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13"/>
  </p:notesMasterIdLst>
  <p:sldIdLst>
    <p:sldId id="306" r:id="rId8"/>
    <p:sldId id="307" r:id="rId9"/>
    <p:sldId id="304" r:id="rId10"/>
    <p:sldId id="302" r:id="rId11"/>
    <p:sldId id="323" r:id="rId12"/>
    <p:sldId id="288" r:id="rId14"/>
    <p:sldId id="309" r:id="rId15"/>
    <p:sldId id="289" r:id="rId16"/>
    <p:sldId id="324" r:id="rId17"/>
    <p:sldId id="311" r:id="rId18"/>
    <p:sldId id="321" r:id="rId19"/>
    <p:sldId id="298" r:id="rId20"/>
    <p:sldId id="322" r:id="rId21"/>
    <p:sldId id="325" r:id="rId22"/>
    <p:sldId id="294" r:id="rId23"/>
    <p:sldId id="295" r:id="rId24"/>
    <p:sldId id="292" r:id="rId25"/>
    <p:sldId id="342" r:id="rId26"/>
    <p:sldId id="291" r:id="rId27"/>
    <p:sldId id="290" r:id="rId28"/>
    <p:sldId id="293" r:id="rId29"/>
    <p:sldId id="313" r:id="rId30"/>
  </p:sldIdLst>
  <p:sldSz cx="12192000" cy="6858000"/>
  <p:notesSz cx="6858000" cy="9144000"/>
  <p:embeddedFontLst>
    <p:embeddedFont>
      <p:font typeface="站酷文艺体" panose="02000603000000000000" charset="-122"/>
      <p:regular r:id="rId34"/>
    </p:embeddedFont>
    <p:embeddedFont>
      <p:font typeface="微软雅黑" panose="020B0503020204020204" pitchFamily="34" charset="-122"/>
      <p:regular r:id="rId35"/>
    </p:embeddedFont>
    <p:embeddedFont>
      <p:font typeface="汉仪雅酷黑 85W" panose="020B0904020202020204" charset="-122"/>
      <p:bold r:id="rId36"/>
    </p:embeddedFont>
    <p:embeddedFont>
      <p:font typeface="汉仪铸字卡酷体简" panose="00020600040101010101" charset="-122"/>
      <p:regular r:id="rId37"/>
    </p:embeddedFont>
    <p:embeddedFont>
      <p:font typeface="站酷小薇LOGO体" panose="02010600010101010101" pitchFamily="2" charset="-122"/>
      <p:regular r:id="rId38"/>
    </p:embeddedFont>
    <p:embeddedFont>
      <p:font typeface="汉仪力量黑简" panose="00020600040101010101" charset="-122"/>
      <p:regular r:id="rId39"/>
    </p:embeddedFont>
    <p:embeddedFont>
      <p:font typeface="Bahnschrift SemiBold" panose="020B0502040204020203" pitchFamily="34" charset="0"/>
      <p:bold r:id="rId40"/>
    </p:embeddedFont>
    <p:embeddedFont>
      <p:font typeface="Butler" panose="02070803080706020303"/>
      <p:regular r:id="rId41"/>
    </p:embeddedFont>
    <p:embeddedFont>
      <p:font typeface="等线" panose="02010600030101010101" charset="-122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黑体" panose="02010609060101010101" charset="-122"/>
      <p:regular r:id="rId47"/>
    </p:embeddedFont>
    <p:embeddedFont>
      <p:font typeface="等线 Light" panose="02010600030101010101" charset="-122"/>
      <p:regular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1F9FF"/>
    <a:srgbClr val="49C4F9"/>
    <a:srgbClr val="39D1D6"/>
    <a:srgbClr val="13FDF7"/>
    <a:srgbClr val="9CA5AD"/>
    <a:srgbClr val="FAFBFB"/>
    <a:srgbClr val="4F6479"/>
    <a:srgbClr val="BDC7CB"/>
    <a:srgbClr val="019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24" y="68"/>
      </p:cViewPr>
      <p:guideLst>
        <p:guide orient="horz" pos="2299"/>
        <p:guide pos="3866"/>
        <p:guide pos="7490"/>
        <p:guide pos="225"/>
        <p:guide orient="horz" pos="4180"/>
        <p:guide orient="horz" pos="1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9" Type="http://schemas.openxmlformats.org/officeDocument/2006/relationships/tags" Target="tags/tag70.xml"/><Relationship Id="rId48" Type="http://schemas.openxmlformats.org/officeDocument/2006/relationships/font" Target="fonts/font15.fntdata"/><Relationship Id="rId47" Type="http://schemas.openxmlformats.org/officeDocument/2006/relationships/font" Target="fonts/font14.fntdata"/><Relationship Id="rId46" Type="http://schemas.openxmlformats.org/officeDocument/2006/relationships/font" Target="fonts/font13.fntdata"/><Relationship Id="rId45" Type="http://schemas.openxmlformats.org/officeDocument/2006/relationships/font" Target="fonts/font12.fntdata"/><Relationship Id="rId44" Type="http://schemas.openxmlformats.org/officeDocument/2006/relationships/font" Target="fonts/font11.fntdata"/><Relationship Id="rId43" Type="http://schemas.openxmlformats.org/officeDocument/2006/relationships/font" Target="fonts/font10.fntdata"/><Relationship Id="rId42" Type="http://schemas.openxmlformats.org/officeDocument/2006/relationships/font" Target="fonts/font9.fntdata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6" Type="http://schemas.microsoft.com/office/2011/relationships/chartColorStyle" Target="colors5.xml"/><Relationship Id="rId5" Type="http://schemas.microsoft.com/office/2011/relationships/chartStyle" Target="style5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themeOverride" Target="../theme/themeOverride1.xml"/><Relationship Id="rId1" Type="http://schemas.openxmlformats.org/officeDocument/2006/relationships/oleObject" Target="file:///C:\Users\Lenovo\Desktop\&#26700;&#38754;&#25991;&#20214;\&#33150;&#39134;&#26479;\tengfei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43521053351"/>
          <c:y val="0.0293434530213376"/>
          <c:w val="0.827608348767201"/>
          <c:h val="0.7095405095705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中国医用敷料行业市场规模（亿元）</c:v>
                </c:pt>
              </c:strCache>
            </c:strRef>
          </c:tx>
          <c:spPr>
            <a:solidFill>
              <a:srgbClr val="1FD9DB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/>
                </c:pt>
              </c:strCache>
            </c:strRef>
          </c:tx>
          <c:spPr>
            <a:gradFill flip="none" rotWithShape="1">
              <a:gsLst>
                <a:gs pos="3000">
                  <a:srgbClr val="88F6FE"/>
                </a:gs>
                <a:gs pos="100000">
                  <a:srgbClr val="07CAF5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38.89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46.87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50.46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53.79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65.38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73.12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delete val="1"/>
            </c:dLbl>
            <c:dLbl>
              <c:idx val="7"/>
              <c:layout>
                <c:manualLayout>
                  <c:x val="-0.109238497308592"/>
                  <c:y val="0.0609331401494181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82.25</a:t>
                    </a:r>
                    <a:r>
                      <a:rPr lang="en-US">
                        <a:solidFill>
                          <a:schemeClr val="bg1"/>
                        </a:solidFill>
                      </a:rPr>
                      <a:t>1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38.89</c:v>
                </c:pt>
                <c:pt idx="1">
                  <c:v>46.87</c:v>
                </c:pt>
                <c:pt idx="2">
                  <c:v>50.46</c:v>
                </c:pt>
                <c:pt idx="3">
                  <c:v>53.79</c:v>
                </c:pt>
                <c:pt idx="4">
                  <c:v>65.38</c:v>
                </c:pt>
                <c:pt idx="5">
                  <c:v>73.12</c:v>
                </c:pt>
                <c:pt idx="6">
                  <c:v>82.25</c:v>
                </c:pt>
                <c:pt idx="7">
                  <c:v>90.1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91348432"/>
        <c:axId val="591351632"/>
      </c:barChart>
      <c:catAx>
        <c:axId val="59134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591351632"/>
        <c:crosses val="autoZero"/>
        <c:auto val="1"/>
        <c:lblAlgn val="ctr"/>
        <c:lblOffset val="100"/>
        <c:noMultiLvlLbl val="0"/>
      </c:catAx>
      <c:valAx>
        <c:axId val="591351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59134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43521053351"/>
          <c:y val="0.0293434530213376"/>
          <c:w val="0.827608348767201"/>
          <c:h val="0.7095405095705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中国医用敷料行业市场规模（亿元）</c:v>
                </c:pt>
              </c:strCache>
            </c:strRef>
          </c:tx>
          <c:spPr>
            <a:solidFill>
              <a:srgbClr val="1FD9DB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/>
                </c:pt>
              </c:strCache>
            </c:strRef>
          </c:tx>
          <c:spPr>
            <a:gradFill flip="none" rotWithShape="1">
              <a:gsLst>
                <a:gs pos="3000">
                  <a:srgbClr val="88F6FE"/>
                </a:gs>
                <a:gs pos="100000">
                  <a:srgbClr val="07CAF5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5624.23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5806.81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6031.69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6004.39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5846.21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6246.45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0"/>
                  <c:y val="-0.00331308669243512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>
                      <a:defRPr lang="zh-CN" sz="1195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>
                        <a:solidFill>
                          <a:schemeClr val="bg1"/>
                        </a:solidFill>
                      </a:rPr>
                      <a:t>6266.67</a:t>
                    </a:r>
                    <a:endParaRPr lang="en-US" altLang="zh-CN">
                      <a:solidFill>
                        <a:schemeClr val="bg1"/>
                      </a:solidFill>
                    </a:endParaRP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delete val="1"/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5624.23</c:v>
                </c:pt>
                <c:pt idx="1">
                  <c:v>5806.81</c:v>
                </c:pt>
                <c:pt idx="2">
                  <c:v>6031.69</c:v>
                </c:pt>
                <c:pt idx="3">
                  <c:v>6004.39</c:v>
                </c:pt>
                <c:pt idx="4">
                  <c:v>5846.21</c:v>
                </c:pt>
                <c:pt idx="5">
                  <c:v>6246.45</c:v>
                </c:pt>
                <c:pt idx="6">
                  <c:v>6266.67</c:v>
                </c:pt>
                <c:pt idx="7">
                  <c:v>6387.83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591348432"/>
        <c:axId val="591351632"/>
      </c:barChart>
      <c:catAx>
        <c:axId val="59134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591351632"/>
        <c:crosses val="autoZero"/>
        <c:auto val="1"/>
        <c:lblAlgn val="ctr"/>
        <c:lblOffset val="100"/>
        <c:noMultiLvlLbl val="0"/>
      </c:catAx>
      <c:valAx>
        <c:axId val="591351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59134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gradFill>
                  <a:gsLst>
                    <a:gs pos="0">
                      <a:srgbClr val="5CE9F8"/>
                    </a:gs>
                    <a:gs pos="100000">
                      <a:srgbClr val="00A9F4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2800" b="1" dirty="0"/>
              <a:t>股权状况</a:t>
            </a:r>
            <a:endParaRPr lang="zh-CN" altLang="en-US" sz="2800" b="1" dirty="0"/>
          </a:p>
        </c:rich>
      </c:tx>
      <c:layout>
        <c:manualLayout>
          <c:xMode val="edge"/>
          <c:yMode val="edge"/>
          <c:x val="0.343821510745199"/>
          <c:y val="0.038437851544341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8643609571628"/>
          <c:y val="0.225752643347661"/>
          <c:w val="0.67209396570477"/>
          <c:h val="0.717250034616144"/>
        </c:manualLayout>
      </c:layout>
      <c:pieChart>
        <c:varyColors val="1"/>
        <c:ser>
          <c:idx val="0"/>
          <c:order val="0"/>
          <c:spPr>
            <a:solidFill>
              <a:srgbClr val="4BE1FF">
                <a:alpha val="60000"/>
              </a:srgbClr>
            </a:solidFill>
            <a:ln w="3175">
              <a:solidFill>
                <a:srgbClr val="1E3B8B">
                  <a:alpha val="20000"/>
                </a:srgbClr>
              </a:solidFill>
            </a:ln>
          </c:spPr>
          <c:explosion val="13"/>
          <c:dPt>
            <c:idx val="0"/>
            <c:bubble3D val="0"/>
            <c:explosion val="0"/>
            <c:spPr>
              <a:solidFill>
                <a:srgbClr val="00FFFF">
                  <a:alpha val="70000"/>
                </a:srgbClr>
              </a:solidFill>
              <a:ln w="3175">
                <a:solidFill>
                  <a:srgbClr val="1E3B8B">
                    <a:alpha val="20000"/>
                  </a:srgbClr>
                </a:solidFill>
              </a:ln>
              <a:effectLst/>
            </c:spPr>
          </c:dPt>
          <c:dPt>
            <c:idx val="1"/>
            <c:bubble3D val="0"/>
            <c:explosion val="0"/>
            <c:spPr>
              <a:solidFill>
                <a:srgbClr val="00E1FF">
                  <a:alpha val="70000"/>
                </a:srgbClr>
              </a:solidFill>
              <a:ln w="3175">
                <a:solidFill>
                  <a:srgbClr val="1E3B8B">
                    <a:alpha val="20000"/>
                  </a:srgbClr>
                </a:solidFill>
              </a:ln>
              <a:effectLst/>
            </c:spPr>
          </c:dPt>
          <c:dPt>
            <c:idx val="2"/>
            <c:bubble3D val="0"/>
            <c:explosion val="0"/>
            <c:spPr>
              <a:solidFill>
                <a:srgbClr val="00C3FF">
                  <a:alpha val="70000"/>
                </a:srgbClr>
              </a:solidFill>
              <a:ln w="3175">
                <a:solidFill>
                  <a:srgbClr val="1E3B8B">
                    <a:alpha val="20000"/>
                  </a:srgbClr>
                </a:solidFill>
              </a:ln>
              <a:effectLst/>
            </c:spPr>
          </c:dPt>
          <c:dPt>
            <c:idx val="3"/>
            <c:bubble3D val="0"/>
            <c:explosion val="0"/>
            <c:spPr>
              <a:solidFill>
                <a:srgbClr val="00A2FF">
                  <a:alpha val="70000"/>
                </a:srgbClr>
              </a:solidFill>
              <a:ln w="3175">
                <a:solidFill>
                  <a:srgbClr val="1E3B8B">
                    <a:alpha val="20000"/>
                  </a:srgbClr>
                </a:solidFill>
              </a:ln>
              <a:effectLst/>
            </c:spPr>
          </c:dPt>
          <c:dPt>
            <c:idx val="4"/>
            <c:bubble3D val="0"/>
            <c:explosion val="0"/>
            <c:spPr>
              <a:solidFill>
                <a:srgbClr val="0084FF">
                  <a:alpha val="70000"/>
                </a:srgbClr>
              </a:solidFill>
              <a:ln w="3175">
                <a:solidFill>
                  <a:srgbClr val="1E3B8B">
                    <a:alpha val="20000"/>
                  </a:srgbClr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50742890012365"/>
                  <c:y val="0.12036112468303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fld id="{2c20101f-f6d6-4a08-ada6-2a4b1eabefab}" type="CATEGORYNAME">
                      <a:t>[CATEGORY NAME]</a:t>
                    </a:fld>
                    <a:endParaRPr b="0" i="0" u="none" strike="noStrike" baseline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5268160839452"/>
                      <c:h val="0.301900892752803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00892808175437395"/>
                  <c:y val="-0.13211484507188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fld id="{01e36b37-f73c-43d5-a65c-09e07264941d}" type="CATEGORYNAME">
                      <a:t>[CATEGORY NAME]</a:t>
                    </a:fld>
                    <a:endParaRPr b="0" i="0" u="none" strike="noStrike" baseline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78278031567041"/>
                  <c:y val="-0.025914087150192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14228945906181"/>
                  <c:y val="0.141706762270549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6185727380182"/>
                      <c:h val="0.250416721438478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136564784235158"/>
                  <c:y val="0.137582226996664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fld id="{f7a4addb-2576-441f-a709-0cbcba62ff58}" type="CATEGORYNAME">
                      <a:t>[CATEGORY NAME]</a:t>
                    </a:fld>
                    <a:endParaRPr b="0" i="0" u="none" strike="noStrike" baseline="0">
                      <a:latin typeface="Arial" panose="020B0604020202020204" pitchFamily="34" charset="0"/>
                      <a:ea typeface="Arial" panose="020B0604020202020204" pitchFamily="34" charset="0"/>
                      <a:cs typeface="+mn-ea"/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61776539565912"/>
                      <c:h val="0.2248635240118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800" b="1" i="0" u="none" strike="noStrike" kern="1200" baseline="0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Sheet1!$C$67:$C$71</c:f>
              <c:strCache>
                <c:ptCount val="5"/>
                <c:pt idx="0">
                  <c:v>邹静（负责人）</c:v>
                </c:pt>
                <c:pt idx="1">
                  <c:v>肖可瑞</c:v>
                </c:pt>
                <c:pt idx="2">
                  <c:v>导师持股</c:v>
                </c:pt>
                <c:pt idx="3">
                  <c:v>学校持股</c:v>
                </c:pt>
                <c:pt idx="4">
                  <c:v>投资方持股</c:v>
                </c:pt>
              </c:strCache>
            </c:strRef>
          </c:cat>
          <c:val>
            <c:numRef>
              <c:f>Sheet1!$D$67:$D$71</c:f>
              <c:numCache>
                <c:formatCode>0%</c:formatCode>
                <c:ptCount val="5"/>
                <c:pt idx="0">
                  <c:v>0.4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  <c:pt idx="4">
                  <c:v>0.1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c:spPr>
    </c:plotArea>
    <c:plotVisOnly val="1"/>
    <c:dispBlanksAs val="gap"/>
    <c:showDLblsOverMax val="0"/>
  </c:chart>
  <c:spPr>
    <a:blipFill dpi="0" rotWithShape="1">
      <a:blip xmlns:r="http://schemas.openxmlformats.org/officeDocument/2006/relationships" r:embed="rId4"/>
      <a:srcRect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zh-CN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045258197637"/>
          <c:y val="0.0331261803521178"/>
          <c:w val="0.825341044939533"/>
          <c:h val="0.8197247881399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300</c:v>
                </c:pt>
                <c:pt idx="1">
                  <c:v>1500</c:v>
                </c:pt>
                <c:pt idx="2">
                  <c:v>6000</c:v>
                </c:pt>
                <c:pt idx="3">
                  <c:v>12000</c:v>
                </c:pt>
                <c:pt idx="4">
                  <c:v>20000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净利润</c:v>
                </c:pt>
              </c:strCache>
            </c:strRef>
          </c:tx>
          <c:spPr>
            <a:solidFill>
              <a:srgbClr val="36C8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2022年</c:v>
                </c:pt>
                <c:pt idx="1">
                  <c:v>2023年</c:v>
                </c:pt>
                <c:pt idx="2">
                  <c:v>2024年</c:v>
                </c:pt>
                <c:pt idx="3">
                  <c:v>2025年</c:v>
                </c:pt>
                <c:pt idx="4">
                  <c:v>2026年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-200</c:v>
                </c:pt>
                <c:pt idx="1">
                  <c:v>0</c:v>
                </c:pt>
                <c:pt idx="2">
                  <c:v>300</c:v>
                </c:pt>
                <c:pt idx="3">
                  <c:v>1000</c:v>
                </c:pt>
                <c:pt idx="4">
                  <c:v>7500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4614960"/>
        <c:axId val="994612464"/>
      </c:barChart>
      <c:catAx>
        <c:axId val="994614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994612464"/>
        <c:crosses val="autoZero"/>
        <c:auto val="1"/>
        <c:lblAlgn val="ctr"/>
        <c:lblOffset val="100"/>
        <c:noMultiLvlLbl val="0"/>
      </c:catAx>
      <c:valAx>
        <c:axId val="994612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99461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598233008289"/>
          <c:y val="0.13554489058744"/>
          <c:w val="0.317501497488294"/>
          <c:h val="0.1909414427065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9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60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B9245-80DD-49B3-8949-2AB6F3245F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601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60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60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60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74A65-7E13-41D0-B5C0-AB5D567F3D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D74A65-7E13-41D0-B5C0-AB5D567F3D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D74A65-7E13-41D0-B5C0-AB5D567F3D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7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937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7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8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02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0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0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5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8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38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8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8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6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07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920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0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52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5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5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5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57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25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5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6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38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39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4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4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4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4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245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46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247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4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4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5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1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1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1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1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16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17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21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1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2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39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9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9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2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228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4922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3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3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3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3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3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3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222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22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22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0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910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0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9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09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09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0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29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3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3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2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2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2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2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2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4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4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4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4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4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4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5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4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4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4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6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07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40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0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34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3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3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3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3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0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10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0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1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1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1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2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0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910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0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0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09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09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09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0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29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3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3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2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2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2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2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2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44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45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46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47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4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4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5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4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4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4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12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13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1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1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1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34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3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3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3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3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0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10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10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1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1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1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1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1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1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7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118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11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2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91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77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78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957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8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8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5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55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5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8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69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57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7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7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6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56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56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6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6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5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55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55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55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55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6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6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1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1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41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2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42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2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2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2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7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7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7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869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869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88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589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59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9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9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93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94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595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59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9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9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45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54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4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4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58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58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8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958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048583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84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85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58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59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60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61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1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872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873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74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75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77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78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79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80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81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8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8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38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8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88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8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88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8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8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8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849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50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51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91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92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89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104889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FD9D74-47D9-4702-A33C-335B63B48DBF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9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9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BC47A4-756D-490B-A52F-7D9E2C9FC05F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98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04886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6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6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6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68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69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70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53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54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55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048856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2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2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429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430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43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43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3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5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96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9397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939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9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40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9" Type="http://schemas.openxmlformats.org/officeDocument/2006/relationships/theme" Target="../theme/theme6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1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9372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937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A3C0C-DB03-4AAA-AA48-8C6647ACE6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37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937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501D6-F31E-4E97-A2A3-8F1C73F1BC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10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7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FEE79-F4E1-4A9B-8986-1FCFEC5329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7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64A0B-1269-4C7F-8AF9-BF6FF4824D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5E956FD-07DC-4F4D-BDA9-7F3CFDE1CAF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2EAD5D-196A-4F68-BF63-A19C38C9D6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站酷文艺体" panose="02000603000000000000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90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9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7775FA-F387-4E41-9CF3-468991B6D19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869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  <p:sp>
        <p:nvSpPr>
          <p:cNvPr id="104869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6D76BA-4A32-4721-99D5-DAAAE459A7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思源宋体 CN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思源宋体 CN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openxmlformats.org/officeDocument/2006/relationships/tags" Target="../tags/tag64.xml"/><Relationship Id="rId4" Type="http://schemas.openxmlformats.org/officeDocument/2006/relationships/image" Target="../media/image4.png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29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tags" Target="../tags/tag65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tags" Target="../tags/tag69.xml"/><Relationship Id="rId7" Type="http://schemas.openxmlformats.org/officeDocument/2006/relationships/image" Target="../media/image82.png"/><Relationship Id="rId6" Type="http://schemas.openxmlformats.org/officeDocument/2006/relationships/tags" Target="../tags/tag68.xml"/><Relationship Id="rId5" Type="http://schemas.openxmlformats.org/officeDocument/2006/relationships/image" Target="../media/image81.png"/><Relationship Id="rId4" Type="http://schemas.openxmlformats.org/officeDocument/2006/relationships/tags" Target="../tags/tag67.xml"/><Relationship Id="rId3" Type="http://schemas.openxmlformats.org/officeDocument/2006/relationships/image" Target="../media/image80.png"/><Relationship Id="rId2" Type="http://schemas.openxmlformats.org/officeDocument/2006/relationships/tags" Target="../tags/tag66.xml"/><Relationship Id="rId15" Type="http://schemas.openxmlformats.org/officeDocument/2006/relationships/slideLayout" Target="../slideLayouts/slideLayout18.xml"/><Relationship Id="rId14" Type="http://schemas.openxmlformats.org/officeDocument/2006/relationships/image" Target="../media/image88.png"/><Relationship Id="rId13" Type="http://schemas.openxmlformats.org/officeDocument/2006/relationships/image" Target="../media/image87.png"/><Relationship Id="rId12" Type="http://schemas.openxmlformats.org/officeDocument/2006/relationships/image" Target="../media/image86.png"/><Relationship Id="rId11" Type="http://schemas.openxmlformats.org/officeDocument/2006/relationships/image" Target="../media/image85.png"/><Relationship Id="rId10" Type="http://schemas.openxmlformats.org/officeDocument/2006/relationships/image" Target="../media/image84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microsoft.com/office/2007/relationships/hdphoto" Target="../media/image6.wdp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图片包含 水, 空气, 男人, 夜空&#10;&#10;描述已自动生成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3088000" y="-357081"/>
            <a:ext cx="5596554" cy="6858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 rot="5400000" flipH="1">
            <a:off x="2662611" y="-2662611"/>
            <a:ext cx="6858000" cy="12183222"/>
          </a:xfrm>
          <a:prstGeom prst="rect">
            <a:avLst/>
          </a:prstGeom>
          <a:gradFill>
            <a:gsLst>
              <a:gs pos="0">
                <a:srgbClr val="0E4DD1">
                  <a:alpha val="0"/>
                </a:srgbClr>
              </a:gs>
              <a:gs pos="100000">
                <a:srgbClr val="0E4DD1">
                  <a:alpha val="20000"/>
                </a:srgbClr>
              </a:gs>
            </a:gsLst>
            <a:lin ang="5400000" scaled="0"/>
          </a:gra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pic>
        <p:nvPicPr>
          <p:cNvPr id="22" name="PA_图片 48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27" y="3271071"/>
            <a:ext cx="5814553" cy="1258871"/>
          </a:xfrm>
          <a:prstGeom prst="rect">
            <a:avLst/>
          </a:prstGeom>
        </p:spPr>
      </p:pic>
      <p:pic>
        <p:nvPicPr>
          <p:cNvPr id="23" name="PA_图片 48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80" y="1254899"/>
            <a:ext cx="5814553" cy="1258871"/>
          </a:xfrm>
          <a:prstGeom prst="rect">
            <a:avLst/>
          </a:prstGeom>
        </p:spPr>
      </p:pic>
      <p:sp>
        <p:nvSpPr>
          <p:cNvPr id="52" name="文本框 51" descr="7b0a2020202022776f7264617274223a20227b5c2269645c223a32353030353038342c5c227469645c223a31333531327d220a7d0a"/>
          <p:cNvSpPr txBox="1"/>
          <p:nvPr/>
        </p:nvSpPr>
        <p:spPr>
          <a:xfrm>
            <a:off x="1788108" y="1163933"/>
            <a:ext cx="8615680" cy="264604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perspectiveFront"/>
              <a:lightRig rig="flat" dir="t">
                <a:rot lat="0" lon="0" rev="0"/>
              </a:lightRig>
            </a:scene3d>
            <a:sp3d extrusionH="448553" contourW="16821" prstMaterial="powder">
              <a:extrusionClr>
                <a:srgbClr val="BCE2F5"/>
              </a:extrusionClr>
              <a:contourClr>
                <a:srgbClr val="007196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600" u="none" strike="noStrike" kern="1200" cap="none" spc="0" normalizeH="0" baseline="0" noProof="0" dirty="0">
                <a:ln w="39248">
                  <a:solidFill>
                    <a:srgbClr val="014FFF"/>
                  </a:solidFill>
                </a:ln>
                <a:gradFill>
                  <a:gsLst>
                    <a:gs pos="100000">
                      <a:srgbClr val="00B0F0"/>
                    </a:gs>
                    <a:gs pos="0">
                      <a:srgbClr val="FFFED5"/>
                    </a:gs>
                  </a:gsLst>
                  <a:lin ang="5400000" scaled="0"/>
                </a:gradFill>
                <a:effectLst>
                  <a:outerShdw blurRad="56069" dist="12700" sx="102000" sy="102000" algn="ctr" rotWithShape="0">
                    <a:srgbClr val="2094CE">
                      <a:alpha val="50000"/>
                    </a:srgbClr>
                  </a:outerShdw>
                  <a:reflection blurRad="5607" stA="10000" endA="300" endPos="45500" dist="63500" dir="5400000" sy="-100000" algn="bl" rotWithShape="0"/>
                </a:effectLst>
                <a:uLnTx/>
                <a:uFillTx/>
                <a:latin typeface="汉仪雅酷黑 85W" panose="020B0904020202020204" charset="-122"/>
                <a:ea typeface="汉仪雅酷黑 85W" panose="020B0904020202020204" charset="-122"/>
              </a:rPr>
              <a:t>无痛换药</a:t>
            </a:r>
            <a:endParaRPr kumimoji="0" lang="zh-CN" altLang="en-US" sz="16600" u="none" strike="noStrike" kern="1200" cap="none" spc="0" normalizeH="0" baseline="0" noProof="0" dirty="0">
              <a:ln w="39248">
                <a:solidFill>
                  <a:srgbClr val="014FFF"/>
                </a:solidFill>
              </a:ln>
              <a:gradFill>
                <a:gsLst>
                  <a:gs pos="100000">
                    <a:srgbClr val="00B0F0"/>
                  </a:gs>
                  <a:gs pos="0">
                    <a:srgbClr val="FFFED5"/>
                  </a:gs>
                </a:gsLst>
                <a:lin ang="5400000" scaled="0"/>
              </a:gradFill>
              <a:effectLst>
                <a:outerShdw blurRad="56069" dist="12700" sx="102000" sy="102000" algn="ctr" rotWithShape="0">
                  <a:srgbClr val="2094CE">
                    <a:alpha val="50000"/>
                  </a:srgbClr>
                </a:outerShdw>
                <a:reflection blurRad="5607" stA="10000" endA="300" endPos="45500" dist="63500" dir="5400000" sy="-100000" algn="bl" rotWithShape="0"/>
              </a:effectLst>
              <a:uLnTx/>
              <a:uFillTx/>
              <a:latin typeface="汉仪雅酷黑 85W" panose="020B0904020202020204" charset="-122"/>
              <a:ea typeface="汉仪雅酷黑 85W" panose="020B0904020202020204" charset="-122"/>
            </a:endParaRPr>
          </a:p>
        </p:txBody>
      </p:sp>
      <p:grpSp>
        <p:nvGrpSpPr>
          <p:cNvPr id="3" name="组合 2" descr="7b0a2020202022776f7264617274223a20227b5c2269645c223a32353030353038342c5c227469645c223a31333531327d220a7d0a"/>
          <p:cNvGrpSpPr/>
          <p:nvPr/>
        </p:nvGrpSpPr>
        <p:grpSpPr>
          <a:xfrm>
            <a:off x="2258695" y="3961130"/>
            <a:ext cx="7665720" cy="2032300"/>
            <a:chOff x="3082" y="7004"/>
            <a:chExt cx="12072" cy="3200"/>
          </a:xfrm>
        </p:grpSpPr>
        <p:sp>
          <p:nvSpPr>
            <p:cNvPr id="6" name="矩形 5"/>
            <p:cNvSpPr/>
            <p:nvPr/>
          </p:nvSpPr>
          <p:spPr>
            <a:xfrm>
              <a:off x="3620" y="7004"/>
              <a:ext cx="11013" cy="1604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</a:srgbClr>
                </a:gs>
                <a:gs pos="100000">
                  <a:srgbClr val="0E4DD1">
                    <a:alpha val="20000"/>
                  </a:srgbClr>
                </a:gs>
              </a:gsLst>
              <a:lin ang="5400000" scaled="0"/>
            </a:gradFill>
            <a:ln>
              <a:gradFill>
                <a:gsLst>
                  <a:gs pos="0">
                    <a:srgbClr val="01C6DD">
                      <a:alpha val="0"/>
                    </a:srgbClr>
                  </a:gs>
                  <a:gs pos="100000">
                    <a:srgbClr val="01C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站酷文艺体" panose="02000603000000000000" charset="-122"/>
                <a:cs typeface="+mn-cs"/>
              </a:endParaRPr>
            </a:p>
          </p:txBody>
        </p:sp>
        <p:sp>
          <p:nvSpPr>
            <p:cNvPr id="1048591" name="文本框 26"/>
            <p:cNvSpPr txBox="1"/>
            <p:nvPr/>
          </p:nvSpPr>
          <p:spPr>
            <a:xfrm>
              <a:off x="3082" y="7531"/>
              <a:ext cx="12072" cy="8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flat" dir="t">
                  <a:rot lat="0" lon="0" rev="0"/>
                </a:lightRig>
              </a:scene3d>
              <a:sp3d extrusionH="86468" contourW="3243" prstMaterial="powder">
                <a:extrusionClr>
                  <a:srgbClr val="BCE2F5"/>
                </a:extrusionClr>
                <a:contourClr>
                  <a:srgbClr val="007196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u="none" strike="noStrike" kern="1200" cap="none" spc="0" normalizeH="0" baseline="0" noProof="0" dirty="0">
                  <a:ln w="7566">
                    <a:solidFill>
                      <a:srgbClr val="014FFF"/>
                    </a:solidFill>
                  </a:ln>
                  <a:gradFill>
                    <a:gsLst>
                      <a:gs pos="100000">
                        <a:srgbClr val="00B0F0"/>
                      </a:gs>
                      <a:gs pos="0">
                        <a:srgbClr val="FFFED5"/>
                      </a:gs>
                    </a:gsLst>
                    <a:lin ang="5400000" scaled="0"/>
                  </a:gradFill>
                  <a:effectLst>
                    <a:outerShdw blurRad="10809" dist="12700" sx="102000" sy="102000" algn="ctr" rotWithShape="0">
                      <a:srgbClr val="2094CE">
                        <a:alpha val="50000"/>
                      </a:srgbClr>
                    </a:outerShdw>
                    <a:reflection blurRad="1081" stA="10000" endA="300" endPos="45500" dist="63500" dir="5400000" sy="-100000" algn="bl" rotWithShape="0"/>
                  </a:effectLst>
                  <a:uLnTx/>
                  <a:uFillTx/>
                  <a:latin typeface="汉仪雅酷黑 85W" panose="020B0904020202020204" charset="-122"/>
                  <a:ea typeface="汉仪雅酷黑 85W" panose="020B0904020202020204" charset="-122"/>
                  <a:cs typeface="Arial" panose="020B0604020202020204" pitchFamily="34" charset="0"/>
                </a:rPr>
                <a:t>医用多功能按需揭除凝胶敷料先行者</a:t>
              </a:r>
              <a:endParaRPr kumimoji="0" lang="zh-CN" altLang="en-US" sz="3200" u="none" strike="noStrike" kern="1200" cap="none" spc="0" normalizeH="0" baseline="0" noProof="0" dirty="0">
                <a:ln w="7566">
                  <a:solidFill>
                    <a:srgbClr val="014FFF"/>
                  </a:solidFill>
                </a:ln>
                <a:gradFill>
                  <a:gsLst>
                    <a:gs pos="100000">
                      <a:srgbClr val="00B0F0"/>
                    </a:gs>
                    <a:gs pos="0">
                      <a:srgbClr val="FFFED5"/>
                    </a:gs>
                  </a:gsLst>
                  <a:lin ang="5400000" scaled="0"/>
                </a:gradFill>
                <a:effectLst>
                  <a:outerShdw blurRad="10809" dist="12700" sx="102000" sy="102000" algn="ctr" rotWithShape="0">
                    <a:srgbClr val="2094CE">
                      <a:alpha val="50000"/>
                    </a:srgbClr>
                  </a:outerShdw>
                  <a:reflection blurRad="1081" stA="10000" endA="300" endPos="45500" dist="63500" dir="5400000" sy="-100000" algn="bl" rotWithShape="0"/>
                </a:effectLst>
                <a:uLnTx/>
                <a:uFillTx/>
                <a:latin typeface="汉仪雅酷黑 85W" panose="020B0904020202020204" charset="-122"/>
                <a:ea typeface="汉仪雅酷黑 85W" panose="020B0904020202020204" charset="-122"/>
                <a:cs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495" y="8736"/>
              <a:ext cx="3615" cy="46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2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高教主赛道 研究生创意组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4090" y="9588"/>
              <a:ext cx="9586" cy="617"/>
              <a:chOff x="4956074" y="5775592"/>
              <a:chExt cx="6087136" cy="391621"/>
            </a:xfrm>
          </p:grpSpPr>
          <p:sp>
            <p:nvSpPr>
              <p:cNvPr id="9" name="平行四边形 8"/>
              <p:cNvSpPr/>
              <p:nvPr/>
            </p:nvSpPr>
            <p:spPr>
              <a:xfrm>
                <a:off x="4956074" y="5775592"/>
                <a:ext cx="1123275" cy="391621"/>
              </a:xfrm>
              <a:prstGeom prst="parallelogram">
                <a:avLst/>
              </a:prstGeom>
              <a:gradFill>
                <a:gsLst>
                  <a:gs pos="0">
                    <a:srgbClr val="00CDDE"/>
                  </a:gs>
                  <a:gs pos="63000">
                    <a:srgbClr val="0E4DD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负责人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平行四边形 9"/>
              <p:cNvSpPr/>
              <p:nvPr/>
            </p:nvSpPr>
            <p:spPr>
              <a:xfrm>
                <a:off x="6093638" y="5775592"/>
                <a:ext cx="1243553" cy="391621"/>
              </a:xfrm>
              <a:prstGeom prst="parallelogram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胡大涛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>
                <a:off x="8990572" y="5775592"/>
                <a:ext cx="2052638" cy="391621"/>
              </a:xfrm>
              <a:prstGeom prst="parallelogram">
                <a:avLst/>
              </a:prstGeom>
              <a:noFill/>
              <a:ln>
                <a:solidFill>
                  <a:srgbClr val="0E4D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13669164749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平行四边形 75"/>
              <p:cNvSpPr/>
              <p:nvPr/>
            </p:nvSpPr>
            <p:spPr>
              <a:xfrm>
                <a:off x="7850646" y="5775592"/>
                <a:ext cx="1123275" cy="391621"/>
              </a:xfrm>
              <a:prstGeom prst="parallelogram">
                <a:avLst/>
              </a:prstGeom>
              <a:gradFill>
                <a:gsLst>
                  <a:gs pos="0">
                    <a:srgbClr val="00CDDE"/>
                  </a:gs>
                  <a:gs pos="63000">
                    <a:srgbClr val="0E4DD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8001914" y="5848292"/>
                <a:ext cx="820738" cy="246221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联系方式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184" y="303098"/>
            <a:ext cx="1998958" cy="53483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34" y="153837"/>
            <a:ext cx="734125" cy="7341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684313" y="462793"/>
            <a:ext cx="340865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第八届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中国国际“互联网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”创新创业大赛 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1095583"/>
            <a:chOff x="-599112" y="138061"/>
            <a:chExt cx="12126838" cy="109558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noProof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 用 领 域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94980"/>
              <a:ext cx="8733709" cy="738664"/>
              <a:chOff x="2345007" y="278845"/>
              <a:chExt cx="8733709" cy="738664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78845"/>
                <a:ext cx="8733709" cy="738664"/>
                <a:chOff x="2446402" y="-1346456"/>
                <a:chExt cx="8733709" cy="738664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4067404" y="-1346456"/>
                  <a:ext cx="5232202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rgbClr val="11F9FF"/>
                      </a:solidFill>
                    </a:rPr>
                    <a:t>应用广泛安全有效，前景无限品质担当</a:t>
                  </a:r>
                  <a:endParaRPr lang="zh-CN" altLang="en-US" dirty="0">
                    <a:solidFill>
                      <a:srgbClr val="11F9FF"/>
                    </a:solidFill>
                  </a:endParaRPr>
                </a:p>
                <a:p>
                  <a:pPr algn="ctr"/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71" name="组合 14"/>
          <p:cNvGrpSpPr/>
          <p:nvPr/>
        </p:nvGrpSpPr>
        <p:grpSpPr>
          <a:xfrm>
            <a:off x="878341" y="1131369"/>
            <a:ext cx="11756421" cy="522171"/>
            <a:chOff x="763491" y="3558427"/>
            <a:chExt cx="12399096" cy="522171"/>
          </a:xfrm>
        </p:grpSpPr>
        <p:sp>
          <p:nvSpPr>
            <p:cNvPr id="72" name="文本框 86"/>
            <p:cNvSpPr txBox="1"/>
            <p:nvPr/>
          </p:nvSpPr>
          <p:spPr>
            <a:xfrm>
              <a:off x="763491" y="3558505"/>
              <a:ext cx="317656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术后伤口护理</a:t>
              </a:r>
              <a:endParaRPr kumimoji="0" lang="zh-CN" altLang="en-US" sz="28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87"/>
            <p:cNvSpPr txBox="1"/>
            <p:nvPr/>
          </p:nvSpPr>
          <p:spPr>
            <a:xfrm>
              <a:off x="8837779" y="3558628"/>
              <a:ext cx="432480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药物负载缓释修复</a:t>
              </a:r>
              <a:endParaRPr kumimoji="0" lang="zh-CN" altLang="en-US" sz="28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109"/>
            <p:cNvSpPr txBox="1"/>
            <p:nvPr/>
          </p:nvSpPr>
          <p:spPr>
            <a:xfrm>
              <a:off x="4818896" y="3558427"/>
              <a:ext cx="317656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 noProof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大面积皮肤创伤</a:t>
              </a:r>
              <a:endParaRPr kumimoji="0" lang="zh-CN" altLang="en-US" sz="2800" b="1" i="0" u="none" strike="noStrike" kern="1200" cap="none" spc="0" normalizeH="0" baseline="0" noProof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5" name="图片 74"/>
          <p:cNvPicPr/>
          <p:nvPr/>
        </p:nvPicPr>
        <p:blipFill>
          <a:blip r:embed="rId2"/>
          <a:stretch>
            <a:fillRect/>
          </a:stretch>
        </p:blipFill>
        <p:spPr>
          <a:xfrm>
            <a:off x="704850" y="1949450"/>
            <a:ext cx="2464435" cy="178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" name="图片 75"/>
          <p:cNvPicPr/>
          <p:nvPr/>
        </p:nvPicPr>
        <p:blipFill>
          <a:blip r:embed="rId3"/>
          <a:stretch>
            <a:fillRect/>
          </a:stretch>
        </p:blipFill>
        <p:spPr>
          <a:xfrm>
            <a:off x="704850" y="3994150"/>
            <a:ext cx="2465070" cy="1877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7" name="图片 76"/>
          <p:cNvPicPr/>
          <p:nvPr/>
        </p:nvPicPr>
        <p:blipFill>
          <a:blip r:embed="rId4"/>
          <a:stretch>
            <a:fillRect/>
          </a:stretch>
        </p:blipFill>
        <p:spPr>
          <a:xfrm>
            <a:off x="6221095" y="1949450"/>
            <a:ext cx="2129790" cy="3921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" name="图片 77"/>
          <p:cNvPicPr/>
          <p:nvPr/>
        </p:nvPicPr>
        <p:blipFill>
          <a:blip r:embed="rId5"/>
          <a:stretch>
            <a:fillRect/>
          </a:stretch>
        </p:blipFill>
        <p:spPr>
          <a:xfrm>
            <a:off x="3686810" y="3994150"/>
            <a:ext cx="2240915" cy="189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" name="图片 78"/>
          <p:cNvPicPr/>
          <p:nvPr/>
        </p:nvPicPr>
        <p:blipFill>
          <a:blip r:embed="rId6"/>
          <a:stretch>
            <a:fillRect/>
          </a:stretch>
        </p:blipFill>
        <p:spPr>
          <a:xfrm>
            <a:off x="3686810" y="1955800"/>
            <a:ext cx="2238375" cy="1750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梯形 100"/>
          <p:cNvSpPr/>
          <p:nvPr/>
        </p:nvSpPr>
        <p:spPr>
          <a:xfrm>
            <a:off x="704850" y="1405712"/>
            <a:ext cx="2677160" cy="247650"/>
          </a:xfrm>
          <a:prstGeom prst="trapezoid">
            <a:avLst>
              <a:gd name="adj" fmla="val 89393"/>
            </a:avLst>
          </a:prstGeom>
          <a:noFill/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梯形 102"/>
          <p:cNvSpPr/>
          <p:nvPr/>
        </p:nvSpPr>
        <p:spPr>
          <a:xfrm>
            <a:off x="4626610" y="1405712"/>
            <a:ext cx="2937510" cy="247650"/>
          </a:xfrm>
          <a:prstGeom prst="trapezoid">
            <a:avLst>
              <a:gd name="adj" fmla="val 89393"/>
            </a:avLst>
          </a:prstGeom>
          <a:noFill/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梯形 103"/>
          <p:cNvSpPr/>
          <p:nvPr/>
        </p:nvSpPr>
        <p:spPr>
          <a:xfrm>
            <a:off x="8790305" y="1405712"/>
            <a:ext cx="2473960" cy="247650"/>
          </a:xfrm>
          <a:prstGeom prst="trapezoid">
            <a:avLst>
              <a:gd name="adj" fmla="val 89393"/>
            </a:avLst>
          </a:prstGeom>
          <a:noFill/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: 圆角 186"/>
          <p:cNvSpPr/>
          <p:nvPr/>
        </p:nvSpPr>
        <p:spPr>
          <a:xfrm>
            <a:off x="492125" y="1809115"/>
            <a:ext cx="2868295" cy="4232910"/>
          </a:xfrm>
          <a:prstGeom prst="roundRect">
            <a:avLst>
              <a:gd name="adj" fmla="val 8943"/>
            </a:avLst>
          </a:prstGeom>
          <a:gradFill flip="none" rotWithShape="1">
            <a:gsLst>
              <a:gs pos="99000">
                <a:schemeClr val="bg1">
                  <a:alpha val="32000"/>
                </a:schemeClr>
              </a:gs>
              <a:gs pos="85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Roboto Regular"/>
              <a:ea typeface="阿里巴巴普惠体 R"/>
            </a:endParaRPr>
          </a:p>
        </p:txBody>
      </p:sp>
      <p:sp>
        <p:nvSpPr>
          <p:cNvPr id="106" name="矩形: 圆角 186"/>
          <p:cNvSpPr/>
          <p:nvPr/>
        </p:nvSpPr>
        <p:spPr>
          <a:xfrm>
            <a:off x="3542030" y="1809115"/>
            <a:ext cx="4970145" cy="4232910"/>
          </a:xfrm>
          <a:prstGeom prst="roundRect">
            <a:avLst>
              <a:gd name="adj" fmla="val 8943"/>
            </a:avLst>
          </a:prstGeom>
          <a:gradFill flip="none" rotWithShape="1">
            <a:gsLst>
              <a:gs pos="99000">
                <a:schemeClr val="bg1">
                  <a:alpha val="32000"/>
                </a:schemeClr>
              </a:gs>
              <a:gs pos="85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Roboto Regular"/>
              <a:ea typeface="阿里巴巴普惠体 R"/>
            </a:endParaRPr>
          </a:p>
        </p:txBody>
      </p:sp>
      <p:sp>
        <p:nvSpPr>
          <p:cNvPr id="107" name="矩形: 圆角 186"/>
          <p:cNvSpPr/>
          <p:nvPr/>
        </p:nvSpPr>
        <p:spPr>
          <a:xfrm>
            <a:off x="8625840" y="1809115"/>
            <a:ext cx="2868295" cy="4232910"/>
          </a:xfrm>
          <a:prstGeom prst="roundRect">
            <a:avLst>
              <a:gd name="adj" fmla="val 8943"/>
            </a:avLst>
          </a:prstGeom>
          <a:gradFill flip="none" rotWithShape="1">
            <a:gsLst>
              <a:gs pos="99000">
                <a:schemeClr val="bg1">
                  <a:alpha val="32000"/>
                </a:schemeClr>
              </a:gs>
              <a:gs pos="85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Roboto Regular"/>
              <a:ea typeface="阿里巴巴普惠体 R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7"/>
          <a:stretch>
            <a:fillRect/>
          </a:stretch>
        </p:blipFill>
        <p:spPr>
          <a:xfrm>
            <a:off x="8768080" y="1949450"/>
            <a:ext cx="2570480" cy="1640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8"/>
          <a:srcRect t="3564" r="3254" b="51223"/>
          <a:stretch>
            <a:fillRect/>
          </a:stretch>
        </p:blipFill>
        <p:spPr>
          <a:xfrm>
            <a:off x="8768080" y="3729990"/>
            <a:ext cx="2569845" cy="2175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1117152"/>
            <a:chOff x="-599112" y="138061"/>
            <a:chExt cx="12126838" cy="1117152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noProof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 全 有 效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516549"/>
              <a:ext cx="8733709" cy="738664"/>
              <a:chOff x="2345007" y="300414"/>
              <a:chExt cx="8733709" cy="738664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300414"/>
                <a:ext cx="8733709" cy="738664"/>
                <a:chOff x="2446402" y="-1324887"/>
                <a:chExt cx="8733709" cy="738664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864659" y="-1324887"/>
                  <a:ext cx="5539978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lvl="0"/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第三</a:t>
                  </a:r>
                  <a:r>
                    <a:rPr lang="zh-CN" altLang="en-US" dirty="0">
                      <a:solidFill>
                        <a:srgbClr val="11F9FF"/>
                      </a:solidFill>
                    </a:rPr>
                    <a:t>方权威</a:t>
                  </a:r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机构测试，保证凝胶安全有效</a:t>
                  </a:r>
                  <a:endParaRPr lang="zh-CN" altLang="en-US" dirty="0">
                    <a:solidFill>
                      <a:srgbClr val="11F9FF"/>
                    </a:solidFill>
                  </a:endParaRPr>
                </a:p>
                <a:p>
                  <a:pPr algn="ctr"/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>
        <p:nvSpPr>
          <p:cNvPr id="54" name="梯形 53"/>
          <p:cNvSpPr/>
          <p:nvPr/>
        </p:nvSpPr>
        <p:spPr>
          <a:xfrm>
            <a:off x="0" y="4664617"/>
            <a:ext cx="12034966" cy="1353060"/>
          </a:xfrm>
          <a:prstGeom prst="trapezoid">
            <a:avLst>
              <a:gd name="adj" fmla="val 89393"/>
            </a:avLst>
          </a:prstGeom>
          <a:noFill/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: 圆角 3"/>
          <p:cNvSpPr/>
          <p:nvPr/>
        </p:nvSpPr>
        <p:spPr>
          <a:xfrm>
            <a:off x="725765" y="6072192"/>
            <a:ext cx="2718939" cy="1029581"/>
          </a:xfrm>
          <a:prstGeom prst="roundRect">
            <a:avLst/>
          </a:prstGeom>
          <a:gradFill flip="none" rotWithShape="1">
            <a:gsLst>
              <a:gs pos="0">
                <a:srgbClr val="00FFFF">
                  <a:alpha val="24000"/>
                </a:srgbClr>
              </a:gs>
              <a:gs pos="51000">
                <a:schemeClr val="tx1">
                  <a:lumMod val="75000"/>
                  <a:lumOff val="25000"/>
                  <a:alpha val="20000"/>
                </a:schemeClr>
              </a:gs>
              <a:gs pos="100000">
                <a:srgbClr val="00FFFF">
                  <a:alpha val="19000"/>
                </a:srgbClr>
              </a:gs>
            </a:gsLst>
            <a:lin ang="2700000" scaled="1"/>
          </a:gra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229"/>
          <p:cNvSpPr/>
          <p:nvPr/>
        </p:nvSpPr>
        <p:spPr>
          <a:xfrm>
            <a:off x="4937534" y="6072192"/>
            <a:ext cx="2456360" cy="1029581"/>
          </a:xfrm>
          <a:prstGeom prst="roundRect">
            <a:avLst/>
          </a:prstGeom>
          <a:gradFill flip="none" rotWithShape="1">
            <a:gsLst>
              <a:gs pos="0">
                <a:srgbClr val="00FFFF">
                  <a:alpha val="24000"/>
                </a:srgbClr>
              </a:gs>
              <a:gs pos="51000">
                <a:schemeClr val="tx1">
                  <a:lumMod val="75000"/>
                  <a:lumOff val="25000"/>
                  <a:alpha val="20000"/>
                </a:schemeClr>
              </a:gs>
              <a:gs pos="100000">
                <a:srgbClr val="00FFFF">
                  <a:alpha val="19000"/>
                </a:srgbClr>
              </a:gs>
            </a:gsLst>
            <a:lin ang="2700000" scaled="1"/>
          </a:gra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: 圆角 231"/>
          <p:cNvSpPr/>
          <p:nvPr/>
        </p:nvSpPr>
        <p:spPr>
          <a:xfrm>
            <a:off x="8713950" y="6072192"/>
            <a:ext cx="2999100" cy="1029581"/>
          </a:xfrm>
          <a:prstGeom prst="roundRect">
            <a:avLst/>
          </a:prstGeom>
          <a:gradFill flip="none" rotWithShape="1">
            <a:gsLst>
              <a:gs pos="0">
                <a:srgbClr val="00FFFF">
                  <a:alpha val="24000"/>
                </a:srgbClr>
              </a:gs>
              <a:gs pos="51000">
                <a:schemeClr val="tx1">
                  <a:lumMod val="75000"/>
                  <a:lumOff val="25000"/>
                  <a:alpha val="20000"/>
                </a:schemeClr>
              </a:gs>
              <a:gs pos="100000">
                <a:srgbClr val="00FFFF">
                  <a:alpha val="19000"/>
                </a:srgbClr>
              </a:gs>
            </a:gsLst>
            <a:lin ang="2700000" scaled="1"/>
          </a:gra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232984" y="6202307"/>
            <a:ext cx="153888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 smtClean="0">
                <a:gradFill>
                  <a:gsLst>
                    <a:gs pos="0">
                      <a:prstClr val="white"/>
                    </a:gs>
                    <a:gs pos="100000">
                      <a:srgbClr val="41C6FE">
                        <a:lumMod val="20000"/>
                        <a:lumOff val="80000"/>
                      </a:srgb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抗菌性能分析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41C6FE">
                      <a:lumMod val="20000"/>
                      <a:lumOff val="80000"/>
                    </a:srgb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367837" y="6202307"/>
            <a:ext cx="153888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gradFill>
                  <a:gsLst>
                    <a:gs pos="0">
                      <a:prstClr val="white"/>
                    </a:gs>
                    <a:gs pos="100000">
                      <a:srgbClr val="41C6FE">
                        <a:lumMod val="20000"/>
                        <a:lumOff val="80000"/>
                      </a:srgb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皮肤</a:t>
            </a:r>
            <a:r>
              <a:rPr lang="zh-CN" altLang="en-US" sz="2000" dirty="0" smtClean="0">
                <a:gradFill>
                  <a:gsLst>
                    <a:gs pos="0">
                      <a:prstClr val="white"/>
                    </a:gs>
                    <a:gs pos="100000">
                      <a:srgbClr val="41C6FE">
                        <a:lumMod val="20000"/>
                        <a:lumOff val="80000"/>
                      </a:srgb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修复实验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41C6FE">
                      <a:lumMod val="20000"/>
                      <a:lumOff val="80000"/>
                    </a:srgb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428649" y="6202307"/>
            <a:ext cx="153888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 smtClean="0">
                <a:gradFill>
                  <a:gsLst>
                    <a:gs pos="0">
                      <a:prstClr val="white"/>
                    </a:gs>
                    <a:gs pos="100000">
                      <a:srgbClr val="41C6FE">
                        <a:lumMod val="20000"/>
                        <a:lumOff val="80000"/>
                      </a:srgb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止血性能检测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srgbClr val="41C6FE">
                      <a:lumMod val="20000"/>
                      <a:lumOff val="80000"/>
                    </a:srgb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40" y="1834753"/>
            <a:ext cx="2890496" cy="3945631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10" y="1866354"/>
            <a:ext cx="2851608" cy="3964818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950" y="1877813"/>
            <a:ext cx="2861702" cy="39626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07704" y="2782957"/>
            <a:ext cx="1248329" cy="11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73099" y="2902226"/>
            <a:ext cx="2382934" cy="129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906227" y="2802296"/>
            <a:ext cx="307599" cy="11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49813" y="2921565"/>
            <a:ext cx="779560" cy="159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28649" y="2966830"/>
            <a:ext cx="621921" cy="1137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95522" y="3080592"/>
            <a:ext cx="533127" cy="128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385459" y="1238908"/>
            <a:ext cx="1699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高效抑菌</a:t>
            </a:r>
            <a:endParaRPr lang="zh-CN" altLang="en-US" sz="2400" b="1" dirty="0">
              <a:solidFill>
                <a:srgbClr val="11F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340004" y="1081727"/>
            <a:ext cx="169966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28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促进愈合</a:t>
            </a:r>
            <a:endParaRPr lang="zh-CN" altLang="en-US" sz="28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414810" y="1073317"/>
            <a:ext cx="1699663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28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加速凝血</a:t>
            </a:r>
            <a:endParaRPr lang="zh-CN" altLang="en-US" sz="28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1086513"/>
            <a:chOff x="-599112" y="138061"/>
            <a:chExt cx="12126838" cy="108651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noProof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 利 壁 垒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85910"/>
              <a:ext cx="8733709" cy="738664"/>
              <a:chOff x="2345007" y="269775"/>
              <a:chExt cx="8733709" cy="738664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69775"/>
                <a:ext cx="8733709" cy="738664"/>
                <a:chOff x="2446402" y="-1355526"/>
                <a:chExt cx="8733709" cy="738664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4476667" y="-1355526"/>
                  <a:ext cx="4001095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rgbClr val="11F9FF"/>
                      </a:solidFill>
                    </a:rPr>
                    <a:t>夯实</a:t>
                  </a:r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专利</a:t>
                  </a:r>
                  <a:r>
                    <a:rPr lang="zh-CN" altLang="en-US" dirty="0">
                      <a:solidFill>
                        <a:srgbClr val="11F9FF"/>
                      </a:solidFill>
                    </a:rPr>
                    <a:t>壁垒，掌握</a:t>
                  </a:r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核心</a:t>
                  </a:r>
                  <a:r>
                    <a:rPr lang="zh-CN" altLang="en-US" dirty="0">
                      <a:solidFill>
                        <a:srgbClr val="11F9FF"/>
                      </a:solidFill>
                    </a:rPr>
                    <a:t>科技</a:t>
                  </a:r>
                  <a:endParaRPr lang="zh-CN" altLang="en-US" dirty="0">
                    <a:solidFill>
                      <a:srgbClr val="11F9FF"/>
                    </a:solidFill>
                  </a:endParaRPr>
                </a:p>
                <a:p>
                  <a:pPr algn="ctr"/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2"/>
          <a:srcRect l="3835" t="2999" r="4056" b="3318"/>
          <a:stretch>
            <a:fillRect/>
          </a:stretch>
        </p:blipFill>
        <p:spPr>
          <a:xfrm>
            <a:off x="1908642" y="2265901"/>
            <a:ext cx="2887038" cy="3986373"/>
          </a:xfrm>
          <a:prstGeom prst="rect">
            <a:avLst/>
          </a:prstGeom>
        </p:spPr>
      </p:pic>
      <p:grpSp>
        <p:nvGrpSpPr>
          <p:cNvPr id="54" name="组合 53"/>
          <p:cNvGrpSpPr>
            <a:grpSpLocks noChangeAspect="1"/>
          </p:cNvGrpSpPr>
          <p:nvPr/>
        </p:nvGrpSpPr>
        <p:grpSpPr>
          <a:xfrm>
            <a:off x="427527" y="1246578"/>
            <a:ext cx="396000" cy="397205"/>
            <a:chOff x="6411077" y="4227514"/>
            <a:chExt cx="546029" cy="547688"/>
          </a:xfrm>
          <a:solidFill>
            <a:srgbClr val="49C4F9"/>
          </a:solidFill>
        </p:grpSpPr>
        <p:sp>
          <p:nvSpPr>
            <p:cNvPr id="55" name="Freeform 103"/>
            <p:cNvSpPr/>
            <p:nvPr/>
          </p:nvSpPr>
          <p:spPr bwMode="auto">
            <a:xfrm>
              <a:off x="6636473" y="4721227"/>
              <a:ext cx="90476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104"/>
            <p:cNvSpPr/>
            <p:nvPr/>
          </p:nvSpPr>
          <p:spPr bwMode="auto">
            <a:xfrm>
              <a:off x="6636473" y="4754564"/>
              <a:ext cx="90476" cy="20638"/>
            </a:xfrm>
            <a:custGeom>
              <a:avLst/>
              <a:gdLst>
                <a:gd name="T0" fmla="*/ 28 w 32"/>
                <a:gd name="T1" fmla="*/ 0 h 7"/>
                <a:gd name="T2" fmla="*/ 4 w 32"/>
                <a:gd name="T3" fmla="*/ 0 h 7"/>
                <a:gd name="T4" fmla="*/ 0 w 32"/>
                <a:gd name="T5" fmla="*/ 4 h 7"/>
                <a:gd name="T6" fmla="*/ 4 w 32"/>
                <a:gd name="T7" fmla="*/ 7 h 7"/>
                <a:gd name="T8" fmla="*/ 28 w 32"/>
                <a:gd name="T9" fmla="*/ 7 h 7"/>
                <a:gd name="T10" fmla="*/ 32 w 32"/>
                <a:gd name="T11" fmla="*/ 4 h 7"/>
                <a:gd name="T12" fmla="*/ 28 w 3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7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7"/>
                    <a:pt x="32" y="6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105"/>
            <p:cNvSpPr/>
            <p:nvPr/>
          </p:nvSpPr>
          <p:spPr bwMode="auto">
            <a:xfrm>
              <a:off x="6672981" y="4227514"/>
              <a:ext cx="20635" cy="79375"/>
            </a:xfrm>
            <a:custGeom>
              <a:avLst/>
              <a:gdLst>
                <a:gd name="T0" fmla="*/ 4 w 7"/>
                <a:gd name="T1" fmla="*/ 28 h 28"/>
                <a:gd name="T2" fmla="*/ 7 w 7"/>
                <a:gd name="T3" fmla="*/ 24 h 28"/>
                <a:gd name="T4" fmla="*/ 7 w 7"/>
                <a:gd name="T5" fmla="*/ 4 h 28"/>
                <a:gd name="T6" fmla="*/ 4 w 7"/>
                <a:gd name="T7" fmla="*/ 0 h 28"/>
                <a:gd name="T8" fmla="*/ 0 w 7"/>
                <a:gd name="T9" fmla="*/ 4 h 28"/>
                <a:gd name="T10" fmla="*/ 0 w 7"/>
                <a:gd name="T11" fmla="*/ 24 h 28"/>
                <a:gd name="T12" fmla="*/ 4 w 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8">
                  <a:moveTo>
                    <a:pt x="4" y="28"/>
                  </a:moveTo>
                  <a:cubicBezTo>
                    <a:pt x="6" y="28"/>
                    <a:pt x="7" y="26"/>
                    <a:pt x="7" y="2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1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06"/>
            <p:cNvSpPr/>
            <p:nvPr/>
          </p:nvSpPr>
          <p:spPr bwMode="auto">
            <a:xfrm>
              <a:off x="6490442" y="4298952"/>
              <a:ext cx="65079" cy="65088"/>
            </a:xfrm>
            <a:custGeom>
              <a:avLst/>
              <a:gdLst>
                <a:gd name="T0" fmla="*/ 19 w 23"/>
                <a:gd name="T1" fmla="*/ 23 h 23"/>
                <a:gd name="T2" fmla="*/ 21 w 23"/>
                <a:gd name="T3" fmla="*/ 22 h 23"/>
                <a:gd name="T4" fmla="*/ 21 w 23"/>
                <a:gd name="T5" fmla="*/ 17 h 23"/>
                <a:gd name="T6" fmla="*/ 8 w 23"/>
                <a:gd name="T7" fmla="*/ 2 h 23"/>
                <a:gd name="T8" fmla="*/ 2 w 23"/>
                <a:gd name="T9" fmla="*/ 2 h 23"/>
                <a:gd name="T10" fmla="*/ 2 w 23"/>
                <a:gd name="T11" fmla="*/ 7 h 23"/>
                <a:gd name="T12" fmla="*/ 16 w 23"/>
                <a:gd name="T13" fmla="*/ 22 h 23"/>
                <a:gd name="T14" fmla="*/ 19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9" y="23"/>
                  </a:moveTo>
                  <a:cubicBezTo>
                    <a:pt x="20" y="23"/>
                    <a:pt x="20" y="23"/>
                    <a:pt x="21" y="22"/>
                  </a:cubicBezTo>
                  <a:cubicBezTo>
                    <a:pt x="23" y="21"/>
                    <a:pt x="23" y="18"/>
                    <a:pt x="21" y="1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3"/>
                    <a:pt x="0" y="5"/>
                    <a:pt x="2" y="7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7" y="23"/>
                    <a:pt x="1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07"/>
            <p:cNvSpPr/>
            <p:nvPr/>
          </p:nvSpPr>
          <p:spPr bwMode="auto">
            <a:xfrm>
              <a:off x="6809488" y="4298952"/>
              <a:ext cx="65079" cy="65088"/>
            </a:xfrm>
            <a:custGeom>
              <a:avLst/>
              <a:gdLst>
                <a:gd name="T0" fmla="*/ 15 w 23"/>
                <a:gd name="T1" fmla="*/ 2 h 23"/>
                <a:gd name="T2" fmla="*/ 2 w 23"/>
                <a:gd name="T3" fmla="*/ 17 h 23"/>
                <a:gd name="T4" fmla="*/ 2 w 23"/>
                <a:gd name="T5" fmla="*/ 22 h 23"/>
                <a:gd name="T6" fmla="*/ 5 w 23"/>
                <a:gd name="T7" fmla="*/ 23 h 23"/>
                <a:gd name="T8" fmla="*/ 7 w 23"/>
                <a:gd name="T9" fmla="*/ 22 h 23"/>
                <a:gd name="T10" fmla="*/ 21 w 23"/>
                <a:gd name="T11" fmla="*/ 7 h 23"/>
                <a:gd name="T12" fmla="*/ 21 w 23"/>
                <a:gd name="T13" fmla="*/ 2 h 23"/>
                <a:gd name="T14" fmla="*/ 15 w 23"/>
                <a:gd name="T1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5" y="2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8"/>
                    <a:pt x="0" y="21"/>
                    <a:pt x="2" y="22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6" y="23"/>
                    <a:pt x="7" y="23"/>
                    <a:pt x="7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5"/>
                    <a:pt x="23" y="3"/>
                    <a:pt x="21" y="2"/>
                  </a:cubicBezTo>
                  <a:cubicBezTo>
                    <a:pt x="19" y="0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108"/>
            <p:cNvSpPr/>
            <p:nvPr/>
          </p:nvSpPr>
          <p:spPr bwMode="auto">
            <a:xfrm>
              <a:off x="6411077" y="4467227"/>
              <a:ext cx="79365" cy="22225"/>
            </a:xfrm>
            <a:custGeom>
              <a:avLst/>
              <a:gdLst>
                <a:gd name="T0" fmla="*/ 24 w 28"/>
                <a:gd name="T1" fmla="*/ 0 h 8"/>
                <a:gd name="T2" fmla="*/ 3 w 28"/>
                <a:gd name="T3" fmla="*/ 0 h 8"/>
                <a:gd name="T4" fmla="*/ 0 w 28"/>
                <a:gd name="T5" fmla="*/ 4 h 8"/>
                <a:gd name="T6" fmla="*/ 3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109"/>
            <p:cNvSpPr/>
            <p:nvPr/>
          </p:nvSpPr>
          <p:spPr bwMode="auto">
            <a:xfrm>
              <a:off x="6874567" y="4467227"/>
              <a:ext cx="82539" cy="22225"/>
            </a:xfrm>
            <a:custGeom>
              <a:avLst/>
              <a:gdLst>
                <a:gd name="T0" fmla="*/ 25 w 29"/>
                <a:gd name="T1" fmla="*/ 0 h 8"/>
                <a:gd name="T2" fmla="*/ 4 w 29"/>
                <a:gd name="T3" fmla="*/ 0 h 8"/>
                <a:gd name="T4" fmla="*/ 0 w 29"/>
                <a:gd name="T5" fmla="*/ 4 h 8"/>
                <a:gd name="T6" fmla="*/ 4 w 29"/>
                <a:gd name="T7" fmla="*/ 8 h 8"/>
                <a:gd name="T8" fmla="*/ 25 w 29"/>
                <a:gd name="T9" fmla="*/ 8 h 8"/>
                <a:gd name="T10" fmla="*/ 29 w 29"/>
                <a:gd name="T11" fmla="*/ 4 h 8"/>
                <a:gd name="T12" fmla="*/ 25 w 2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8"/>
                    <a:pt x="29" y="6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110"/>
            <p:cNvSpPr>
              <a:spLocks noEditPoints="1"/>
            </p:cNvSpPr>
            <p:nvPr/>
          </p:nvSpPr>
          <p:spPr bwMode="auto">
            <a:xfrm>
              <a:off x="6530124" y="4330702"/>
              <a:ext cx="304760" cy="363538"/>
            </a:xfrm>
            <a:custGeom>
              <a:avLst/>
              <a:gdLst>
                <a:gd name="T0" fmla="*/ 54 w 107"/>
                <a:gd name="T1" fmla="*/ 0 h 128"/>
                <a:gd name="T2" fmla="*/ 0 w 107"/>
                <a:gd name="T3" fmla="*/ 52 h 128"/>
                <a:gd name="T4" fmla="*/ 28 w 107"/>
                <a:gd name="T5" fmla="*/ 98 h 128"/>
                <a:gd name="T6" fmla="*/ 39 w 107"/>
                <a:gd name="T7" fmla="*/ 128 h 128"/>
                <a:gd name="T8" fmla="*/ 40 w 107"/>
                <a:gd name="T9" fmla="*/ 128 h 128"/>
                <a:gd name="T10" fmla="*/ 67 w 107"/>
                <a:gd name="T11" fmla="*/ 128 h 128"/>
                <a:gd name="T12" fmla="*/ 68 w 107"/>
                <a:gd name="T13" fmla="*/ 128 h 128"/>
                <a:gd name="T14" fmla="*/ 79 w 107"/>
                <a:gd name="T15" fmla="*/ 98 h 128"/>
                <a:gd name="T16" fmla="*/ 107 w 107"/>
                <a:gd name="T17" fmla="*/ 52 h 128"/>
                <a:gd name="T18" fmla="*/ 54 w 107"/>
                <a:gd name="T19" fmla="*/ 0 h 128"/>
                <a:gd name="T20" fmla="*/ 60 w 107"/>
                <a:gd name="T21" fmla="*/ 119 h 128"/>
                <a:gd name="T22" fmla="*/ 57 w 107"/>
                <a:gd name="T23" fmla="*/ 122 h 128"/>
                <a:gd name="T24" fmla="*/ 56 w 107"/>
                <a:gd name="T25" fmla="*/ 122 h 128"/>
                <a:gd name="T26" fmla="*/ 54 w 107"/>
                <a:gd name="T27" fmla="*/ 120 h 128"/>
                <a:gd name="T28" fmla="*/ 51 w 107"/>
                <a:gd name="T29" fmla="*/ 122 h 128"/>
                <a:gd name="T30" fmla="*/ 50 w 107"/>
                <a:gd name="T31" fmla="*/ 122 h 128"/>
                <a:gd name="T32" fmla="*/ 47 w 107"/>
                <a:gd name="T33" fmla="*/ 119 h 128"/>
                <a:gd name="T34" fmla="*/ 37 w 107"/>
                <a:gd name="T35" fmla="*/ 48 h 128"/>
                <a:gd name="T36" fmla="*/ 40 w 107"/>
                <a:gd name="T37" fmla="*/ 44 h 128"/>
                <a:gd name="T38" fmla="*/ 44 w 107"/>
                <a:gd name="T39" fmla="*/ 47 h 128"/>
                <a:gd name="T40" fmla="*/ 54 w 107"/>
                <a:gd name="T41" fmla="*/ 112 h 128"/>
                <a:gd name="T42" fmla="*/ 63 w 107"/>
                <a:gd name="T43" fmla="*/ 47 h 128"/>
                <a:gd name="T44" fmla="*/ 67 w 107"/>
                <a:gd name="T45" fmla="*/ 44 h 128"/>
                <a:gd name="T46" fmla="*/ 70 w 107"/>
                <a:gd name="T47" fmla="*/ 48 h 128"/>
                <a:gd name="T48" fmla="*/ 60 w 107"/>
                <a:gd name="T49" fmla="*/ 1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28">
                  <a:moveTo>
                    <a:pt x="54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71"/>
                    <a:pt x="11" y="89"/>
                    <a:pt x="28" y="9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7" y="128"/>
                    <a:pt x="68" y="128"/>
                    <a:pt x="68" y="12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96" y="89"/>
                    <a:pt x="107" y="71"/>
                    <a:pt x="107" y="52"/>
                  </a:cubicBezTo>
                  <a:cubicBezTo>
                    <a:pt x="107" y="23"/>
                    <a:pt x="83" y="0"/>
                    <a:pt x="54" y="0"/>
                  </a:cubicBezTo>
                  <a:close/>
                  <a:moveTo>
                    <a:pt x="60" y="119"/>
                  </a:moveTo>
                  <a:cubicBezTo>
                    <a:pt x="60" y="121"/>
                    <a:pt x="59" y="122"/>
                    <a:pt x="57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5" y="122"/>
                    <a:pt x="54" y="121"/>
                    <a:pt x="54" y="120"/>
                  </a:cubicBezTo>
                  <a:cubicBezTo>
                    <a:pt x="53" y="121"/>
                    <a:pt x="52" y="122"/>
                    <a:pt x="51" y="122"/>
                  </a:cubicBezTo>
                  <a:cubicBezTo>
                    <a:pt x="51" y="122"/>
                    <a:pt x="51" y="122"/>
                    <a:pt x="50" y="122"/>
                  </a:cubicBezTo>
                  <a:cubicBezTo>
                    <a:pt x="49" y="122"/>
                    <a:pt x="47" y="121"/>
                    <a:pt x="47" y="11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6"/>
                    <a:pt x="38" y="44"/>
                    <a:pt x="40" y="44"/>
                  </a:cubicBezTo>
                  <a:cubicBezTo>
                    <a:pt x="42" y="43"/>
                    <a:pt x="44" y="45"/>
                    <a:pt x="44" y="47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5"/>
                    <a:pt x="65" y="43"/>
                    <a:pt x="67" y="44"/>
                  </a:cubicBezTo>
                  <a:cubicBezTo>
                    <a:pt x="69" y="44"/>
                    <a:pt x="71" y="46"/>
                    <a:pt x="70" y="48"/>
                  </a:cubicBezTo>
                  <a:lnTo>
                    <a:pt x="60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6319967" y="1291411"/>
            <a:ext cx="396000" cy="397205"/>
            <a:chOff x="6411077" y="4227514"/>
            <a:chExt cx="546029" cy="547688"/>
          </a:xfrm>
          <a:solidFill>
            <a:srgbClr val="49C4F9"/>
          </a:solidFill>
        </p:grpSpPr>
        <p:sp>
          <p:nvSpPr>
            <p:cNvPr id="64" name="Freeform 103"/>
            <p:cNvSpPr/>
            <p:nvPr/>
          </p:nvSpPr>
          <p:spPr bwMode="auto">
            <a:xfrm>
              <a:off x="6636473" y="4721227"/>
              <a:ext cx="90476" cy="22225"/>
            </a:xfrm>
            <a:custGeom>
              <a:avLst/>
              <a:gdLst>
                <a:gd name="T0" fmla="*/ 28 w 32"/>
                <a:gd name="T1" fmla="*/ 0 h 8"/>
                <a:gd name="T2" fmla="*/ 4 w 32"/>
                <a:gd name="T3" fmla="*/ 0 h 8"/>
                <a:gd name="T4" fmla="*/ 0 w 32"/>
                <a:gd name="T5" fmla="*/ 4 h 8"/>
                <a:gd name="T6" fmla="*/ 4 w 32"/>
                <a:gd name="T7" fmla="*/ 8 h 8"/>
                <a:gd name="T8" fmla="*/ 28 w 32"/>
                <a:gd name="T9" fmla="*/ 8 h 8"/>
                <a:gd name="T10" fmla="*/ 32 w 32"/>
                <a:gd name="T11" fmla="*/ 4 h 8"/>
                <a:gd name="T12" fmla="*/ 28 w 3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0" y="8"/>
                    <a:pt x="32" y="6"/>
                    <a:pt x="32" y="4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104"/>
            <p:cNvSpPr/>
            <p:nvPr/>
          </p:nvSpPr>
          <p:spPr bwMode="auto">
            <a:xfrm>
              <a:off x="6636473" y="4754564"/>
              <a:ext cx="90476" cy="20638"/>
            </a:xfrm>
            <a:custGeom>
              <a:avLst/>
              <a:gdLst>
                <a:gd name="T0" fmla="*/ 28 w 32"/>
                <a:gd name="T1" fmla="*/ 0 h 7"/>
                <a:gd name="T2" fmla="*/ 4 w 32"/>
                <a:gd name="T3" fmla="*/ 0 h 7"/>
                <a:gd name="T4" fmla="*/ 0 w 32"/>
                <a:gd name="T5" fmla="*/ 4 h 7"/>
                <a:gd name="T6" fmla="*/ 4 w 32"/>
                <a:gd name="T7" fmla="*/ 7 h 7"/>
                <a:gd name="T8" fmla="*/ 28 w 32"/>
                <a:gd name="T9" fmla="*/ 7 h 7"/>
                <a:gd name="T10" fmla="*/ 32 w 32"/>
                <a:gd name="T11" fmla="*/ 4 h 7"/>
                <a:gd name="T12" fmla="*/ 28 w 32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7">
                  <a:moveTo>
                    <a:pt x="2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0" y="7"/>
                    <a:pt x="32" y="6"/>
                    <a:pt x="32" y="4"/>
                  </a:cubicBezTo>
                  <a:cubicBezTo>
                    <a:pt x="32" y="1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105"/>
            <p:cNvSpPr/>
            <p:nvPr/>
          </p:nvSpPr>
          <p:spPr bwMode="auto">
            <a:xfrm>
              <a:off x="6672981" y="4227514"/>
              <a:ext cx="20635" cy="79375"/>
            </a:xfrm>
            <a:custGeom>
              <a:avLst/>
              <a:gdLst>
                <a:gd name="T0" fmla="*/ 4 w 7"/>
                <a:gd name="T1" fmla="*/ 28 h 28"/>
                <a:gd name="T2" fmla="*/ 7 w 7"/>
                <a:gd name="T3" fmla="*/ 24 h 28"/>
                <a:gd name="T4" fmla="*/ 7 w 7"/>
                <a:gd name="T5" fmla="*/ 4 h 28"/>
                <a:gd name="T6" fmla="*/ 4 w 7"/>
                <a:gd name="T7" fmla="*/ 0 h 28"/>
                <a:gd name="T8" fmla="*/ 0 w 7"/>
                <a:gd name="T9" fmla="*/ 4 h 28"/>
                <a:gd name="T10" fmla="*/ 0 w 7"/>
                <a:gd name="T11" fmla="*/ 24 h 28"/>
                <a:gd name="T12" fmla="*/ 4 w 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8">
                  <a:moveTo>
                    <a:pt x="4" y="28"/>
                  </a:moveTo>
                  <a:cubicBezTo>
                    <a:pt x="6" y="28"/>
                    <a:pt x="7" y="26"/>
                    <a:pt x="7" y="2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1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06"/>
            <p:cNvSpPr/>
            <p:nvPr/>
          </p:nvSpPr>
          <p:spPr bwMode="auto">
            <a:xfrm>
              <a:off x="6490442" y="4298952"/>
              <a:ext cx="65079" cy="65088"/>
            </a:xfrm>
            <a:custGeom>
              <a:avLst/>
              <a:gdLst>
                <a:gd name="T0" fmla="*/ 19 w 23"/>
                <a:gd name="T1" fmla="*/ 23 h 23"/>
                <a:gd name="T2" fmla="*/ 21 w 23"/>
                <a:gd name="T3" fmla="*/ 22 h 23"/>
                <a:gd name="T4" fmla="*/ 21 w 23"/>
                <a:gd name="T5" fmla="*/ 17 h 23"/>
                <a:gd name="T6" fmla="*/ 8 w 23"/>
                <a:gd name="T7" fmla="*/ 2 h 23"/>
                <a:gd name="T8" fmla="*/ 2 w 23"/>
                <a:gd name="T9" fmla="*/ 2 h 23"/>
                <a:gd name="T10" fmla="*/ 2 w 23"/>
                <a:gd name="T11" fmla="*/ 7 h 23"/>
                <a:gd name="T12" fmla="*/ 16 w 23"/>
                <a:gd name="T13" fmla="*/ 22 h 23"/>
                <a:gd name="T14" fmla="*/ 19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9" y="23"/>
                  </a:moveTo>
                  <a:cubicBezTo>
                    <a:pt x="20" y="23"/>
                    <a:pt x="20" y="23"/>
                    <a:pt x="21" y="22"/>
                  </a:cubicBezTo>
                  <a:cubicBezTo>
                    <a:pt x="23" y="21"/>
                    <a:pt x="23" y="18"/>
                    <a:pt x="21" y="1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1" y="3"/>
                    <a:pt x="0" y="5"/>
                    <a:pt x="2" y="7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7" y="23"/>
                    <a:pt x="19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107"/>
            <p:cNvSpPr/>
            <p:nvPr/>
          </p:nvSpPr>
          <p:spPr bwMode="auto">
            <a:xfrm>
              <a:off x="6809488" y="4298952"/>
              <a:ext cx="65079" cy="65088"/>
            </a:xfrm>
            <a:custGeom>
              <a:avLst/>
              <a:gdLst>
                <a:gd name="T0" fmla="*/ 15 w 23"/>
                <a:gd name="T1" fmla="*/ 2 h 23"/>
                <a:gd name="T2" fmla="*/ 2 w 23"/>
                <a:gd name="T3" fmla="*/ 17 h 23"/>
                <a:gd name="T4" fmla="*/ 2 w 23"/>
                <a:gd name="T5" fmla="*/ 22 h 23"/>
                <a:gd name="T6" fmla="*/ 5 w 23"/>
                <a:gd name="T7" fmla="*/ 23 h 23"/>
                <a:gd name="T8" fmla="*/ 7 w 23"/>
                <a:gd name="T9" fmla="*/ 22 h 23"/>
                <a:gd name="T10" fmla="*/ 21 w 23"/>
                <a:gd name="T11" fmla="*/ 7 h 23"/>
                <a:gd name="T12" fmla="*/ 21 w 23"/>
                <a:gd name="T13" fmla="*/ 2 h 23"/>
                <a:gd name="T14" fmla="*/ 15 w 23"/>
                <a:gd name="T1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15" y="2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8"/>
                    <a:pt x="0" y="21"/>
                    <a:pt x="2" y="22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6" y="23"/>
                    <a:pt x="7" y="23"/>
                    <a:pt x="7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3" y="5"/>
                    <a:pt x="23" y="3"/>
                    <a:pt x="21" y="2"/>
                  </a:cubicBezTo>
                  <a:cubicBezTo>
                    <a:pt x="19" y="0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108"/>
            <p:cNvSpPr/>
            <p:nvPr/>
          </p:nvSpPr>
          <p:spPr bwMode="auto">
            <a:xfrm>
              <a:off x="6411077" y="4467227"/>
              <a:ext cx="79365" cy="22225"/>
            </a:xfrm>
            <a:custGeom>
              <a:avLst/>
              <a:gdLst>
                <a:gd name="T0" fmla="*/ 24 w 28"/>
                <a:gd name="T1" fmla="*/ 0 h 8"/>
                <a:gd name="T2" fmla="*/ 3 w 28"/>
                <a:gd name="T3" fmla="*/ 0 h 8"/>
                <a:gd name="T4" fmla="*/ 0 w 28"/>
                <a:gd name="T5" fmla="*/ 4 h 8"/>
                <a:gd name="T6" fmla="*/ 3 w 28"/>
                <a:gd name="T7" fmla="*/ 8 h 8"/>
                <a:gd name="T8" fmla="*/ 24 w 28"/>
                <a:gd name="T9" fmla="*/ 8 h 8"/>
                <a:gd name="T10" fmla="*/ 28 w 28"/>
                <a:gd name="T11" fmla="*/ 4 h 8"/>
                <a:gd name="T12" fmla="*/ 24 w 2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8" y="6"/>
                    <a:pt x="28" y="4"/>
                  </a:cubicBezTo>
                  <a:cubicBezTo>
                    <a:pt x="28" y="2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09"/>
            <p:cNvSpPr/>
            <p:nvPr/>
          </p:nvSpPr>
          <p:spPr bwMode="auto">
            <a:xfrm>
              <a:off x="6874567" y="4467227"/>
              <a:ext cx="82539" cy="22225"/>
            </a:xfrm>
            <a:custGeom>
              <a:avLst/>
              <a:gdLst>
                <a:gd name="T0" fmla="*/ 25 w 29"/>
                <a:gd name="T1" fmla="*/ 0 h 8"/>
                <a:gd name="T2" fmla="*/ 4 w 29"/>
                <a:gd name="T3" fmla="*/ 0 h 8"/>
                <a:gd name="T4" fmla="*/ 0 w 29"/>
                <a:gd name="T5" fmla="*/ 4 h 8"/>
                <a:gd name="T6" fmla="*/ 4 w 29"/>
                <a:gd name="T7" fmla="*/ 8 h 8"/>
                <a:gd name="T8" fmla="*/ 25 w 29"/>
                <a:gd name="T9" fmla="*/ 8 h 8"/>
                <a:gd name="T10" fmla="*/ 29 w 29"/>
                <a:gd name="T11" fmla="*/ 4 h 8"/>
                <a:gd name="T12" fmla="*/ 25 w 2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8"/>
                    <a:pt x="29" y="6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10"/>
            <p:cNvSpPr>
              <a:spLocks noEditPoints="1"/>
            </p:cNvSpPr>
            <p:nvPr/>
          </p:nvSpPr>
          <p:spPr bwMode="auto">
            <a:xfrm>
              <a:off x="6530124" y="4330702"/>
              <a:ext cx="304760" cy="363538"/>
            </a:xfrm>
            <a:custGeom>
              <a:avLst/>
              <a:gdLst>
                <a:gd name="T0" fmla="*/ 54 w 107"/>
                <a:gd name="T1" fmla="*/ 0 h 128"/>
                <a:gd name="T2" fmla="*/ 0 w 107"/>
                <a:gd name="T3" fmla="*/ 52 h 128"/>
                <a:gd name="T4" fmla="*/ 28 w 107"/>
                <a:gd name="T5" fmla="*/ 98 h 128"/>
                <a:gd name="T6" fmla="*/ 39 w 107"/>
                <a:gd name="T7" fmla="*/ 128 h 128"/>
                <a:gd name="T8" fmla="*/ 40 w 107"/>
                <a:gd name="T9" fmla="*/ 128 h 128"/>
                <a:gd name="T10" fmla="*/ 67 w 107"/>
                <a:gd name="T11" fmla="*/ 128 h 128"/>
                <a:gd name="T12" fmla="*/ 68 w 107"/>
                <a:gd name="T13" fmla="*/ 128 h 128"/>
                <a:gd name="T14" fmla="*/ 79 w 107"/>
                <a:gd name="T15" fmla="*/ 98 h 128"/>
                <a:gd name="T16" fmla="*/ 107 w 107"/>
                <a:gd name="T17" fmla="*/ 52 h 128"/>
                <a:gd name="T18" fmla="*/ 54 w 107"/>
                <a:gd name="T19" fmla="*/ 0 h 128"/>
                <a:gd name="T20" fmla="*/ 60 w 107"/>
                <a:gd name="T21" fmla="*/ 119 h 128"/>
                <a:gd name="T22" fmla="*/ 57 w 107"/>
                <a:gd name="T23" fmla="*/ 122 h 128"/>
                <a:gd name="T24" fmla="*/ 56 w 107"/>
                <a:gd name="T25" fmla="*/ 122 h 128"/>
                <a:gd name="T26" fmla="*/ 54 w 107"/>
                <a:gd name="T27" fmla="*/ 120 h 128"/>
                <a:gd name="T28" fmla="*/ 51 w 107"/>
                <a:gd name="T29" fmla="*/ 122 h 128"/>
                <a:gd name="T30" fmla="*/ 50 w 107"/>
                <a:gd name="T31" fmla="*/ 122 h 128"/>
                <a:gd name="T32" fmla="*/ 47 w 107"/>
                <a:gd name="T33" fmla="*/ 119 h 128"/>
                <a:gd name="T34" fmla="*/ 37 w 107"/>
                <a:gd name="T35" fmla="*/ 48 h 128"/>
                <a:gd name="T36" fmla="*/ 40 w 107"/>
                <a:gd name="T37" fmla="*/ 44 h 128"/>
                <a:gd name="T38" fmla="*/ 44 w 107"/>
                <a:gd name="T39" fmla="*/ 47 h 128"/>
                <a:gd name="T40" fmla="*/ 54 w 107"/>
                <a:gd name="T41" fmla="*/ 112 h 128"/>
                <a:gd name="T42" fmla="*/ 63 w 107"/>
                <a:gd name="T43" fmla="*/ 47 h 128"/>
                <a:gd name="T44" fmla="*/ 67 w 107"/>
                <a:gd name="T45" fmla="*/ 44 h 128"/>
                <a:gd name="T46" fmla="*/ 70 w 107"/>
                <a:gd name="T47" fmla="*/ 48 h 128"/>
                <a:gd name="T48" fmla="*/ 60 w 107"/>
                <a:gd name="T49" fmla="*/ 11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128">
                  <a:moveTo>
                    <a:pt x="54" y="0"/>
                  </a:moveTo>
                  <a:cubicBezTo>
                    <a:pt x="24" y="0"/>
                    <a:pt x="0" y="23"/>
                    <a:pt x="0" y="52"/>
                  </a:cubicBezTo>
                  <a:cubicBezTo>
                    <a:pt x="0" y="71"/>
                    <a:pt x="11" y="89"/>
                    <a:pt x="28" y="9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7" y="128"/>
                    <a:pt x="68" y="128"/>
                    <a:pt x="68" y="12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96" y="89"/>
                    <a:pt x="107" y="71"/>
                    <a:pt x="107" y="52"/>
                  </a:cubicBezTo>
                  <a:cubicBezTo>
                    <a:pt x="107" y="23"/>
                    <a:pt x="83" y="0"/>
                    <a:pt x="54" y="0"/>
                  </a:cubicBezTo>
                  <a:close/>
                  <a:moveTo>
                    <a:pt x="60" y="119"/>
                  </a:moveTo>
                  <a:cubicBezTo>
                    <a:pt x="60" y="121"/>
                    <a:pt x="59" y="122"/>
                    <a:pt x="57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5" y="122"/>
                    <a:pt x="54" y="121"/>
                    <a:pt x="54" y="120"/>
                  </a:cubicBezTo>
                  <a:cubicBezTo>
                    <a:pt x="53" y="121"/>
                    <a:pt x="52" y="122"/>
                    <a:pt x="51" y="122"/>
                  </a:cubicBezTo>
                  <a:cubicBezTo>
                    <a:pt x="51" y="122"/>
                    <a:pt x="51" y="122"/>
                    <a:pt x="50" y="122"/>
                  </a:cubicBezTo>
                  <a:cubicBezTo>
                    <a:pt x="49" y="122"/>
                    <a:pt x="47" y="121"/>
                    <a:pt x="47" y="11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6"/>
                    <a:pt x="38" y="44"/>
                    <a:pt x="40" y="44"/>
                  </a:cubicBezTo>
                  <a:cubicBezTo>
                    <a:pt x="42" y="43"/>
                    <a:pt x="44" y="45"/>
                    <a:pt x="44" y="47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5"/>
                    <a:pt x="65" y="43"/>
                    <a:pt x="67" y="44"/>
                  </a:cubicBezTo>
                  <a:cubicBezTo>
                    <a:pt x="69" y="44"/>
                    <a:pt x="71" y="46"/>
                    <a:pt x="70" y="48"/>
                  </a:cubicBezTo>
                  <a:lnTo>
                    <a:pt x="60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927324" y="1148213"/>
            <a:ext cx="4987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已申请并授权“</a:t>
            </a:r>
            <a:r>
              <a:rPr lang="zh-CN" altLang="zh-CN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一种溶菌酶</a:t>
            </a:r>
            <a:r>
              <a:rPr lang="en-US" altLang="zh-CN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透明质酸复合凝胶及其制备方法和应用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”中国发明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专利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58962" y="1267439"/>
            <a:ext cx="454795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正在申请另一项</a:t>
            </a:r>
            <a:r>
              <a:rPr lang="zh-CN" altLang="en-US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透明质酸复合凝胶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发明专利（已通过初审）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28" y="2265901"/>
            <a:ext cx="2882900" cy="39833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1095583"/>
            <a:chOff x="-599112" y="138061"/>
            <a:chExt cx="12126838" cy="109558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noProof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 术 </a:t>
                </a:r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认 可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94980"/>
              <a:ext cx="8733709" cy="738664"/>
              <a:chOff x="2345007" y="278845"/>
              <a:chExt cx="8733709" cy="738664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78845"/>
                <a:ext cx="8733709" cy="738664"/>
                <a:chOff x="2446402" y="-1346456"/>
                <a:chExt cx="8733709" cy="738664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913519" y="-1346456"/>
                  <a:ext cx="5539979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lvl="0"/>
                  <a:r>
                    <a:rPr lang="zh-CN" altLang="en-US" dirty="0">
                      <a:solidFill>
                        <a:srgbClr val="11F9FF"/>
                      </a:solidFill>
                    </a:rPr>
                    <a:t>权威专家高度认可，技术</a:t>
                  </a:r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自主、产品</a:t>
                  </a:r>
                  <a:r>
                    <a:rPr lang="zh-CN" altLang="en-US" dirty="0">
                      <a:solidFill>
                        <a:srgbClr val="11F9FF"/>
                      </a:solidFill>
                    </a:rPr>
                    <a:t>优质</a:t>
                  </a:r>
                  <a:endParaRPr lang="zh-CN" altLang="en-US" sz="3200" dirty="0">
                    <a:solidFill>
                      <a:srgbClr val="11F9FF"/>
                    </a:solidFill>
                  </a:endParaRPr>
                </a:p>
                <a:p>
                  <a:pPr algn="ctr"/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>
        <p:nvSpPr>
          <p:cNvPr id="54" name="矩形 67"/>
          <p:cNvSpPr/>
          <p:nvPr/>
        </p:nvSpPr>
        <p:spPr>
          <a:xfrm>
            <a:off x="4699420" y="2920725"/>
            <a:ext cx="3312772" cy="36933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zh-CN" altLang="en-US" b="1" dirty="0" smtClean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安全性高，减少对伤口的损伤</a:t>
            </a:r>
            <a:endParaRPr lang="en-US" altLang="zh-CN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67"/>
          <p:cNvSpPr/>
          <p:nvPr/>
        </p:nvSpPr>
        <p:spPr>
          <a:xfrm>
            <a:off x="926410" y="2836020"/>
            <a:ext cx="3081777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zh-CN" altLang="en-US" b="1" dirty="0" smtClean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突破传统水凝胶的局限性，</a:t>
            </a:r>
            <a:endParaRPr lang="en-US" altLang="zh-CN" b="1" dirty="0" smtClean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实现按需揭除</a:t>
            </a:r>
            <a:endParaRPr lang="en-US" altLang="zh-CN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423683" y="1018336"/>
            <a:ext cx="4005585" cy="1763396"/>
            <a:chOff x="83526" y="5003366"/>
            <a:chExt cx="4182186" cy="1841141"/>
          </a:xfrm>
        </p:grpSpPr>
        <p:sp>
          <p:nvSpPr>
            <p:cNvPr id="57" name="矩形 53"/>
            <p:cNvSpPr/>
            <p:nvPr/>
          </p:nvSpPr>
          <p:spPr>
            <a:xfrm>
              <a:off x="83526" y="6426757"/>
              <a:ext cx="1540119" cy="417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巩长旸教授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椭圆 146"/>
            <p:cNvSpPr/>
            <p:nvPr/>
          </p:nvSpPr>
          <p:spPr>
            <a:xfrm>
              <a:off x="206297" y="5128767"/>
              <a:ext cx="1225772" cy="1271429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 rot="16200000">
              <a:off x="1881168" y="4310994"/>
              <a:ext cx="1627381" cy="3012124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  <a:lumMod val="41000"/>
                    <a:lumOff val="59000"/>
                  </a:srgbClr>
                </a:gs>
                <a:gs pos="100000">
                  <a:srgbClr val="0E4DD1">
                    <a:alpha val="0"/>
                    <a:lumMod val="61000"/>
                    <a:lumOff val="39000"/>
                  </a:srgbClr>
                </a:gs>
                <a:gs pos="54000">
                  <a:srgbClr val="0292F0"/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>
                      <a:alpha val="0"/>
                    </a:srgbClr>
                  </a:gs>
                  <a:gs pos="60000">
                    <a:srgbClr val="105CA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1513907" y="5248651"/>
              <a:ext cx="2751805" cy="1508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四川大学华西生物治疗</a:t>
              </a:r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国家</a:t>
              </a:r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重点实验室研究员，博士生导师，四川省</a:t>
              </a:r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学术和</a:t>
              </a:r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技术带头人。</a:t>
              </a:r>
              <a:endParaRPr lang="zh-CN" altLang="en-US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  <a:p>
              <a:endParaRPr lang="zh-CN" altLang="en-US" sz="1600" dirty="0">
                <a:solidFill>
                  <a:srgbClr val="11F9FF"/>
                </a:solidFill>
                <a:latin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480478" y="1041312"/>
            <a:ext cx="3854904" cy="1782810"/>
            <a:chOff x="206297" y="5027358"/>
            <a:chExt cx="4024861" cy="1861411"/>
          </a:xfrm>
        </p:grpSpPr>
        <p:sp>
          <p:nvSpPr>
            <p:cNvPr id="62" name="矩形 53"/>
            <p:cNvSpPr/>
            <p:nvPr/>
          </p:nvSpPr>
          <p:spPr>
            <a:xfrm>
              <a:off x="217421" y="6426757"/>
              <a:ext cx="1263961" cy="4177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张超</a:t>
              </a:r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教授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146"/>
            <p:cNvSpPr/>
            <p:nvPr/>
          </p:nvSpPr>
          <p:spPr>
            <a:xfrm>
              <a:off x="206297" y="5128767"/>
              <a:ext cx="1225771" cy="1271429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 rot="16200000">
              <a:off x="1904346" y="4322992"/>
              <a:ext cx="1603392" cy="3012124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  <a:lumMod val="41000"/>
                    <a:lumOff val="59000"/>
                  </a:srgbClr>
                </a:gs>
                <a:gs pos="100000">
                  <a:srgbClr val="0E4DD1">
                    <a:alpha val="0"/>
                    <a:lumMod val="61000"/>
                    <a:lumOff val="39000"/>
                  </a:srgbClr>
                </a:gs>
                <a:gs pos="54000">
                  <a:srgbClr val="0292F0"/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>
                      <a:alpha val="0"/>
                    </a:srgbClr>
                  </a:gs>
                  <a:gs pos="60000">
                    <a:srgbClr val="105CA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1479354" y="5089232"/>
              <a:ext cx="2751804" cy="1799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广东省</a:t>
              </a:r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生物医学工程学会</a:t>
              </a:r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常务</a:t>
              </a:r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副理事长、植入</a:t>
              </a:r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器械与先进制造分会主任委员，中山大学生物医学工程学院</a:t>
              </a:r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副院长。</a:t>
              </a:r>
              <a:endParaRPr lang="zh-CN" altLang="en-US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/>
              <a:endParaRPr lang="en-US" altLang="zh-CN" sz="16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8194546" y="1041311"/>
            <a:ext cx="3858285" cy="1677507"/>
            <a:chOff x="321364" y="5052492"/>
            <a:chExt cx="3858285" cy="1690624"/>
          </a:xfrm>
        </p:grpSpPr>
        <p:sp>
          <p:nvSpPr>
            <p:cNvPr id="109" name="矩形 53"/>
            <p:cNvSpPr/>
            <p:nvPr/>
          </p:nvSpPr>
          <p:spPr>
            <a:xfrm>
              <a:off x="464871" y="6341218"/>
              <a:ext cx="944880" cy="401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刘立</a:t>
              </a:r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科</a:t>
              </a:r>
              <a:endParaRPr lang="en-US" altLang="zh-CN" sz="2000" b="1" dirty="0">
                <a:solidFill>
                  <a:schemeClr val="bg1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椭圆 146"/>
            <p:cNvSpPr/>
            <p:nvPr/>
          </p:nvSpPr>
          <p:spPr>
            <a:xfrm>
              <a:off x="321364" y="5098038"/>
              <a:ext cx="1174011" cy="1217741"/>
            </a:xfrm>
            <a:prstGeom prst="ellipse">
              <a:avLst/>
            </a:prstGeom>
            <a:gradFill flip="none" rotWithShape="1">
              <a:gsLst>
                <a:gs pos="25000">
                  <a:srgbClr val="2B8693"/>
                </a:gs>
                <a:gs pos="100000">
                  <a:srgbClr val="06CAF4"/>
                </a:gs>
              </a:gsLst>
              <a:lin ang="10800000" scaled="1"/>
            </a:gradFill>
            <a:ln>
              <a:noFill/>
            </a:ln>
            <a:effectLst>
              <a:outerShdw blurRad="190500" dist="50800" sx="102000" sy="102000" algn="ctr" rotWithShape="0">
                <a:srgbClr val="0D94FD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思源黑体 CN Regular"/>
                <a:cs typeface="+mn-cs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 rot="16200000">
              <a:off x="1930993" y="4383874"/>
              <a:ext cx="1547697" cy="2884932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  <a:lumMod val="41000"/>
                    <a:lumOff val="59000"/>
                  </a:srgbClr>
                </a:gs>
                <a:gs pos="100000">
                  <a:srgbClr val="0E4DD1">
                    <a:alpha val="0"/>
                    <a:lumMod val="61000"/>
                    <a:lumOff val="39000"/>
                  </a:srgbClr>
                </a:gs>
                <a:gs pos="54000">
                  <a:srgbClr val="0292F0"/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>
                      <a:alpha val="0"/>
                    </a:srgbClr>
                  </a:gs>
                  <a:gs pos="60000">
                    <a:srgbClr val="105CA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1544045" y="5406892"/>
              <a:ext cx="2635604" cy="1146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陕西省医疗器械质量监</a:t>
              </a:r>
              <a:endParaRPr lang="zh-CN" altLang="en-US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  <a:p>
              <a:r>
                <a:rPr lang="zh-CN" altLang="en-US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+mn-ea"/>
                </a:rPr>
                <a:t>督检验院信息科研科长</a:t>
              </a:r>
              <a:endParaRPr lang="zh-CN" altLang="en-US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endParaRPr>
            </a:p>
            <a:p>
              <a:pPr lvl="0" algn="ctr"/>
              <a:endPara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/>
              <a:endPara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矩形 67"/>
          <p:cNvSpPr/>
          <p:nvPr/>
        </p:nvSpPr>
        <p:spPr>
          <a:xfrm>
            <a:off x="8635090" y="2856592"/>
            <a:ext cx="3126001" cy="646331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/>
            <a:r>
              <a:rPr lang="zh-CN" altLang="en-US" b="1" dirty="0" smtClean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反应条件温和，有效促进伤口愈合，提高患者顺应性</a:t>
            </a:r>
            <a:endParaRPr lang="en-US" altLang="zh-CN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图片 72" descr="logo"/>
          <p:cNvPicPr>
            <a:picLocks noChangeAspect="1"/>
          </p:cNvPicPr>
          <p:nvPr/>
        </p:nvPicPr>
        <p:blipFill>
          <a:blip r:embed="rId2"/>
          <a:srcRect r="85466"/>
          <a:stretch>
            <a:fillRect/>
          </a:stretch>
        </p:blipFill>
        <p:spPr>
          <a:xfrm>
            <a:off x="8408262" y="1253263"/>
            <a:ext cx="820129" cy="931999"/>
          </a:xfrm>
          <a:prstGeom prst="rect">
            <a:avLst/>
          </a:prstGeom>
        </p:spPr>
      </p:pic>
      <p:grpSp>
        <p:nvGrpSpPr>
          <p:cNvPr id="74" name="组合 73"/>
          <p:cNvGrpSpPr/>
          <p:nvPr/>
        </p:nvGrpSpPr>
        <p:grpSpPr>
          <a:xfrm>
            <a:off x="320127" y="3484539"/>
            <a:ext cx="3728692" cy="3287998"/>
            <a:chOff x="423683" y="1085767"/>
            <a:chExt cx="3728692" cy="3287998"/>
          </a:xfrm>
        </p:grpSpPr>
        <p:pic>
          <p:nvPicPr>
            <p:cNvPr id="75" name="图片 74" descr="屏幕截图 2022-05-25 2157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314" y="1118091"/>
              <a:ext cx="3647429" cy="3246782"/>
            </a:xfrm>
            <a:prstGeom prst="rect">
              <a:avLst/>
            </a:prstGeom>
          </p:spPr>
        </p:pic>
        <p:sp>
          <p:nvSpPr>
            <p:cNvPr id="76" name="矩形 75"/>
            <p:cNvSpPr/>
            <p:nvPr/>
          </p:nvSpPr>
          <p:spPr>
            <a:xfrm>
              <a:off x="423683" y="1085767"/>
              <a:ext cx="3728692" cy="3287998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7" name="图片 76" descr="屏幕截图 2022-05-25 2154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25" y="3531208"/>
            <a:ext cx="3608649" cy="3201108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4398186" y="3531208"/>
            <a:ext cx="3624488" cy="3218092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9" name="图片 0" descr="屏幕截图 2022-05-25 215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913" y="3571496"/>
            <a:ext cx="3605202" cy="3160820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8290913" y="3571496"/>
            <a:ext cx="3605202" cy="316082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8391" y="3866322"/>
            <a:ext cx="673086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06013" y="4542183"/>
            <a:ext cx="633991" cy="188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537713" y="3866322"/>
            <a:ext cx="630239" cy="224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rcRect b="24113"/>
          <a:stretch>
            <a:fillRect/>
          </a:stretch>
        </p:blipFill>
        <p:spPr>
          <a:xfrm>
            <a:off x="609600" y="1113790"/>
            <a:ext cx="1037590" cy="11811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620" y="1150620"/>
            <a:ext cx="1028065" cy="114427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16" descr="图片包含 监视器&#10;&#10;自动生成的说明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07023" y="-413398"/>
            <a:ext cx="12231370" cy="8506460"/>
          </a:xfrm>
          <a:prstGeom prst="rect">
            <a:avLst/>
          </a:prstGeom>
        </p:spPr>
      </p:pic>
      <p:pic>
        <p:nvPicPr>
          <p:cNvPr id="3" name="图片 2" descr="屏幕截图 2022-05-27 180639"/>
          <p:cNvPicPr>
            <a:picLocks noChangeAspect="1"/>
          </p:cNvPicPr>
          <p:nvPr/>
        </p:nvPicPr>
        <p:blipFill rotWithShape="1">
          <a:blip r:embed="rId2"/>
          <a:srcRect t="23472" b="25222"/>
          <a:stretch>
            <a:fillRect/>
          </a:stretch>
        </p:blipFill>
        <p:spPr>
          <a:xfrm>
            <a:off x="7532995" y="4655748"/>
            <a:ext cx="2665095" cy="1607128"/>
          </a:xfrm>
          <a:prstGeom prst="rect">
            <a:avLst/>
          </a:prstGeom>
        </p:spPr>
      </p:pic>
      <p:sp>
        <p:nvSpPr>
          <p:cNvPr id="1048651" name="文本框 20"/>
          <p:cNvSpPr txBox="1"/>
          <p:nvPr/>
        </p:nvSpPr>
        <p:spPr>
          <a:xfrm>
            <a:off x="1482090" y="1435735"/>
            <a:ext cx="7040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苏州闻而行科技技术有限公司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 descr="屏幕截图 2022-05-26 173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492" y="1051354"/>
            <a:ext cx="2448081" cy="76875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  <a:softEdge rad="31750"/>
          </a:effectLst>
          <a:scene3d>
            <a:camera prst="perspectiveFront"/>
            <a:lightRig rig="threePt" dir="t"/>
          </a:scene3d>
        </p:spPr>
      </p:pic>
      <p:pic>
        <p:nvPicPr>
          <p:cNvPr id="40" name="图片 39" descr="屏幕截图 2022-05-26 171753&amp;pfm122&amp;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7300" y="2023110"/>
            <a:ext cx="2993390" cy="4124325"/>
          </a:xfrm>
          <a:prstGeom prst="rect">
            <a:avLst/>
          </a:prstGeom>
        </p:spPr>
      </p:pic>
      <p:pic>
        <p:nvPicPr>
          <p:cNvPr id="41" name="图片 40" descr="屏幕截图 2022-05-26 173600&amp;pfm122&amp;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02760" y="2018030"/>
            <a:ext cx="2906395" cy="412940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25" name="六边形 24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6" name="组合 35"/>
            <p:cNvGrpSpPr/>
            <p:nvPr/>
          </p:nvGrpSpPr>
          <p:grpSpPr>
            <a:xfrm>
              <a:off x="437650" y="407964"/>
              <a:ext cx="3021021" cy="521970"/>
              <a:chOff x="437650" y="407964"/>
              <a:chExt cx="3021021" cy="521970"/>
            </a:xfrm>
          </p:grpSpPr>
          <p:grpSp>
            <p:nvGrpSpPr>
              <p:cNvPr id="27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28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29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30" name="文本框 42"/>
              <p:cNvSpPr txBox="1"/>
              <p:nvPr/>
            </p:nvSpPr>
            <p:spPr>
              <a:xfrm>
                <a:off x="1039846" y="407964"/>
                <a:ext cx="241882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合 作 客 户</a:t>
                </a:r>
                <a:endPara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739509" y="477654"/>
              <a:ext cx="8733709" cy="372925"/>
              <a:chOff x="2345007" y="261519"/>
              <a:chExt cx="8733709" cy="372925"/>
            </a:xfrm>
          </p:grpSpPr>
          <p:grpSp>
            <p:nvGrpSpPr>
              <p:cNvPr id="32" name="组合 31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2345007" y="261519"/>
                <a:ext cx="8733709" cy="372925"/>
                <a:chOff x="2446402" y="-1363782"/>
                <a:chExt cx="8733709" cy="372925"/>
              </a:xfrm>
            </p:grpSpPr>
            <p:sp>
              <p:nvSpPr>
                <p:cNvPr id="37" name="文本框 36"/>
                <p:cNvSpPr txBox="1"/>
                <p:nvPr/>
              </p:nvSpPr>
              <p:spPr>
                <a:xfrm>
                  <a:off x="6403515" y="-1363782"/>
                  <a:ext cx="127000" cy="372925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F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53" name="组合 52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54" name="椭圆 5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55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56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58" name="椭圆 57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59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60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61" name="组合 60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62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3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4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5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6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69" name="组合 6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70" name="平行四边形 69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1" name="平行四边形 70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2" name="平行四边形 71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3" name="平行四边形 72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4" name="平行四边形 73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75" name="组合 74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76" name="平行四边形 75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7" name="平行四边形 76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8" name="平行四边形 77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79" name="平行四边形 78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01" name="平行四边形 100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103" name="直接连接符 102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>
        <p:nvSpPr>
          <p:cNvPr id="42" name="文本框 41"/>
          <p:cNvSpPr txBox="1"/>
          <p:nvPr/>
        </p:nvSpPr>
        <p:spPr>
          <a:xfrm>
            <a:off x="2235291" y="264142"/>
            <a:ext cx="8992870" cy="369332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defRPr sz="2400" b="1">
                <a:gradFill>
                  <a:gsLst>
                    <a:gs pos="100000">
                      <a:srgbClr val="002BFF"/>
                    </a:gs>
                    <a:gs pos="0">
                      <a:srgbClr val="00E29B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6600">
                  <a:solidFill>
                    <a:srgbClr val="58B6E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58B6E5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          </a:t>
            </a:r>
            <a:r>
              <a:rPr kumimoji="0" lang="zh-CN" altLang="en-US" sz="2400" b="1" i="0" u="none" strike="noStrike" kern="1200" cap="none" spc="0" normalizeH="0" baseline="0" noProof="0" dirty="0">
                <a:ln w="6600">
                  <a:solidFill>
                    <a:srgbClr val="58B6E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58B6E5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苏州闻而行科技技术有限公司</a:t>
            </a:r>
            <a:r>
              <a:rPr kumimoji="0" lang="zh-CN" altLang="en-US" sz="2400" b="1" i="0" u="none" strike="noStrike" kern="1200" cap="none" spc="0" normalizeH="0" baseline="0" noProof="0" dirty="0" smtClean="0">
                <a:ln w="6600">
                  <a:solidFill>
                    <a:srgbClr val="58B6E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58B6E5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kumimoji="0" lang="zh-CN" altLang="en-US" sz="2400" b="1" i="0" u="none" strike="noStrike" kern="1200" cap="none" spc="0" normalizeH="0" baseline="0" noProof="0" dirty="0" smtClean="0">
                <a:ln w="6600">
                  <a:solidFill>
                    <a:srgbClr val="58B6E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58B6E5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深度合作开发</a:t>
            </a:r>
            <a:r>
              <a:rPr kumimoji="0" lang="zh-CN" altLang="en-US" sz="2400" b="1" i="0" u="none" strike="noStrike" kern="1200" cap="none" spc="0" normalizeH="0" baseline="0" noProof="0" dirty="0">
                <a:ln w="6600">
                  <a:solidFill>
                    <a:srgbClr val="58B6E5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58B6E5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</a:t>
            </a:r>
            <a:endParaRPr kumimoji="0" lang="zh-CN" altLang="en-US" sz="2400" b="1" i="0" u="none" strike="noStrike" kern="1200" cap="none" spc="0" normalizeH="0" baseline="0" noProof="0" dirty="0">
              <a:ln w="6600">
                <a:solidFill>
                  <a:srgbClr val="58B6E5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58B6E5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 descr="屏幕截图 2022-05-27 181235"/>
          <p:cNvPicPr>
            <a:picLocks noChangeAspect="1"/>
          </p:cNvPicPr>
          <p:nvPr/>
        </p:nvPicPr>
        <p:blipFill rotWithShape="1">
          <a:blip r:embed="rId6"/>
          <a:srcRect t="22502" b="23563"/>
          <a:stretch>
            <a:fillRect/>
          </a:stretch>
        </p:blipFill>
        <p:spPr>
          <a:xfrm>
            <a:off x="8817283" y="3225801"/>
            <a:ext cx="2761615" cy="1761424"/>
          </a:xfrm>
          <a:prstGeom prst="rect">
            <a:avLst/>
          </a:prstGeom>
        </p:spPr>
      </p:pic>
      <p:pic>
        <p:nvPicPr>
          <p:cNvPr id="4" name="图片 3" descr="屏幕截图 2022-05-27 181128"/>
          <p:cNvPicPr>
            <a:picLocks noChangeAspect="1"/>
          </p:cNvPicPr>
          <p:nvPr/>
        </p:nvPicPr>
        <p:blipFill rotWithShape="1">
          <a:blip r:embed="rId7"/>
          <a:srcRect t="25729" b="26383"/>
          <a:stretch>
            <a:fillRect/>
          </a:stretch>
        </p:blipFill>
        <p:spPr>
          <a:xfrm>
            <a:off x="7533839" y="2114237"/>
            <a:ext cx="2684780" cy="15332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87217" y="4760843"/>
            <a:ext cx="1838740" cy="226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1107432"/>
            <a:chOff x="-599112" y="138061"/>
            <a:chExt cx="12126838" cy="1107432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noProof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 金 状 况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506829"/>
              <a:ext cx="8733709" cy="738664"/>
              <a:chOff x="2345007" y="290694"/>
              <a:chExt cx="8733709" cy="738664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90694"/>
                <a:ext cx="8733709" cy="738664"/>
                <a:chOff x="2446402" y="-1334607"/>
                <a:chExt cx="8733709" cy="738664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826307" y="-1334607"/>
                  <a:ext cx="5232202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rgbClr val="11F9FF"/>
                      </a:solidFill>
                    </a:rPr>
                    <a:t>股权</a:t>
                  </a:r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分配科学合理，资金使用充分有序</a:t>
                  </a:r>
                  <a:endParaRPr lang="zh-CN" altLang="en-US" dirty="0">
                    <a:solidFill>
                      <a:srgbClr val="11F9FF"/>
                    </a:solidFill>
                  </a:endParaRPr>
                </a:p>
                <a:p>
                  <a:pPr algn="ctr"/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aphicFrame>
        <p:nvGraphicFramePr>
          <p:cNvPr id="53" name="图表 52"/>
          <p:cNvGraphicFramePr/>
          <p:nvPr/>
        </p:nvGraphicFramePr>
        <p:xfrm>
          <a:off x="662359" y="1339703"/>
          <a:ext cx="5111120" cy="4635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/>
        </p:nvGraphicFramePr>
        <p:xfrm>
          <a:off x="6251945" y="1339701"/>
          <a:ext cx="5401340" cy="450909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32567"/>
                <a:gridCol w="2668773"/>
              </a:tblGrid>
              <a:tr h="5528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lang="zh-CN" altLang="en-US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A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金额（单位：万元）</a:t>
                      </a:r>
                      <a:endParaRPr lang="zh-CN" altLang="en-US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A4D4"/>
                    </a:solidFill>
                  </a:tcPr>
                </a:tc>
              </a:tr>
              <a:tr h="5648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设备购买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5658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中试产线建设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  <a:tr h="5648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产品优化及研发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  <a:tr h="5648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人才引进</a:t>
                      </a:r>
                      <a:endParaRPr lang="zh-CN" altLang="en-US" sz="14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  <a:tr h="5658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市场运营与营销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  <a:tr h="5648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技术认证与资质申请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  <a:tr h="5648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原材料购买</a:t>
                      </a:r>
                      <a:endParaRPr lang="zh-CN" altLang="en-US" sz="1400" kern="1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</a:t>
                      </a:r>
                      <a:endParaRPr lang="zh-CN" altLang="en-US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</a:tbl>
          </a:graphicData>
        </a:graphic>
      </p:graphicFrame>
      <p:sp>
        <p:nvSpPr>
          <p:cNvPr id="55" name="矩形 54"/>
          <p:cNvSpPr/>
          <p:nvPr/>
        </p:nvSpPr>
        <p:spPr>
          <a:xfrm>
            <a:off x="1689292" y="5860797"/>
            <a:ext cx="3057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学生团队完全控股</a:t>
            </a:r>
            <a:endParaRPr lang="en-US" altLang="zh-CN" sz="28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58988" y="5848795"/>
            <a:ext cx="23391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资金使用情况</a:t>
            </a:r>
            <a:endParaRPr lang="en-US" altLang="zh-CN" sz="28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1102544"/>
            <a:chOff x="-599112" y="138061"/>
            <a:chExt cx="12126838" cy="1102544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noProof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 务 预 测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501941"/>
              <a:ext cx="8733709" cy="738664"/>
              <a:chOff x="2345007" y="285806"/>
              <a:chExt cx="8733709" cy="738664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85806"/>
                <a:ext cx="8733709" cy="738664"/>
                <a:chOff x="2446402" y="-1339495"/>
                <a:chExt cx="8733709" cy="738664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808224" y="-1339495"/>
                  <a:ext cx="5232202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产品利润</a:t>
                  </a:r>
                  <a:r>
                    <a:rPr lang="zh-CN" altLang="en-US" dirty="0">
                      <a:solidFill>
                        <a:srgbClr val="11F9FF"/>
                      </a:solidFill>
                    </a:rPr>
                    <a:t>稳定增长</a:t>
                  </a:r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，项目前景</a:t>
                  </a:r>
                  <a:r>
                    <a:rPr lang="zh-CN" altLang="en-US" dirty="0">
                      <a:solidFill>
                        <a:srgbClr val="11F9FF"/>
                      </a:solidFill>
                    </a:rPr>
                    <a:t>趋势向好</a:t>
                  </a:r>
                  <a:endParaRPr lang="zh-CN" altLang="en-US" dirty="0">
                    <a:solidFill>
                      <a:srgbClr val="11F9FF"/>
                    </a:solidFill>
                  </a:endParaRPr>
                </a:p>
                <a:p>
                  <a:pPr algn="ctr"/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>
        <p:nvSpPr>
          <p:cNvPr id="53" name="矩形 52"/>
          <p:cNvSpPr/>
          <p:nvPr/>
        </p:nvSpPr>
        <p:spPr>
          <a:xfrm>
            <a:off x="1157091" y="5865261"/>
            <a:ext cx="41216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第五年净利润达</a:t>
            </a:r>
            <a:r>
              <a:rPr lang="en-US" altLang="zh-CN" sz="32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7500</a:t>
            </a:r>
            <a:r>
              <a:rPr lang="zh-CN" altLang="en-US" sz="32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28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kumimoji="0" lang="en-US" altLang="zh-CN" sz="28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4" name="表格 53"/>
          <p:cNvGraphicFramePr>
            <a:graphicFrameLocks noGrp="1"/>
          </p:cNvGraphicFramePr>
          <p:nvPr/>
        </p:nvGraphicFramePr>
        <p:xfrm>
          <a:off x="808074" y="2020185"/>
          <a:ext cx="4901609" cy="364696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633672"/>
                <a:gridCol w="1633672"/>
                <a:gridCol w="1634265"/>
              </a:tblGrid>
              <a:tr h="6235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年份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销售额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净利润</a:t>
                      </a:r>
                      <a:endParaRPr lang="zh-CN" altLang="en-US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6046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2022</a:t>
                      </a:r>
                      <a:r>
                        <a:rPr lang="zh-CN" altLang="en-US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20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-200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6046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</a:t>
                      </a:r>
                      <a:r>
                        <a:rPr lang="zh-CN" altLang="en-US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20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  <a:tr h="6046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  <a:r>
                        <a:rPr lang="zh-CN" altLang="en-US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20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6000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  <a:tr h="6046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r>
                        <a:rPr lang="zh-CN" altLang="en-US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20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12000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  <a:tr h="6046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2026</a:t>
                      </a:r>
                      <a:r>
                        <a:rPr lang="zh-CN" altLang="en-US" sz="200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endParaRPr lang="zh-CN" altLang="en-US" sz="20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i="0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7500</a:t>
                      </a:r>
                      <a:endParaRPr lang="zh-CN" altLang="en-US" sz="2000" b="1" i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anchor="ctr">
                    <a:noFill/>
                  </a:tcPr>
                </a:tc>
              </a:tr>
            </a:tbl>
          </a:graphicData>
        </a:graphic>
      </p:graphicFrame>
      <p:grpSp>
        <p:nvGrpSpPr>
          <p:cNvPr id="55" name="组合 54"/>
          <p:cNvGrpSpPr/>
          <p:nvPr/>
        </p:nvGrpSpPr>
        <p:grpSpPr>
          <a:xfrm>
            <a:off x="1727249" y="1121247"/>
            <a:ext cx="2981325" cy="712218"/>
            <a:chOff x="4935699" y="4290592"/>
            <a:chExt cx="5531807" cy="1532237"/>
          </a:xfrm>
        </p:grpSpPr>
        <p:sp>
          <p:nvSpPr>
            <p:cNvPr id="56" name="任意多边形: 形状 13"/>
            <p:cNvSpPr/>
            <p:nvPr/>
          </p:nvSpPr>
          <p:spPr>
            <a:xfrm>
              <a:off x="5205977" y="4525450"/>
              <a:ext cx="4674754" cy="1202497"/>
            </a:xfrm>
            <a:custGeom>
              <a:avLst/>
              <a:gdLst>
                <a:gd name="connsiteX0" fmla="*/ 0 w 8668569"/>
                <a:gd name="connsiteY0" fmla="*/ 0 h 2229834"/>
                <a:gd name="connsiteX1" fmla="*/ 8668569 w 8668569"/>
                <a:gd name="connsiteY1" fmla="*/ 0 h 2229834"/>
                <a:gd name="connsiteX2" fmla="*/ 8668569 w 8668569"/>
                <a:gd name="connsiteY2" fmla="*/ 1898294 h 2229834"/>
                <a:gd name="connsiteX3" fmla="*/ 8337029 w 8668569"/>
                <a:gd name="connsiteY3" fmla="*/ 2229834 h 2229834"/>
                <a:gd name="connsiteX4" fmla="*/ 0 w 8668569"/>
                <a:gd name="connsiteY4" fmla="*/ 2229834 h 222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8569" h="2229834">
                  <a:moveTo>
                    <a:pt x="0" y="0"/>
                  </a:moveTo>
                  <a:lnTo>
                    <a:pt x="8668569" y="0"/>
                  </a:lnTo>
                  <a:lnTo>
                    <a:pt x="8668569" y="1898294"/>
                  </a:lnTo>
                  <a:lnTo>
                    <a:pt x="8337029" y="2229834"/>
                  </a:lnTo>
                  <a:lnTo>
                    <a:pt x="0" y="2229834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293F2">
                    <a:alpha val="10000"/>
                  </a:srgbClr>
                </a:gs>
                <a:gs pos="0">
                  <a:srgbClr val="0293F2">
                    <a:alpha val="25000"/>
                  </a:srgbClr>
                </a:gs>
                <a:gs pos="100000">
                  <a:srgbClr val="0293F2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solidFill>
                <a:srgbClr val="0293F2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55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 flipH="1" flipV="1">
              <a:off x="8694144" y="5594861"/>
              <a:ext cx="987988" cy="66927"/>
              <a:chOff x="6449441" y="3851910"/>
              <a:chExt cx="908162" cy="61520"/>
            </a:xfrm>
            <a:gradFill flip="none" rotWithShape="1">
              <a:gsLst>
                <a:gs pos="0">
                  <a:srgbClr val="0293F2"/>
                </a:gs>
                <a:gs pos="100000">
                  <a:srgbClr val="0293F2">
                    <a:alpha val="0"/>
                  </a:srgbClr>
                </a:gs>
              </a:gsLst>
              <a:lin ang="0" scaled="0"/>
              <a:tileRect/>
            </a:gradFill>
          </p:grpSpPr>
          <p:sp>
            <p:nvSpPr>
              <p:cNvPr id="74" name="平行四边形 73"/>
              <p:cNvSpPr/>
              <p:nvPr/>
            </p:nvSpPr>
            <p:spPr>
              <a:xfrm>
                <a:off x="64494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75" name="平行四边形 74"/>
              <p:cNvSpPr/>
              <p:nvPr/>
            </p:nvSpPr>
            <p:spPr>
              <a:xfrm>
                <a:off x="65338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76" name="平行四边形 75"/>
              <p:cNvSpPr/>
              <p:nvPr/>
            </p:nvSpPr>
            <p:spPr>
              <a:xfrm>
                <a:off x="66182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77" name="平行四边形 76"/>
              <p:cNvSpPr/>
              <p:nvPr/>
            </p:nvSpPr>
            <p:spPr>
              <a:xfrm>
                <a:off x="67026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78" name="平行四边形 77"/>
              <p:cNvSpPr/>
              <p:nvPr/>
            </p:nvSpPr>
            <p:spPr>
              <a:xfrm>
                <a:off x="6787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79" name="平行四边形 78"/>
              <p:cNvSpPr/>
              <p:nvPr/>
            </p:nvSpPr>
            <p:spPr>
              <a:xfrm>
                <a:off x="6871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01" name="平行四边形 100"/>
              <p:cNvSpPr/>
              <p:nvPr/>
            </p:nvSpPr>
            <p:spPr>
              <a:xfrm>
                <a:off x="69558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03" name="平行四边形 102"/>
              <p:cNvSpPr/>
              <p:nvPr/>
            </p:nvSpPr>
            <p:spPr>
              <a:xfrm>
                <a:off x="70402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04" name="平行四边形 103"/>
              <p:cNvSpPr/>
              <p:nvPr/>
            </p:nvSpPr>
            <p:spPr>
              <a:xfrm>
                <a:off x="71246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05" name="平行四边形 104"/>
              <p:cNvSpPr/>
              <p:nvPr/>
            </p:nvSpPr>
            <p:spPr>
              <a:xfrm>
                <a:off x="7209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06" name="平行四边形 105"/>
              <p:cNvSpPr/>
              <p:nvPr/>
            </p:nvSpPr>
            <p:spPr>
              <a:xfrm>
                <a:off x="7293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5111435" y="4290592"/>
              <a:ext cx="987988" cy="66927"/>
              <a:chOff x="6449441" y="3851910"/>
              <a:chExt cx="908162" cy="61520"/>
            </a:xfrm>
            <a:gradFill flip="none" rotWithShape="1">
              <a:gsLst>
                <a:gs pos="0">
                  <a:srgbClr val="0293F2">
                    <a:alpha val="0"/>
                  </a:srgbClr>
                </a:gs>
                <a:gs pos="100000">
                  <a:srgbClr val="0293F2">
                    <a:alpha val="66000"/>
                  </a:srgbClr>
                </a:gs>
              </a:gsLst>
              <a:lin ang="0" scaled="0"/>
              <a:tileRect/>
            </a:gradFill>
            <a:effectLst/>
          </p:grpSpPr>
          <p:sp>
            <p:nvSpPr>
              <p:cNvPr id="63" name="平行四边形 62"/>
              <p:cNvSpPr/>
              <p:nvPr/>
            </p:nvSpPr>
            <p:spPr>
              <a:xfrm>
                <a:off x="64494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65338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65" name="平行四边形 64"/>
              <p:cNvSpPr/>
              <p:nvPr/>
            </p:nvSpPr>
            <p:spPr>
              <a:xfrm>
                <a:off x="66182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66" name="平行四边形 65"/>
              <p:cNvSpPr/>
              <p:nvPr/>
            </p:nvSpPr>
            <p:spPr>
              <a:xfrm>
                <a:off x="67026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67" name="平行四边形 66"/>
              <p:cNvSpPr/>
              <p:nvPr/>
            </p:nvSpPr>
            <p:spPr>
              <a:xfrm>
                <a:off x="6787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68" name="平行四边形 67"/>
              <p:cNvSpPr/>
              <p:nvPr/>
            </p:nvSpPr>
            <p:spPr>
              <a:xfrm>
                <a:off x="6871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69" name="平行四边形 68"/>
              <p:cNvSpPr/>
              <p:nvPr/>
            </p:nvSpPr>
            <p:spPr>
              <a:xfrm>
                <a:off x="69558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70" name="平行四边形 69"/>
              <p:cNvSpPr/>
              <p:nvPr/>
            </p:nvSpPr>
            <p:spPr>
              <a:xfrm>
                <a:off x="70402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71" name="平行四边形 70"/>
              <p:cNvSpPr/>
              <p:nvPr/>
            </p:nvSpPr>
            <p:spPr>
              <a:xfrm>
                <a:off x="71246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72" name="平行四边形 71"/>
              <p:cNvSpPr/>
              <p:nvPr/>
            </p:nvSpPr>
            <p:spPr>
              <a:xfrm>
                <a:off x="7209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73" name="平行四边形 72"/>
              <p:cNvSpPr/>
              <p:nvPr/>
            </p:nvSpPr>
            <p:spPr>
              <a:xfrm>
                <a:off x="7293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8581307" y="5609487"/>
              <a:ext cx="1384393" cy="213342"/>
              <a:chOff x="9443085" y="3865355"/>
              <a:chExt cx="1272540" cy="196105"/>
            </a:xfrm>
            <a:effectLst/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9443085" y="4061460"/>
                <a:ext cx="1080323" cy="0"/>
              </a:xfrm>
              <a:prstGeom prst="line">
                <a:avLst/>
              </a:prstGeom>
              <a:gradFill flip="none" rotWithShape="1">
                <a:gsLst>
                  <a:gs pos="43000">
                    <a:srgbClr val="65B4D5">
                      <a:alpha val="16000"/>
                    </a:srgbClr>
                  </a:gs>
                  <a:gs pos="0">
                    <a:srgbClr val="65B4D5">
                      <a:alpha val="30000"/>
                    </a:srgbClr>
                  </a:gs>
                  <a:gs pos="100000">
                    <a:srgbClr val="65B4D5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rnd" cmpd="sng" algn="ctr">
                <a:solidFill>
                  <a:srgbClr val="0293F2"/>
                </a:solidFill>
                <a:prstDash val="solid"/>
                <a:round/>
              </a:ln>
              <a:effectLst/>
            </p:spPr>
          </p:cxnSp>
          <p:cxnSp>
            <p:nvCxnSpPr>
              <p:cNvPr id="62" name="直接连接符 61"/>
              <p:cNvCxnSpPr/>
              <p:nvPr/>
            </p:nvCxnSpPr>
            <p:spPr>
              <a:xfrm flipV="1">
                <a:off x="10520155" y="3865355"/>
                <a:ext cx="195470" cy="195470"/>
              </a:xfrm>
              <a:prstGeom prst="line">
                <a:avLst/>
              </a:prstGeom>
              <a:gradFill flip="none" rotWithShape="1">
                <a:gsLst>
                  <a:gs pos="43000">
                    <a:srgbClr val="65B4D5">
                      <a:alpha val="16000"/>
                    </a:srgbClr>
                  </a:gs>
                  <a:gs pos="0">
                    <a:srgbClr val="65B4D5">
                      <a:alpha val="30000"/>
                    </a:srgbClr>
                  </a:gs>
                  <a:gs pos="100000">
                    <a:srgbClr val="65B4D5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rnd" cmpd="sng" algn="ctr">
                <a:solidFill>
                  <a:srgbClr val="0293F2"/>
                </a:solidFill>
                <a:prstDash val="solid"/>
                <a:round/>
              </a:ln>
              <a:effectLst/>
            </p:spPr>
          </p:cxnSp>
        </p:grpSp>
        <p:sp>
          <p:nvSpPr>
            <p:cNvPr id="60" name="矩形 59"/>
            <p:cNvSpPr/>
            <p:nvPr/>
          </p:nvSpPr>
          <p:spPr>
            <a:xfrm>
              <a:off x="4935699" y="4630092"/>
              <a:ext cx="5531807" cy="9932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财务预测（万元）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07" name="图表 106"/>
          <p:cNvGraphicFramePr/>
          <p:nvPr/>
        </p:nvGraphicFramePr>
        <p:xfrm>
          <a:off x="6330126" y="1877248"/>
          <a:ext cx="5287926" cy="457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08" name="组合 107"/>
          <p:cNvGrpSpPr/>
          <p:nvPr/>
        </p:nvGrpSpPr>
        <p:grpSpPr>
          <a:xfrm>
            <a:off x="7483428" y="1165030"/>
            <a:ext cx="2981325" cy="712218"/>
            <a:chOff x="4935699" y="4290592"/>
            <a:chExt cx="5531807" cy="1532237"/>
          </a:xfrm>
        </p:grpSpPr>
        <p:sp>
          <p:nvSpPr>
            <p:cNvPr id="109" name="任意多边形: 形状 67"/>
            <p:cNvSpPr/>
            <p:nvPr/>
          </p:nvSpPr>
          <p:spPr>
            <a:xfrm>
              <a:off x="5205977" y="4525450"/>
              <a:ext cx="4674754" cy="1202497"/>
            </a:xfrm>
            <a:custGeom>
              <a:avLst/>
              <a:gdLst>
                <a:gd name="connsiteX0" fmla="*/ 0 w 8668569"/>
                <a:gd name="connsiteY0" fmla="*/ 0 h 2229834"/>
                <a:gd name="connsiteX1" fmla="*/ 8668569 w 8668569"/>
                <a:gd name="connsiteY1" fmla="*/ 0 h 2229834"/>
                <a:gd name="connsiteX2" fmla="*/ 8668569 w 8668569"/>
                <a:gd name="connsiteY2" fmla="*/ 1898294 h 2229834"/>
                <a:gd name="connsiteX3" fmla="*/ 8337029 w 8668569"/>
                <a:gd name="connsiteY3" fmla="*/ 2229834 h 2229834"/>
                <a:gd name="connsiteX4" fmla="*/ 0 w 8668569"/>
                <a:gd name="connsiteY4" fmla="*/ 2229834 h 222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8569" h="2229834">
                  <a:moveTo>
                    <a:pt x="0" y="0"/>
                  </a:moveTo>
                  <a:lnTo>
                    <a:pt x="8668569" y="0"/>
                  </a:lnTo>
                  <a:lnTo>
                    <a:pt x="8668569" y="1898294"/>
                  </a:lnTo>
                  <a:lnTo>
                    <a:pt x="8337029" y="2229834"/>
                  </a:lnTo>
                  <a:lnTo>
                    <a:pt x="0" y="2229834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293F2">
                    <a:alpha val="10000"/>
                  </a:srgbClr>
                </a:gs>
                <a:gs pos="0">
                  <a:srgbClr val="0293F2">
                    <a:alpha val="25000"/>
                  </a:srgbClr>
                </a:gs>
                <a:gs pos="100000">
                  <a:srgbClr val="0293F2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solidFill>
                <a:srgbClr val="0293F2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55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 flipH="1" flipV="1">
              <a:off x="8694144" y="5594861"/>
              <a:ext cx="987988" cy="66927"/>
              <a:chOff x="6449441" y="3851910"/>
              <a:chExt cx="908162" cy="61520"/>
            </a:xfrm>
            <a:gradFill flip="none" rotWithShape="1">
              <a:gsLst>
                <a:gs pos="0">
                  <a:srgbClr val="0293F2"/>
                </a:gs>
                <a:gs pos="100000">
                  <a:srgbClr val="0293F2">
                    <a:alpha val="0"/>
                  </a:srgbClr>
                </a:gs>
              </a:gsLst>
              <a:lin ang="0" scaled="0"/>
              <a:tileRect/>
            </a:gradFill>
          </p:grpSpPr>
          <p:sp>
            <p:nvSpPr>
              <p:cNvPr id="127" name="平行四边形 126"/>
              <p:cNvSpPr/>
              <p:nvPr/>
            </p:nvSpPr>
            <p:spPr>
              <a:xfrm>
                <a:off x="64494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28" name="平行四边形 127"/>
              <p:cNvSpPr/>
              <p:nvPr/>
            </p:nvSpPr>
            <p:spPr>
              <a:xfrm>
                <a:off x="65338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29" name="平行四边形 128"/>
              <p:cNvSpPr/>
              <p:nvPr/>
            </p:nvSpPr>
            <p:spPr>
              <a:xfrm>
                <a:off x="66182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0" name="平行四边形 129"/>
              <p:cNvSpPr/>
              <p:nvPr/>
            </p:nvSpPr>
            <p:spPr>
              <a:xfrm>
                <a:off x="67026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1" name="平行四边形 130"/>
              <p:cNvSpPr/>
              <p:nvPr/>
            </p:nvSpPr>
            <p:spPr>
              <a:xfrm>
                <a:off x="6787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2" name="平行四边形 131"/>
              <p:cNvSpPr/>
              <p:nvPr/>
            </p:nvSpPr>
            <p:spPr>
              <a:xfrm>
                <a:off x="6871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3" name="平行四边形 132"/>
              <p:cNvSpPr/>
              <p:nvPr/>
            </p:nvSpPr>
            <p:spPr>
              <a:xfrm>
                <a:off x="69558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4" name="平行四边形 133"/>
              <p:cNvSpPr/>
              <p:nvPr/>
            </p:nvSpPr>
            <p:spPr>
              <a:xfrm>
                <a:off x="70402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5" name="平行四边形 134"/>
              <p:cNvSpPr/>
              <p:nvPr/>
            </p:nvSpPr>
            <p:spPr>
              <a:xfrm>
                <a:off x="71246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6" name="平行四边形 135"/>
              <p:cNvSpPr/>
              <p:nvPr/>
            </p:nvSpPr>
            <p:spPr>
              <a:xfrm>
                <a:off x="7209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37" name="平行四边形 136"/>
              <p:cNvSpPr/>
              <p:nvPr/>
            </p:nvSpPr>
            <p:spPr>
              <a:xfrm>
                <a:off x="7293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5111435" y="4290592"/>
              <a:ext cx="987988" cy="66927"/>
              <a:chOff x="6449441" y="3851910"/>
              <a:chExt cx="908162" cy="61520"/>
            </a:xfrm>
            <a:gradFill flip="none" rotWithShape="1">
              <a:gsLst>
                <a:gs pos="0">
                  <a:srgbClr val="0293F2">
                    <a:alpha val="0"/>
                  </a:srgbClr>
                </a:gs>
                <a:gs pos="100000">
                  <a:srgbClr val="0293F2">
                    <a:alpha val="66000"/>
                  </a:srgbClr>
                </a:gs>
              </a:gsLst>
              <a:lin ang="0" scaled="0"/>
              <a:tileRect/>
            </a:gradFill>
            <a:effectLst/>
          </p:grpSpPr>
          <p:sp>
            <p:nvSpPr>
              <p:cNvPr id="116" name="平行四边形 115"/>
              <p:cNvSpPr/>
              <p:nvPr/>
            </p:nvSpPr>
            <p:spPr>
              <a:xfrm>
                <a:off x="64494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17" name="平行四边形 116"/>
              <p:cNvSpPr/>
              <p:nvPr/>
            </p:nvSpPr>
            <p:spPr>
              <a:xfrm>
                <a:off x="65338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18" name="平行四边形 117"/>
              <p:cNvSpPr/>
              <p:nvPr/>
            </p:nvSpPr>
            <p:spPr>
              <a:xfrm>
                <a:off x="66182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19" name="平行四边形 118"/>
              <p:cNvSpPr/>
              <p:nvPr/>
            </p:nvSpPr>
            <p:spPr>
              <a:xfrm>
                <a:off x="6702641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20" name="平行四边形 119"/>
              <p:cNvSpPr/>
              <p:nvPr/>
            </p:nvSpPr>
            <p:spPr>
              <a:xfrm>
                <a:off x="6787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21" name="平行四边形 120"/>
              <p:cNvSpPr/>
              <p:nvPr/>
            </p:nvSpPr>
            <p:spPr>
              <a:xfrm>
                <a:off x="6871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22" name="平行四边形 121"/>
              <p:cNvSpPr/>
              <p:nvPr/>
            </p:nvSpPr>
            <p:spPr>
              <a:xfrm>
                <a:off x="69558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23" name="平行四边形 122"/>
              <p:cNvSpPr/>
              <p:nvPr/>
            </p:nvSpPr>
            <p:spPr>
              <a:xfrm>
                <a:off x="70402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24" name="平行四边形 123"/>
              <p:cNvSpPr/>
              <p:nvPr/>
            </p:nvSpPr>
            <p:spPr>
              <a:xfrm>
                <a:off x="71246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25" name="平行四边形 124"/>
              <p:cNvSpPr/>
              <p:nvPr/>
            </p:nvSpPr>
            <p:spPr>
              <a:xfrm>
                <a:off x="72090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sp>
            <p:nvSpPr>
              <p:cNvPr id="126" name="平行四边形 125"/>
              <p:cNvSpPr/>
              <p:nvPr/>
            </p:nvSpPr>
            <p:spPr>
              <a:xfrm>
                <a:off x="7293440" y="3851910"/>
                <a:ext cx="64163" cy="61520"/>
              </a:xfrm>
              <a:prstGeom prst="parallelogram">
                <a:avLst/>
              </a:prstGeom>
              <a:grpFill/>
              <a:ln w="25400" cap="flat" cmpd="sng" algn="ctr">
                <a:noFill/>
                <a:prstDash val="solid"/>
              </a:ln>
              <a:effectLst>
                <a:outerShdw blurRad="127000" algn="ctr" rotWithShape="0">
                  <a:srgbClr val="65B4D5">
                    <a:alpha val="40000"/>
                  </a:srgbClr>
                </a:outerShdw>
              </a:effectLst>
            </p:spPr>
            <p:txBody>
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8581307" y="5609487"/>
              <a:ext cx="1384393" cy="213342"/>
              <a:chOff x="9443085" y="3865355"/>
              <a:chExt cx="1272540" cy="196105"/>
            </a:xfrm>
            <a:effectLst/>
          </p:grpSpPr>
          <p:cxnSp>
            <p:nvCxnSpPr>
              <p:cNvPr id="114" name="直接连接符 113"/>
              <p:cNvCxnSpPr/>
              <p:nvPr/>
            </p:nvCxnSpPr>
            <p:spPr>
              <a:xfrm>
                <a:off x="9443085" y="4061460"/>
                <a:ext cx="1080323" cy="0"/>
              </a:xfrm>
              <a:prstGeom prst="line">
                <a:avLst/>
              </a:prstGeom>
              <a:gradFill flip="none" rotWithShape="1">
                <a:gsLst>
                  <a:gs pos="43000">
                    <a:srgbClr val="65B4D5">
                      <a:alpha val="16000"/>
                    </a:srgbClr>
                  </a:gs>
                  <a:gs pos="0">
                    <a:srgbClr val="65B4D5">
                      <a:alpha val="30000"/>
                    </a:srgbClr>
                  </a:gs>
                  <a:gs pos="100000">
                    <a:srgbClr val="65B4D5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rnd" cmpd="sng" algn="ctr">
                <a:solidFill>
                  <a:srgbClr val="0293F2"/>
                </a:solidFill>
                <a:prstDash val="solid"/>
                <a:round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>
              <a:xfrm flipV="1">
                <a:off x="10520155" y="3865355"/>
                <a:ext cx="195470" cy="195470"/>
              </a:xfrm>
              <a:prstGeom prst="line">
                <a:avLst/>
              </a:prstGeom>
              <a:gradFill flip="none" rotWithShape="1">
                <a:gsLst>
                  <a:gs pos="43000">
                    <a:srgbClr val="65B4D5">
                      <a:alpha val="16000"/>
                    </a:srgbClr>
                  </a:gs>
                  <a:gs pos="0">
                    <a:srgbClr val="65B4D5">
                      <a:alpha val="30000"/>
                    </a:srgbClr>
                  </a:gs>
                  <a:gs pos="100000">
                    <a:srgbClr val="65B4D5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rnd" cmpd="sng" algn="ctr">
                <a:solidFill>
                  <a:srgbClr val="0293F2"/>
                </a:solidFill>
                <a:prstDash val="solid"/>
                <a:round/>
              </a:ln>
              <a:effectLst/>
            </p:spPr>
          </p:cxnSp>
        </p:grpSp>
        <p:sp>
          <p:nvSpPr>
            <p:cNvPr id="113" name="矩形 112"/>
            <p:cNvSpPr/>
            <p:nvPr/>
          </p:nvSpPr>
          <p:spPr>
            <a:xfrm>
              <a:off x="4935699" y="4630092"/>
              <a:ext cx="5531807" cy="9932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预测（万元）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8" name="矩形 137"/>
          <p:cNvSpPr/>
          <p:nvPr/>
        </p:nvSpPr>
        <p:spPr>
          <a:xfrm>
            <a:off x="7144803" y="5988371"/>
            <a:ext cx="3570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净利润与销售额持续增长</a:t>
            </a:r>
            <a:endParaRPr kumimoji="0" lang="en-US" altLang="zh-CN" sz="2800" b="1" i="0" u="none" strike="noStrike" kern="1200" cap="none" spc="0" normalizeH="0" baseline="0" noProof="0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noProof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卓 越 团 队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84908"/>
              <a:ext cx="8733709" cy="369332"/>
              <a:chOff x="2345007" y="268773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68773"/>
                <a:ext cx="8733709" cy="369332"/>
                <a:chOff x="2446402" y="-1356528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959124" y="-1356528"/>
                  <a:ext cx="4924426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/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负责人科研经历丰富，获得多项荣誉</a:t>
                  </a:r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pic>
        <p:nvPicPr>
          <p:cNvPr id="59" name="图片 0" descr="2"/>
          <p:cNvPicPr>
            <a:picLocks noChangeAspect="1"/>
          </p:cNvPicPr>
          <p:nvPr/>
        </p:nvPicPr>
        <p:blipFill>
          <a:blip r:embed="rId2"/>
          <a:srcRect l="261" t="11836"/>
          <a:stretch>
            <a:fillRect/>
          </a:stretch>
        </p:blipFill>
        <p:spPr>
          <a:xfrm>
            <a:off x="828040" y="1496695"/>
            <a:ext cx="2373630" cy="2800350"/>
          </a:xfrm>
          <a:prstGeom prst="ellipse">
            <a:avLst/>
          </a:prstGeom>
        </p:spPr>
      </p:pic>
      <p:pic>
        <p:nvPicPr>
          <p:cNvPr id="60" name="图片 59" descr="微信图片_20211203163654"/>
          <p:cNvPicPr>
            <a:picLocks noChangeAspect="1"/>
          </p:cNvPicPr>
          <p:nvPr/>
        </p:nvPicPr>
        <p:blipFill>
          <a:blip r:embed="rId3"/>
          <a:srcRect l="1382" t="3799"/>
          <a:stretch>
            <a:fillRect/>
          </a:stretch>
        </p:blipFill>
        <p:spPr>
          <a:xfrm>
            <a:off x="4441190" y="3707765"/>
            <a:ext cx="3521075" cy="247650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930910" y="4489450"/>
            <a:ext cx="2167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胡大涛</a:t>
            </a:r>
            <a:endParaRPr lang="zh-CN" altLang="en-US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-352425" y="4917440"/>
            <a:ext cx="47345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西安交通大学   药剂方向研究生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scopus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发表文章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篇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发明专利两项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“全国大学生药苑论坛”创新成果二等奖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166360" y="6264275"/>
            <a:ext cx="2071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创新成果二等奖</a:t>
            </a:r>
            <a:endParaRPr lang="zh-CN" alt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4" name="图片 63" descr="截屏2022-05-26 上午8.21.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045" y="3707765"/>
            <a:ext cx="1729105" cy="2477135"/>
          </a:xfrm>
          <a:prstGeom prst="rect">
            <a:avLst/>
          </a:prstGeom>
        </p:spPr>
      </p:pic>
      <p:pic>
        <p:nvPicPr>
          <p:cNvPr id="65" name="图片 64" descr="截屏2022-05-26 上午8.20.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150" y="3707765"/>
            <a:ext cx="1838960" cy="2476500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9333481" y="6245579"/>
            <a:ext cx="2071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两项发明专利</a:t>
            </a:r>
            <a:endParaRPr lang="zh-CN" alt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7" name="图片 66" descr="截屏2022-05-26 上午8.52.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190" y="1063625"/>
            <a:ext cx="1767205" cy="2204720"/>
          </a:xfrm>
          <a:prstGeom prst="rect">
            <a:avLst/>
          </a:prstGeom>
        </p:spPr>
      </p:pic>
      <p:pic>
        <p:nvPicPr>
          <p:cNvPr id="68" name="图片 67" descr="截屏2022-05-26 上午8.50.44"/>
          <p:cNvPicPr>
            <a:picLocks noChangeAspect="1"/>
          </p:cNvPicPr>
          <p:nvPr/>
        </p:nvPicPr>
        <p:blipFill>
          <a:blip r:embed="rId7"/>
          <a:srcRect l="1171" r="1628" b="5315"/>
          <a:stretch>
            <a:fillRect/>
          </a:stretch>
        </p:blipFill>
        <p:spPr>
          <a:xfrm>
            <a:off x="6196965" y="1063625"/>
            <a:ext cx="1767840" cy="2204720"/>
          </a:xfrm>
          <a:prstGeom prst="rect">
            <a:avLst/>
          </a:prstGeom>
        </p:spPr>
      </p:pic>
      <p:pic>
        <p:nvPicPr>
          <p:cNvPr id="69" name="图片 68" descr="截屏2022-05-26 上午8.49.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7560" y="1000125"/>
            <a:ext cx="1722755" cy="2268220"/>
          </a:xfrm>
          <a:prstGeom prst="rect">
            <a:avLst/>
          </a:prstGeom>
        </p:spPr>
      </p:pic>
      <p:pic>
        <p:nvPicPr>
          <p:cNvPr id="70" name="图片 69" descr="截屏2022-05-26 上午8.46.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3485" y="992505"/>
            <a:ext cx="1825625" cy="2275840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5403215" y="3244850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scopus</a:t>
            </a:r>
            <a:r>
              <a:rPr lang="zh-CN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文章</a:t>
            </a:r>
            <a:endParaRPr lang="zh-CN" alt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431655" y="3244850"/>
            <a:ext cx="1590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scopus</a:t>
            </a:r>
            <a:r>
              <a:rPr lang="zh-CN" altLang="en-US" sz="20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文章</a:t>
            </a:r>
            <a:endParaRPr lang="zh-CN" altLang="en-US" sz="20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组合 348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350" name="六边形 349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"/>
                <a:cs typeface="+mn-cs"/>
              </a:endParaRPr>
            </a:p>
          </p:txBody>
        </p:sp>
        <p:grpSp>
          <p:nvGrpSpPr>
            <p:cNvPr id="35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35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 队 介 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3" name="组合 352"/>
            <p:cNvGrpSpPr/>
            <p:nvPr/>
          </p:nvGrpSpPr>
          <p:grpSpPr>
            <a:xfrm>
              <a:off x="2739509" y="496734"/>
              <a:ext cx="8733709" cy="369332"/>
              <a:chOff x="2345007" y="280599"/>
              <a:chExt cx="8733709" cy="369332"/>
            </a:xfrm>
          </p:grpSpPr>
          <p:grpSp>
            <p:nvGrpSpPr>
              <p:cNvPr id="354" name="组合 353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355" name="椭圆 354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cs typeface="+mn-cs"/>
                  </a:endParaRPr>
                </a:p>
              </p:txBody>
            </p:sp>
            <p:sp>
              <p:nvSpPr>
                <p:cNvPr id="356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宋体 CN"/>
                    <a:cs typeface="+mn-cs"/>
                  </a:endParaRPr>
                </a:p>
              </p:txBody>
            </p:sp>
            <p:sp>
              <p:nvSpPr>
                <p:cNvPr id="357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宋体 CN"/>
                    <a:cs typeface="+mn-cs"/>
                  </a:endParaRPr>
                </a:p>
              </p:txBody>
            </p:sp>
          </p:grpSp>
          <p:grpSp>
            <p:nvGrpSpPr>
              <p:cNvPr id="358" name="组合 357"/>
              <p:cNvGrpSpPr/>
              <p:nvPr/>
            </p:nvGrpSpPr>
            <p:grpSpPr>
              <a:xfrm>
                <a:off x="2345007" y="280599"/>
                <a:ext cx="8733709" cy="369332"/>
                <a:chOff x="2446402" y="-1344702"/>
                <a:chExt cx="8733709" cy="369332"/>
              </a:xfrm>
            </p:grpSpPr>
            <p:sp>
              <p:nvSpPr>
                <p:cNvPr id="359" name="文本框 358"/>
                <p:cNvSpPr txBox="1"/>
                <p:nvPr/>
              </p:nvSpPr>
              <p:spPr>
                <a:xfrm>
                  <a:off x="4010454" y="-1344702"/>
                  <a:ext cx="492442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11F9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多学科交叉、优势互补的高素质团队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F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360" name="组合 359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361" name="椭圆 360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362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363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364" name="组合 363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365" name="椭圆 364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366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367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368" name="组合 367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369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"/>
                  <a:cs typeface="+mn-cs"/>
                </a:endParaRPr>
              </a:p>
            </p:txBody>
          </p:sp>
          <p:sp>
            <p:nvSpPr>
              <p:cNvPr id="370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"/>
                  <a:cs typeface="+mn-cs"/>
                </a:endParaRPr>
              </a:p>
            </p:txBody>
          </p:sp>
          <p:sp>
            <p:nvSpPr>
              <p:cNvPr id="371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"/>
                  <a:cs typeface="+mn-cs"/>
                </a:endParaRPr>
              </a:p>
            </p:txBody>
          </p:sp>
          <p:sp>
            <p:nvSpPr>
              <p:cNvPr id="372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"/>
                  <a:cs typeface="+mn-cs"/>
                </a:endParaRPr>
              </a:p>
            </p:txBody>
          </p:sp>
          <p:sp>
            <p:nvSpPr>
              <p:cNvPr id="373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"/>
                  <a:cs typeface="+mn-cs"/>
                </a:endParaRPr>
              </a:p>
            </p:txBody>
          </p:sp>
          <p:sp>
            <p:nvSpPr>
              <p:cNvPr id="374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宋体 CN"/>
                  <a:cs typeface="+mn-cs"/>
                </a:endParaRPr>
              </a:p>
            </p:txBody>
          </p:sp>
          <p:grpSp>
            <p:nvGrpSpPr>
              <p:cNvPr id="375" name="组合 374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376" name="组合 375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377" name="平行四边形 376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  <p:sp>
                <p:nvSpPr>
                  <p:cNvPr id="378" name="平行四边形 377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  <p:sp>
                <p:nvSpPr>
                  <p:cNvPr id="379" name="平行四边形 378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  <p:sp>
                <p:nvSpPr>
                  <p:cNvPr id="380" name="平行四边形 379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  <p:sp>
                <p:nvSpPr>
                  <p:cNvPr id="381" name="平行四边形 380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</p:grpSp>
            <p:grpSp>
              <p:nvGrpSpPr>
                <p:cNvPr id="382" name="组合 381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383" name="平行四边形 382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  <p:sp>
                <p:nvSpPr>
                  <p:cNvPr id="384" name="平行四边形 383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  <p:sp>
                <p:nvSpPr>
                  <p:cNvPr id="385" name="平行四边形 384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  <p:sp>
                <p:nvSpPr>
                  <p:cNvPr id="386" name="平行四边形 385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  <p:sp>
                <p:nvSpPr>
                  <p:cNvPr id="387" name="平行四边形 386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宋体 CN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388" name="直接连接符 3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>
        <p:nvSpPr>
          <p:cNvPr id="609" name="矩形: 圆角 141"/>
          <p:cNvSpPr/>
          <p:nvPr/>
        </p:nvSpPr>
        <p:spPr>
          <a:xfrm>
            <a:off x="104644" y="4630873"/>
            <a:ext cx="3231303" cy="2004103"/>
          </a:xfrm>
          <a:prstGeom prst="roundRect">
            <a:avLst>
              <a:gd name="adj" fmla="val 2700"/>
            </a:avLst>
          </a:prstGeom>
          <a:noFill/>
          <a:ln w="15875">
            <a:gradFill>
              <a:gsLst>
                <a:gs pos="93000">
                  <a:schemeClr val="accent1">
                    <a:lumMod val="5000"/>
                    <a:lumOff val="95000"/>
                    <a:alpha val="0"/>
                  </a:schemeClr>
                </a:gs>
                <a:gs pos="95000">
                  <a:srgbClr val="35A6FD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177800" algn="ctr" rotWithShape="0">
              <a:srgbClr val="0D94F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4331" y="4984668"/>
            <a:ext cx="3241619" cy="1514101"/>
            <a:chOff x="8195805" y="4931578"/>
            <a:chExt cx="3133851" cy="1514101"/>
          </a:xfrm>
        </p:grpSpPr>
        <p:grpSp>
          <p:nvGrpSpPr>
            <p:cNvPr id="560" name="组合 559"/>
            <p:cNvGrpSpPr/>
            <p:nvPr/>
          </p:nvGrpSpPr>
          <p:grpSpPr>
            <a:xfrm>
              <a:off x="8195805" y="4931578"/>
              <a:ext cx="3133851" cy="1258847"/>
              <a:chOff x="304586" y="1833780"/>
              <a:chExt cx="4486546" cy="3787967"/>
            </a:xfrm>
          </p:grpSpPr>
          <p:sp>
            <p:nvSpPr>
              <p:cNvPr id="561" name="平行四边形 560"/>
              <p:cNvSpPr/>
              <p:nvPr/>
            </p:nvSpPr>
            <p:spPr>
              <a:xfrm flipH="1">
                <a:off x="4206863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562" name="平行四边形 561"/>
              <p:cNvSpPr/>
              <p:nvPr/>
            </p:nvSpPr>
            <p:spPr>
              <a:xfrm flipH="1">
                <a:off x="4286488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563" name="平行四边形 562"/>
              <p:cNvSpPr/>
              <p:nvPr/>
            </p:nvSpPr>
            <p:spPr>
              <a:xfrm flipH="1">
                <a:off x="436611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564" name="平行四边形 563"/>
              <p:cNvSpPr/>
              <p:nvPr/>
            </p:nvSpPr>
            <p:spPr>
              <a:xfrm flipH="1">
                <a:off x="444573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565" name="平行四边形 564"/>
              <p:cNvSpPr/>
              <p:nvPr/>
            </p:nvSpPr>
            <p:spPr>
              <a:xfrm flipH="1">
                <a:off x="452536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566" name="平行四边形 565"/>
              <p:cNvSpPr/>
              <p:nvPr/>
            </p:nvSpPr>
            <p:spPr>
              <a:xfrm flipH="1">
                <a:off x="460498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567" name="任意多边形: 形状 566"/>
              <p:cNvSpPr/>
              <p:nvPr/>
            </p:nvSpPr>
            <p:spPr>
              <a:xfrm>
                <a:off x="304587" y="1833780"/>
                <a:ext cx="4486545" cy="3787967"/>
              </a:xfrm>
              <a:custGeom>
                <a:avLst/>
                <a:gdLst>
                  <a:gd name="connsiteX0" fmla="*/ 0 w 4486545"/>
                  <a:gd name="connsiteY0" fmla="*/ 0 h 3787967"/>
                  <a:gd name="connsiteX1" fmla="*/ 991634 w 4486545"/>
                  <a:gd name="connsiteY1" fmla="*/ 0 h 3787967"/>
                  <a:gd name="connsiteX2" fmla="*/ 2867890 w 4486545"/>
                  <a:gd name="connsiteY2" fmla="*/ 0 h 3787967"/>
                  <a:gd name="connsiteX3" fmla="*/ 3859524 w 4486545"/>
                  <a:gd name="connsiteY3" fmla="*/ 0 h 3787967"/>
                  <a:gd name="connsiteX4" fmla="*/ 3925108 w 4486545"/>
                  <a:gd name="connsiteY4" fmla="*/ 117554 h 3787967"/>
                  <a:gd name="connsiteX5" fmla="*/ 4486545 w 4486545"/>
                  <a:gd name="connsiteY5" fmla="*/ 117554 h 3787967"/>
                  <a:gd name="connsiteX6" fmla="*/ 4486545 w 4486545"/>
                  <a:gd name="connsiteY6" fmla="*/ 1692539 h 3787967"/>
                  <a:gd name="connsiteX7" fmla="*/ 4486545 w 4486545"/>
                  <a:gd name="connsiteY7" fmla="*/ 2212982 h 3787967"/>
                  <a:gd name="connsiteX8" fmla="*/ 4486545 w 4486545"/>
                  <a:gd name="connsiteY8" fmla="*/ 3787967 h 3787967"/>
                  <a:gd name="connsiteX9" fmla="*/ 3494911 w 4486545"/>
                  <a:gd name="connsiteY9" fmla="*/ 3787967 h 3787967"/>
                  <a:gd name="connsiteX10" fmla="*/ 991634 w 4486545"/>
                  <a:gd name="connsiteY10" fmla="*/ 3787967 h 3787967"/>
                  <a:gd name="connsiteX11" fmla="*/ 0 w 4486545"/>
                  <a:gd name="connsiteY11" fmla="*/ 3787967 h 3787967"/>
                  <a:gd name="connsiteX12" fmla="*/ 0 w 4486545"/>
                  <a:gd name="connsiteY12" fmla="*/ 2212982 h 3787967"/>
                  <a:gd name="connsiteX13" fmla="*/ 0 w 4486545"/>
                  <a:gd name="connsiteY13" fmla="*/ 1574985 h 378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545" h="3787967">
                    <a:moveTo>
                      <a:pt x="0" y="0"/>
                    </a:moveTo>
                    <a:lnTo>
                      <a:pt x="991634" y="0"/>
                    </a:lnTo>
                    <a:lnTo>
                      <a:pt x="2867890" y="0"/>
                    </a:lnTo>
                    <a:lnTo>
                      <a:pt x="3859524" y="0"/>
                    </a:lnTo>
                    <a:lnTo>
                      <a:pt x="3925108" y="117554"/>
                    </a:lnTo>
                    <a:lnTo>
                      <a:pt x="4486545" y="117554"/>
                    </a:lnTo>
                    <a:lnTo>
                      <a:pt x="4486545" y="1692539"/>
                    </a:lnTo>
                    <a:lnTo>
                      <a:pt x="4486545" y="2212982"/>
                    </a:lnTo>
                    <a:lnTo>
                      <a:pt x="4486545" y="3787967"/>
                    </a:lnTo>
                    <a:lnTo>
                      <a:pt x="3494911" y="3787967"/>
                    </a:lnTo>
                    <a:lnTo>
                      <a:pt x="991634" y="3787967"/>
                    </a:lnTo>
                    <a:lnTo>
                      <a:pt x="0" y="3787967"/>
                    </a:lnTo>
                    <a:lnTo>
                      <a:pt x="0" y="2212982"/>
                    </a:lnTo>
                    <a:lnTo>
                      <a:pt x="0" y="1574985"/>
                    </a:lnTo>
                    <a:close/>
                  </a:path>
                </a:pathLst>
              </a:custGeom>
              <a:gradFill>
                <a:gsLst>
                  <a:gs pos="0">
                    <a:srgbClr val="001334"/>
                  </a:gs>
                  <a:gs pos="76000">
                    <a:srgbClr val="000040">
                      <a:alpha val="0"/>
                    </a:srgb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rgbClr val="41C7FF"/>
                    </a:gs>
                    <a:gs pos="88000">
                      <a:srgbClr val="009FDE">
                        <a:alpha val="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grpSp>
            <p:nvGrpSpPr>
              <p:cNvPr id="568" name="组合 567"/>
              <p:cNvGrpSpPr/>
              <p:nvPr/>
            </p:nvGrpSpPr>
            <p:grpSpPr>
              <a:xfrm>
                <a:off x="304586" y="1834328"/>
                <a:ext cx="115121" cy="273581"/>
                <a:chOff x="321188" y="1487834"/>
                <a:chExt cx="181488" cy="497755"/>
              </a:xfrm>
            </p:grpSpPr>
            <p:sp>
              <p:nvSpPr>
                <p:cNvPr id="569" name="矩形 568"/>
                <p:cNvSpPr/>
                <p:nvPr/>
              </p:nvSpPr>
              <p:spPr>
                <a:xfrm>
                  <a:off x="321188" y="1487834"/>
                  <a:ext cx="181488" cy="250835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570" name="矩形 569"/>
                <p:cNvSpPr/>
                <p:nvPr/>
              </p:nvSpPr>
              <p:spPr>
                <a:xfrm>
                  <a:off x="321188" y="1780306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571" name="矩形 570"/>
                <p:cNvSpPr/>
                <p:nvPr/>
              </p:nvSpPr>
              <p:spPr>
                <a:xfrm>
                  <a:off x="321188" y="1860088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572" name="矩形 571"/>
                <p:cNvSpPr/>
                <p:nvPr/>
              </p:nvSpPr>
              <p:spPr>
                <a:xfrm>
                  <a:off x="321188" y="1939870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628" name="矩形 131"/>
            <p:cNvSpPr/>
            <p:nvPr/>
          </p:nvSpPr>
          <p:spPr>
            <a:xfrm>
              <a:off x="8251181" y="5176015"/>
              <a:ext cx="2449166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fontAlgn="auto">
                <a:lnSpc>
                  <a:spcPct val="150000"/>
                </a:lnSpc>
                <a:spcAft>
                  <a:spcPts val="600"/>
                </a:spcAft>
                <a:buClr>
                  <a:srgbClr val="0D94FD"/>
                </a:buClr>
              </a:pPr>
              <a:r>
                <a:rPr lang="zh-CN" sz="1200" b="1" dirty="0"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产品市场宣传规划</a:t>
              </a:r>
              <a:endParaRPr lang="zh-CN" sz="1200" b="1" dirty="0"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lnSpc>
                  <a:spcPct val="1500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西安交通大学</a:t>
              </a:r>
              <a:r>
                <a:rPr lang="en-US" altLang="zh-CN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 </a:t>
              </a: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智能电气与信息</a:t>
              </a:r>
              <a:endParaRPr lang="zh-CN" altLang="en-US" sz="1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fontAlgn="auto">
                <a:lnSpc>
                  <a:spcPct val="1500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南洋书院学生会优秀志愿者</a:t>
              </a:r>
              <a:endPara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0224393" y="5168247"/>
              <a:ext cx="877005" cy="1277432"/>
              <a:chOff x="8378319" y="4217164"/>
              <a:chExt cx="877005" cy="1277432"/>
            </a:xfrm>
          </p:grpSpPr>
          <p:sp>
            <p:nvSpPr>
              <p:cNvPr id="612" name="椭圆 146"/>
              <p:cNvSpPr/>
              <p:nvPr/>
            </p:nvSpPr>
            <p:spPr>
              <a:xfrm>
                <a:off x="8453668" y="4217164"/>
                <a:ext cx="785720" cy="809555"/>
              </a:xfrm>
              <a:prstGeom prst="ellipse">
                <a:avLst/>
              </a:prstGeom>
              <a:gradFill flip="none" rotWithShape="1">
                <a:gsLst>
                  <a:gs pos="25000">
                    <a:srgbClr val="2B8693"/>
                  </a:gs>
                  <a:gs pos="100000">
                    <a:srgbClr val="06CAF4"/>
                  </a:gs>
                </a:gsLst>
                <a:lin ang="10800000" scaled="1"/>
              </a:gradFill>
              <a:ln>
                <a:noFill/>
              </a:ln>
              <a:effectLst>
                <a:outerShdw blurRad="190500" dist="50800" sx="102000" sy="102000" algn="ctr" rotWithShape="0">
                  <a:srgbClr val="0D94F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629" name="矩形 132"/>
              <p:cNvSpPr/>
              <p:nvPr/>
            </p:nvSpPr>
            <p:spPr>
              <a:xfrm>
                <a:off x="8378319" y="5217775"/>
                <a:ext cx="877005" cy="276821"/>
              </a:xfrm>
              <a:prstGeom prst="rect">
                <a:avLst/>
              </a:prstGeom>
              <a:effectLst>
                <a:outerShdw blurRad="723900" dist="1016000" dir="10260000" sx="131000" sy="131000" algn="ctr" rotWithShape="0">
                  <a:srgbClr val="0D94FD">
                    <a:alpha val="40000"/>
                  </a:srgbClr>
                </a:outerShdw>
              </a:effectLst>
            </p:spPr>
            <p:txBody>
              <a:bodyPr wrap="square" lIns="0" tIns="0" rIns="0" bIns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b="1" dirty="0">
                    <a:solidFill>
                      <a:srgbClr val="2DBACD"/>
                    </a:solidFill>
                    <a:effectLst>
                      <a:outerShdw blurRad="63500" algn="ctr" rotWithShape="0">
                        <a:srgbClr val="0D94FD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王慧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2DBACD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cxnSp>
        <p:nvCxnSpPr>
          <p:cNvPr id="20" name="直接箭头连接符 19"/>
          <p:cNvCxnSpPr/>
          <p:nvPr/>
        </p:nvCxnSpPr>
        <p:spPr>
          <a:xfrm flipH="1">
            <a:off x="3383508" y="2110989"/>
            <a:ext cx="1320231" cy="8545"/>
          </a:xfrm>
          <a:prstGeom prst="straightConnector1">
            <a:avLst/>
          </a:prstGeom>
          <a:ln w="76200">
            <a:gradFill>
              <a:gsLst>
                <a:gs pos="0">
                  <a:srgbClr val="04AAEF">
                    <a:alpha val="38000"/>
                  </a:srgbClr>
                </a:gs>
                <a:gs pos="100000">
                  <a:srgbClr val="00CDDD"/>
                </a:gs>
              </a:gsLst>
              <a:lin ang="0" scaled="0"/>
            </a:gradFill>
            <a:tailEnd type="stealth" w="lg" len="med"/>
          </a:ln>
          <a:effectLst>
            <a:outerShdw blurRad="50800" dist="38100" dir="2700000" sx="106000" sy="106000" algn="tl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613932" y="3530321"/>
            <a:ext cx="836948" cy="733025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rgbClr val="0950F9">
                  <a:lumMod val="80000"/>
                  <a:lumOff val="20000"/>
                  <a:alpha val="94000"/>
                </a:srgb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财务</a:t>
            </a:r>
            <a:endParaRPr lang="en-US" altLang="zh-CN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总监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7286856" y="3564029"/>
            <a:ext cx="836948" cy="733025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rgbClr val="0950F9">
                  <a:lumMod val="80000"/>
                  <a:lumOff val="20000"/>
                  <a:alpha val="89000"/>
                </a:srgb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市场分析</a:t>
            </a:r>
            <a:endParaRPr lang="zh-CN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676684" y="1739589"/>
            <a:ext cx="836948" cy="733025"/>
            <a:chOff x="4143524" y="881793"/>
            <a:chExt cx="836948" cy="733025"/>
          </a:xfrm>
        </p:grpSpPr>
        <p:sp>
          <p:nvSpPr>
            <p:cNvPr id="146" name="椭圆 145"/>
            <p:cNvSpPr/>
            <p:nvPr/>
          </p:nvSpPr>
          <p:spPr>
            <a:xfrm>
              <a:off x="4143524" y="881793"/>
              <a:ext cx="836948" cy="733025"/>
            </a:xfrm>
            <a:prstGeom prst="ellipse">
              <a:avLst/>
            </a:prstGeom>
            <a:gradFill>
              <a:gsLst>
                <a:gs pos="1000">
                  <a:srgbClr val="00B0F0">
                    <a:alpha val="99000"/>
                  </a:srgbClr>
                </a:gs>
                <a:gs pos="100000">
                  <a:srgbClr val="0950F9">
                    <a:lumMod val="80000"/>
                    <a:lumOff val="20000"/>
                    <a:alpha val="94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 sz="1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76049" y="960805"/>
              <a:ext cx="589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联合</a:t>
              </a:r>
              <a:endParaRPr lang="en-US" altLang="zh-CN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algn="ctr"/>
              <a:r>
                <a:rPr lang="zh-CN" altLang="en-US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负责</a:t>
              </a:r>
              <a:endPara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408799" y="2714341"/>
            <a:ext cx="3939534" cy="2669320"/>
            <a:chOff x="3657108" y="4546980"/>
            <a:chExt cx="3939534" cy="2669320"/>
          </a:xfrm>
        </p:grpSpPr>
        <p:grpSp>
          <p:nvGrpSpPr>
            <p:cNvPr id="88" name="组合 87"/>
            <p:cNvGrpSpPr/>
            <p:nvPr/>
          </p:nvGrpSpPr>
          <p:grpSpPr>
            <a:xfrm>
              <a:off x="3657108" y="4546980"/>
              <a:ext cx="3477249" cy="2669320"/>
              <a:chOff x="3657108" y="4546980"/>
              <a:chExt cx="3477249" cy="2669320"/>
            </a:xfrm>
          </p:grpSpPr>
          <p:grpSp>
            <p:nvGrpSpPr>
              <p:cNvPr id="94" name="组合 93"/>
              <p:cNvGrpSpPr/>
              <p:nvPr/>
            </p:nvGrpSpPr>
            <p:grpSpPr>
              <a:xfrm>
                <a:off x="3657108" y="4978138"/>
                <a:ext cx="3477249" cy="2238162"/>
                <a:chOff x="304586" y="1833780"/>
                <a:chExt cx="4486545" cy="3787967"/>
              </a:xfrm>
            </p:grpSpPr>
            <p:sp>
              <p:nvSpPr>
                <p:cNvPr id="96" name="平行四边形 95"/>
                <p:cNvSpPr/>
                <p:nvPr/>
              </p:nvSpPr>
              <p:spPr>
                <a:xfrm flipH="1">
                  <a:off x="4206863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98" name="平行四边形 97"/>
                <p:cNvSpPr/>
                <p:nvPr/>
              </p:nvSpPr>
              <p:spPr>
                <a:xfrm flipH="1">
                  <a:off x="4286488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99" name="平行四边形 98"/>
                <p:cNvSpPr/>
                <p:nvPr/>
              </p:nvSpPr>
              <p:spPr>
                <a:xfrm flipH="1">
                  <a:off x="436611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00" name="平行四边形 99"/>
                <p:cNvSpPr/>
                <p:nvPr/>
              </p:nvSpPr>
              <p:spPr>
                <a:xfrm flipH="1">
                  <a:off x="444573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02" name="平行四边形 101"/>
                <p:cNvSpPr/>
                <p:nvPr/>
              </p:nvSpPr>
              <p:spPr>
                <a:xfrm flipH="1">
                  <a:off x="452536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 flipH="1">
                  <a:off x="460498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04" name="任意多边形: 形状 103"/>
                <p:cNvSpPr/>
                <p:nvPr/>
              </p:nvSpPr>
              <p:spPr>
                <a:xfrm>
                  <a:off x="304586" y="1833780"/>
                  <a:ext cx="4486545" cy="3787967"/>
                </a:xfrm>
                <a:custGeom>
                  <a:avLst/>
                  <a:gdLst>
                    <a:gd name="connsiteX0" fmla="*/ 0 w 4486545"/>
                    <a:gd name="connsiteY0" fmla="*/ 0 h 3787967"/>
                    <a:gd name="connsiteX1" fmla="*/ 991634 w 4486545"/>
                    <a:gd name="connsiteY1" fmla="*/ 0 h 3787967"/>
                    <a:gd name="connsiteX2" fmla="*/ 2867890 w 4486545"/>
                    <a:gd name="connsiteY2" fmla="*/ 0 h 3787967"/>
                    <a:gd name="connsiteX3" fmla="*/ 3859524 w 4486545"/>
                    <a:gd name="connsiteY3" fmla="*/ 0 h 3787967"/>
                    <a:gd name="connsiteX4" fmla="*/ 3925108 w 4486545"/>
                    <a:gd name="connsiteY4" fmla="*/ 117554 h 3787967"/>
                    <a:gd name="connsiteX5" fmla="*/ 4486545 w 4486545"/>
                    <a:gd name="connsiteY5" fmla="*/ 117554 h 3787967"/>
                    <a:gd name="connsiteX6" fmla="*/ 4486545 w 4486545"/>
                    <a:gd name="connsiteY6" fmla="*/ 1692539 h 3787967"/>
                    <a:gd name="connsiteX7" fmla="*/ 4486545 w 4486545"/>
                    <a:gd name="connsiteY7" fmla="*/ 2212982 h 3787967"/>
                    <a:gd name="connsiteX8" fmla="*/ 4486545 w 4486545"/>
                    <a:gd name="connsiteY8" fmla="*/ 3787967 h 3787967"/>
                    <a:gd name="connsiteX9" fmla="*/ 3494911 w 4486545"/>
                    <a:gd name="connsiteY9" fmla="*/ 3787967 h 3787967"/>
                    <a:gd name="connsiteX10" fmla="*/ 991634 w 4486545"/>
                    <a:gd name="connsiteY10" fmla="*/ 3787967 h 3787967"/>
                    <a:gd name="connsiteX11" fmla="*/ 0 w 4486545"/>
                    <a:gd name="connsiteY11" fmla="*/ 3787967 h 3787967"/>
                    <a:gd name="connsiteX12" fmla="*/ 0 w 4486545"/>
                    <a:gd name="connsiteY12" fmla="*/ 2212982 h 3787967"/>
                    <a:gd name="connsiteX13" fmla="*/ 0 w 4486545"/>
                    <a:gd name="connsiteY13" fmla="*/ 1574985 h 3787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86545" h="3787967">
                      <a:moveTo>
                        <a:pt x="0" y="0"/>
                      </a:moveTo>
                      <a:lnTo>
                        <a:pt x="991634" y="0"/>
                      </a:lnTo>
                      <a:lnTo>
                        <a:pt x="2867890" y="0"/>
                      </a:lnTo>
                      <a:lnTo>
                        <a:pt x="3859524" y="0"/>
                      </a:lnTo>
                      <a:lnTo>
                        <a:pt x="3925108" y="117554"/>
                      </a:lnTo>
                      <a:lnTo>
                        <a:pt x="4486545" y="117554"/>
                      </a:lnTo>
                      <a:lnTo>
                        <a:pt x="4486545" y="1692539"/>
                      </a:lnTo>
                      <a:lnTo>
                        <a:pt x="4486545" y="2212982"/>
                      </a:lnTo>
                      <a:lnTo>
                        <a:pt x="4486545" y="3787967"/>
                      </a:lnTo>
                      <a:lnTo>
                        <a:pt x="3494911" y="3787967"/>
                      </a:lnTo>
                      <a:lnTo>
                        <a:pt x="991634" y="3787967"/>
                      </a:lnTo>
                      <a:lnTo>
                        <a:pt x="0" y="3787967"/>
                      </a:lnTo>
                      <a:lnTo>
                        <a:pt x="0" y="2212982"/>
                      </a:lnTo>
                      <a:lnTo>
                        <a:pt x="0" y="15749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1334"/>
                    </a:gs>
                    <a:gs pos="76000">
                      <a:srgbClr val="000040">
                        <a:alpha val="0"/>
                      </a:srgbClr>
                    </a:gs>
                  </a:gsLst>
                  <a:lin ang="5400000" scaled="0"/>
                </a:gradFill>
                <a:ln w="9525">
                  <a:gradFill>
                    <a:gsLst>
                      <a:gs pos="0">
                        <a:srgbClr val="41C7FF"/>
                      </a:gs>
                      <a:gs pos="88000">
                        <a:srgbClr val="009FDE">
                          <a:alpha val="0"/>
                        </a:srgb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grpSp>
              <p:nvGrpSpPr>
                <p:cNvPr id="105" name="组合 104"/>
                <p:cNvGrpSpPr/>
                <p:nvPr/>
              </p:nvGrpSpPr>
              <p:grpSpPr>
                <a:xfrm>
                  <a:off x="304586" y="1834328"/>
                  <a:ext cx="115121" cy="273581"/>
                  <a:chOff x="321188" y="1487834"/>
                  <a:chExt cx="181488" cy="497755"/>
                </a:xfrm>
              </p:grpSpPr>
              <p:sp>
                <p:nvSpPr>
                  <p:cNvPr id="106" name="矩形 105"/>
                  <p:cNvSpPr/>
                  <p:nvPr/>
                </p:nvSpPr>
                <p:spPr>
                  <a:xfrm>
                    <a:off x="321188" y="1487834"/>
                    <a:ext cx="181488" cy="250835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07" name="矩形 106"/>
                  <p:cNvSpPr/>
                  <p:nvPr/>
                </p:nvSpPr>
                <p:spPr>
                  <a:xfrm>
                    <a:off x="321188" y="1780306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08" name="矩形 107"/>
                  <p:cNvSpPr/>
                  <p:nvPr/>
                </p:nvSpPr>
                <p:spPr>
                  <a:xfrm>
                    <a:off x="321188" y="1860088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09" name="矩形 108"/>
                  <p:cNvSpPr/>
                  <p:nvPr/>
                </p:nvSpPr>
                <p:spPr>
                  <a:xfrm>
                    <a:off x="321188" y="1939870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95" name="矩形: 圆角 141"/>
              <p:cNvSpPr/>
              <p:nvPr/>
            </p:nvSpPr>
            <p:spPr>
              <a:xfrm>
                <a:off x="3658658" y="4546980"/>
                <a:ext cx="3465728" cy="2056854"/>
              </a:xfrm>
              <a:prstGeom prst="roundRect">
                <a:avLst>
                  <a:gd name="adj" fmla="val 2700"/>
                </a:avLst>
              </a:prstGeom>
              <a:noFill/>
              <a:ln w="15875">
                <a:gradFill>
                  <a:gsLst>
                    <a:gs pos="93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95000">
                      <a:srgbClr val="35A6FD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  <a:effectLst>
                <a:outerShdw blurRad="177800" algn="ctr" rotWithShape="0">
                  <a:srgbClr val="0D94FD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89" name="矩形 124"/>
            <p:cNvSpPr/>
            <p:nvPr/>
          </p:nvSpPr>
          <p:spPr>
            <a:xfrm>
              <a:off x="4640896" y="5103767"/>
              <a:ext cx="2955746" cy="16751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rgbClr val="0D94FD"/>
                </a:buClr>
              </a:pPr>
              <a:r>
                <a:rPr lang="zh-CN" sz="1200" b="1" dirty="0"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行业市场分析与规划</a:t>
              </a:r>
              <a:endParaRPr lang="zh-CN" sz="1200" b="1" dirty="0"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lnSpc>
                  <a:spcPct val="100000"/>
                </a:lnSpc>
                <a:spcAft>
                  <a:spcPts val="600"/>
                </a:spcAft>
                <a:buClr>
                  <a:srgbClr val="0D94FD"/>
                </a:buClr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西安交通大学 大数据管理</a:t>
              </a:r>
              <a:endPara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参与大学生创新创业训练项目</a:t>
              </a:r>
              <a:endPara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苏州高新杯创业赛道铜奖</a:t>
              </a:r>
              <a:endPara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en-US" altLang="zh-CN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“</a:t>
              </a:r>
              <a:r>
                <a: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挑战杯</a:t>
              </a:r>
              <a:r>
                <a:rPr lang="en-US" altLang="zh-CN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“</a:t>
              </a:r>
              <a:r>
                <a: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中国大学生创业计划省奖</a:t>
              </a:r>
              <a:endPara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endPara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3736403" y="5196527"/>
              <a:ext cx="877005" cy="1181097"/>
              <a:chOff x="4430941" y="4217164"/>
              <a:chExt cx="877005" cy="1181097"/>
            </a:xfrm>
          </p:grpSpPr>
          <p:sp>
            <p:nvSpPr>
              <p:cNvPr id="91" name="椭圆 146"/>
              <p:cNvSpPr/>
              <p:nvPr/>
            </p:nvSpPr>
            <p:spPr>
              <a:xfrm>
                <a:off x="4474608" y="4217164"/>
                <a:ext cx="785720" cy="809555"/>
              </a:xfrm>
              <a:prstGeom prst="ellipse">
                <a:avLst/>
              </a:prstGeom>
              <a:gradFill flip="none" rotWithShape="1">
                <a:gsLst>
                  <a:gs pos="25000">
                    <a:srgbClr val="2B8693"/>
                  </a:gs>
                  <a:gs pos="100000">
                    <a:srgbClr val="06CAF4"/>
                  </a:gs>
                </a:gsLst>
                <a:lin ang="10800000" scaled="1"/>
              </a:gradFill>
              <a:ln>
                <a:noFill/>
              </a:ln>
              <a:effectLst>
                <a:outerShdw blurRad="190500" dist="50800" sx="102000" sy="102000" algn="ctr" rotWithShape="0">
                  <a:srgbClr val="0D94F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92" name="矩形 125"/>
              <p:cNvSpPr/>
              <p:nvPr/>
            </p:nvSpPr>
            <p:spPr>
              <a:xfrm>
                <a:off x="4430941" y="5121443"/>
                <a:ext cx="877005" cy="276818"/>
              </a:xfrm>
              <a:prstGeom prst="rect">
                <a:avLst/>
              </a:prstGeom>
              <a:effectLst>
                <a:outerShdw blurRad="723900" dist="1016000" dir="10260000" sx="131000" sy="131000" algn="ctr" rotWithShape="0">
                  <a:srgbClr val="0D94FD">
                    <a:alpha val="40000"/>
                  </a:srgbClr>
                </a:outerShdw>
              </a:effectLst>
            </p:spPr>
            <p:txBody>
              <a:bodyPr wrap="square" lIns="0" tIns="0" rIns="0" bIns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b="1" dirty="0">
                    <a:solidFill>
                      <a:srgbClr val="2DBACD"/>
                    </a:solidFill>
                    <a:effectLst>
                      <a:outerShdw blurRad="63500" algn="ctr" rotWithShape="0">
                        <a:srgbClr val="0D94FD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陶佳怡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2DBACD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cxnSp>
        <p:nvCxnSpPr>
          <p:cNvPr id="261" name="连接符: 肘形 260"/>
          <p:cNvCxnSpPr>
            <a:endCxn id="47" idx="1"/>
          </p:cNvCxnSpPr>
          <p:nvPr/>
        </p:nvCxnSpPr>
        <p:spPr>
          <a:xfrm rot="16200000" flipH="1">
            <a:off x="4951395" y="2616377"/>
            <a:ext cx="691086" cy="403560"/>
          </a:xfrm>
          <a:prstGeom prst="bentConnector3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连接符: 肘形 112"/>
          <p:cNvCxnSpPr>
            <a:stCxn id="149" idx="4"/>
            <a:endCxn id="47" idx="7"/>
          </p:cNvCxnSpPr>
          <p:nvPr/>
        </p:nvCxnSpPr>
        <p:spPr>
          <a:xfrm rot="5400000">
            <a:off x="6427268" y="2517265"/>
            <a:ext cx="691087" cy="601783"/>
          </a:xfrm>
          <a:prstGeom prst="bentConnector3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肘形 114"/>
          <p:cNvCxnSpPr>
            <a:stCxn id="21" idx="6"/>
            <a:endCxn id="47" idx="2"/>
          </p:cNvCxnSpPr>
          <p:nvPr/>
        </p:nvCxnSpPr>
        <p:spPr>
          <a:xfrm flipV="1">
            <a:off x="4450880" y="3650301"/>
            <a:ext cx="846282" cy="246533"/>
          </a:xfrm>
          <a:prstGeom prst="bentConnector3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连接符: 肘形 115"/>
          <p:cNvCxnSpPr>
            <a:stCxn id="47" idx="6"/>
            <a:endCxn id="148" idx="2"/>
          </p:cNvCxnSpPr>
          <p:nvPr/>
        </p:nvCxnSpPr>
        <p:spPr>
          <a:xfrm>
            <a:off x="6673475" y="3650301"/>
            <a:ext cx="613381" cy="280241"/>
          </a:xfrm>
          <a:prstGeom prst="bentConnector3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连接符: 肘形 117"/>
          <p:cNvCxnSpPr>
            <a:stCxn id="112" idx="0"/>
            <a:endCxn id="47" idx="3"/>
          </p:cNvCxnSpPr>
          <p:nvPr/>
        </p:nvCxnSpPr>
        <p:spPr>
          <a:xfrm rot="5400000" flipH="1" flipV="1">
            <a:off x="4658081" y="4457231"/>
            <a:ext cx="1160966" cy="520307"/>
          </a:xfrm>
          <a:prstGeom prst="bentConnector3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连接符: 肘形 118"/>
          <p:cNvCxnSpPr>
            <a:stCxn id="147" idx="0"/>
            <a:endCxn id="47" idx="5"/>
          </p:cNvCxnSpPr>
          <p:nvPr/>
        </p:nvCxnSpPr>
        <p:spPr>
          <a:xfrm rot="16200000" flipV="1">
            <a:off x="6137493" y="4471327"/>
            <a:ext cx="1169358" cy="500505"/>
          </a:xfrm>
          <a:prstGeom prst="bentConnector3">
            <a:avLst>
              <a:gd name="adj1" fmla="val 50000"/>
            </a:avLst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>
            <a:off x="7214066" y="2058081"/>
            <a:ext cx="1194733" cy="0"/>
          </a:xfrm>
          <a:prstGeom prst="straightConnector1">
            <a:avLst/>
          </a:prstGeom>
          <a:ln w="76200">
            <a:gradFill>
              <a:gsLst>
                <a:gs pos="0">
                  <a:srgbClr val="04AAEF">
                    <a:alpha val="38000"/>
                  </a:srgbClr>
                </a:gs>
                <a:gs pos="100000">
                  <a:srgbClr val="00CDDD"/>
                </a:gs>
              </a:gsLst>
              <a:lin ang="0" scaled="0"/>
            </a:gradFill>
            <a:tailEnd type="stealth" w="lg" len="med"/>
          </a:ln>
          <a:effectLst>
            <a:outerShdw blurRad="50800" dist="38100" dir="2700000" sx="106000" sy="106000" algn="tl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>
            <a:off x="6655228" y="1739588"/>
            <a:ext cx="836948" cy="733025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rgbClr val="0950F9">
                  <a:lumMod val="80000"/>
                  <a:lumOff val="20000"/>
                  <a:alpha val="91000"/>
                </a:srgb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研发</a:t>
            </a:r>
            <a:endParaRPr lang="en-US" altLang="zh-CN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总监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123" name="直接箭头连接符 122"/>
          <p:cNvCxnSpPr/>
          <p:nvPr/>
        </p:nvCxnSpPr>
        <p:spPr>
          <a:xfrm>
            <a:off x="7214066" y="5672771"/>
            <a:ext cx="1194733" cy="0"/>
          </a:xfrm>
          <a:prstGeom prst="straightConnector1">
            <a:avLst/>
          </a:prstGeom>
          <a:ln w="76200">
            <a:gradFill>
              <a:gsLst>
                <a:gs pos="0">
                  <a:srgbClr val="04AAEF">
                    <a:alpha val="38000"/>
                  </a:srgbClr>
                </a:gs>
                <a:gs pos="100000">
                  <a:srgbClr val="00CDDD"/>
                </a:gs>
              </a:gsLst>
              <a:lin ang="0" scaled="0"/>
            </a:gradFill>
            <a:tailEnd type="stealth" w="lg" len="med"/>
          </a:ln>
          <a:effectLst>
            <a:outerShdw blurRad="50800" dist="38100" dir="2700000" sx="106000" sy="106000" algn="tl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/>
          <p:nvPr/>
        </p:nvCxnSpPr>
        <p:spPr>
          <a:xfrm flipH="1">
            <a:off x="3346260" y="5663640"/>
            <a:ext cx="1320231" cy="8545"/>
          </a:xfrm>
          <a:prstGeom prst="straightConnector1">
            <a:avLst/>
          </a:prstGeom>
          <a:ln w="76200">
            <a:gradFill>
              <a:gsLst>
                <a:gs pos="0">
                  <a:srgbClr val="04AAEF">
                    <a:alpha val="38000"/>
                  </a:srgbClr>
                </a:gs>
                <a:gs pos="100000">
                  <a:srgbClr val="00CDDD"/>
                </a:gs>
              </a:gsLst>
              <a:lin ang="0" scaled="0"/>
            </a:gradFill>
            <a:tailEnd type="stealth" w="lg" len="med"/>
          </a:ln>
          <a:effectLst>
            <a:outerShdw blurRad="50800" dist="38100" dir="2700000" sx="106000" sy="106000" algn="tl" rotWithShape="0">
              <a:srgbClr val="00B0F0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椭圆 146"/>
          <p:cNvSpPr/>
          <p:nvPr/>
        </p:nvSpPr>
        <p:spPr>
          <a:xfrm>
            <a:off x="6553950" y="5306259"/>
            <a:ext cx="836948" cy="733025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rgbClr val="0950F9">
                  <a:lumMod val="80000"/>
                  <a:lumOff val="20000"/>
                  <a:alpha val="92000"/>
                </a:srgb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销售</a:t>
            </a:r>
            <a:endParaRPr lang="en-US" altLang="zh-CN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ctr"/>
            <a:r>
              <a: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总监</a:t>
            </a:r>
            <a:endParaRPr lang="zh-CN" alt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4559937" y="5297867"/>
            <a:ext cx="836948" cy="733025"/>
          </a:xfrm>
          <a:prstGeom prst="ellipse">
            <a:avLst/>
          </a:prstGeom>
          <a:gradFill>
            <a:gsLst>
              <a:gs pos="1000">
                <a:srgbClr val="00B0F0">
                  <a:alpha val="99000"/>
                </a:srgbClr>
              </a:gs>
              <a:gs pos="100000">
                <a:srgbClr val="0950F9">
                  <a:lumMod val="80000"/>
                  <a:lumOff val="20000"/>
                  <a:alpha val="94000"/>
                </a:srgbClr>
              </a:gs>
            </a:gsLst>
            <a:lin ang="5400000" scaled="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zh-CN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宣传营销</a:t>
            </a:r>
            <a:endParaRPr lang="zh-CN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141663" y="2744888"/>
            <a:ext cx="3241675" cy="2140996"/>
            <a:chOff x="8195805" y="4577783"/>
            <a:chExt cx="3133905" cy="2140996"/>
          </a:xfrm>
        </p:grpSpPr>
        <p:sp>
          <p:nvSpPr>
            <p:cNvPr id="117" name="矩形: 圆角 141"/>
            <p:cNvSpPr/>
            <p:nvPr/>
          </p:nvSpPr>
          <p:spPr>
            <a:xfrm>
              <a:off x="8205775" y="4577783"/>
              <a:ext cx="3123878" cy="2004103"/>
            </a:xfrm>
            <a:prstGeom prst="roundRect">
              <a:avLst>
                <a:gd name="adj" fmla="val 2700"/>
              </a:avLst>
            </a:prstGeom>
            <a:noFill/>
            <a:ln w="15875">
              <a:gradFill>
                <a:gsLst>
                  <a:gs pos="93000">
                    <a:schemeClr val="accent1">
                      <a:lumMod val="5000"/>
                      <a:lumOff val="95000"/>
                      <a:alpha val="0"/>
                    </a:schemeClr>
                  </a:gs>
                  <a:gs pos="95000">
                    <a:srgbClr val="35A6FD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177800" algn="ctr" rotWithShape="0">
                <a:srgbClr val="0D94F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思源黑体 CN Regular"/>
                <a:cs typeface="+mn-cs"/>
              </a:endParaRPr>
            </a:p>
          </p:txBody>
        </p:sp>
        <p:grpSp>
          <p:nvGrpSpPr>
            <p:cNvPr id="120" name="组合 119"/>
            <p:cNvGrpSpPr/>
            <p:nvPr/>
          </p:nvGrpSpPr>
          <p:grpSpPr>
            <a:xfrm>
              <a:off x="8195805" y="4777273"/>
              <a:ext cx="3133905" cy="1941506"/>
              <a:chOff x="8195805" y="4777273"/>
              <a:chExt cx="3133905" cy="1941506"/>
            </a:xfrm>
          </p:grpSpPr>
          <p:grpSp>
            <p:nvGrpSpPr>
              <p:cNvPr id="121" name="组合 120"/>
              <p:cNvGrpSpPr/>
              <p:nvPr/>
            </p:nvGrpSpPr>
            <p:grpSpPr>
              <a:xfrm>
                <a:off x="8195805" y="4777273"/>
                <a:ext cx="3133905" cy="1412875"/>
                <a:chOff x="304586" y="1369464"/>
                <a:chExt cx="4486624" cy="4251449"/>
              </a:xfrm>
            </p:grpSpPr>
            <p:sp>
              <p:nvSpPr>
                <p:cNvPr id="130" name="平行四边形 129"/>
                <p:cNvSpPr/>
                <p:nvPr/>
              </p:nvSpPr>
              <p:spPr>
                <a:xfrm flipH="1">
                  <a:off x="4206863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31" name="平行四边形 130"/>
                <p:cNvSpPr/>
                <p:nvPr/>
              </p:nvSpPr>
              <p:spPr>
                <a:xfrm flipH="1">
                  <a:off x="4286488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32" name="平行四边形 131"/>
                <p:cNvSpPr/>
                <p:nvPr/>
              </p:nvSpPr>
              <p:spPr>
                <a:xfrm flipH="1">
                  <a:off x="436611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33" name="平行四边形 132"/>
                <p:cNvSpPr/>
                <p:nvPr/>
              </p:nvSpPr>
              <p:spPr>
                <a:xfrm flipH="1">
                  <a:off x="444573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34" name="平行四边形 133"/>
                <p:cNvSpPr/>
                <p:nvPr/>
              </p:nvSpPr>
              <p:spPr>
                <a:xfrm flipH="1">
                  <a:off x="452536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35" name="平行四边形 134"/>
                <p:cNvSpPr/>
                <p:nvPr/>
              </p:nvSpPr>
              <p:spPr>
                <a:xfrm flipH="1">
                  <a:off x="460498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36" name="任意多边形: 形状 135"/>
                <p:cNvSpPr/>
                <p:nvPr/>
              </p:nvSpPr>
              <p:spPr>
                <a:xfrm>
                  <a:off x="304586" y="1369464"/>
                  <a:ext cx="4486624" cy="4251449"/>
                </a:xfrm>
                <a:custGeom>
                  <a:avLst/>
                  <a:gdLst>
                    <a:gd name="connsiteX0" fmla="*/ 0 w 4486545"/>
                    <a:gd name="connsiteY0" fmla="*/ 0 h 3787967"/>
                    <a:gd name="connsiteX1" fmla="*/ 991634 w 4486545"/>
                    <a:gd name="connsiteY1" fmla="*/ 0 h 3787967"/>
                    <a:gd name="connsiteX2" fmla="*/ 2867890 w 4486545"/>
                    <a:gd name="connsiteY2" fmla="*/ 0 h 3787967"/>
                    <a:gd name="connsiteX3" fmla="*/ 3859524 w 4486545"/>
                    <a:gd name="connsiteY3" fmla="*/ 0 h 3787967"/>
                    <a:gd name="connsiteX4" fmla="*/ 3925108 w 4486545"/>
                    <a:gd name="connsiteY4" fmla="*/ 117554 h 3787967"/>
                    <a:gd name="connsiteX5" fmla="*/ 4486545 w 4486545"/>
                    <a:gd name="connsiteY5" fmla="*/ 117554 h 3787967"/>
                    <a:gd name="connsiteX6" fmla="*/ 4486545 w 4486545"/>
                    <a:gd name="connsiteY6" fmla="*/ 1692539 h 3787967"/>
                    <a:gd name="connsiteX7" fmla="*/ 4486545 w 4486545"/>
                    <a:gd name="connsiteY7" fmla="*/ 2212982 h 3787967"/>
                    <a:gd name="connsiteX8" fmla="*/ 4486545 w 4486545"/>
                    <a:gd name="connsiteY8" fmla="*/ 3787967 h 3787967"/>
                    <a:gd name="connsiteX9" fmla="*/ 3494911 w 4486545"/>
                    <a:gd name="connsiteY9" fmla="*/ 3787967 h 3787967"/>
                    <a:gd name="connsiteX10" fmla="*/ 991634 w 4486545"/>
                    <a:gd name="connsiteY10" fmla="*/ 3787967 h 3787967"/>
                    <a:gd name="connsiteX11" fmla="*/ 0 w 4486545"/>
                    <a:gd name="connsiteY11" fmla="*/ 3787967 h 3787967"/>
                    <a:gd name="connsiteX12" fmla="*/ 0 w 4486545"/>
                    <a:gd name="connsiteY12" fmla="*/ 2212982 h 3787967"/>
                    <a:gd name="connsiteX13" fmla="*/ 0 w 4486545"/>
                    <a:gd name="connsiteY13" fmla="*/ 1574985 h 3787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86545" h="3787967">
                      <a:moveTo>
                        <a:pt x="0" y="0"/>
                      </a:moveTo>
                      <a:lnTo>
                        <a:pt x="991634" y="0"/>
                      </a:lnTo>
                      <a:lnTo>
                        <a:pt x="2867890" y="0"/>
                      </a:lnTo>
                      <a:lnTo>
                        <a:pt x="3859524" y="0"/>
                      </a:lnTo>
                      <a:lnTo>
                        <a:pt x="3925108" y="117554"/>
                      </a:lnTo>
                      <a:lnTo>
                        <a:pt x="4486545" y="117554"/>
                      </a:lnTo>
                      <a:lnTo>
                        <a:pt x="4486545" y="1692539"/>
                      </a:lnTo>
                      <a:lnTo>
                        <a:pt x="4486545" y="2212982"/>
                      </a:lnTo>
                      <a:lnTo>
                        <a:pt x="4486545" y="3787967"/>
                      </a:lnTo>
                      <a:lnTo>
                        <a:pt x="3494911" y="3787967"/>
                      </a:lnTo>
                      <a:lnTo>
                        <a:pt x="991634" y="3787967"/>
                      </a:lnTo>
                      <a:lnTo>
                        <a:pt x="0" y="3787967"/>
                      </a:lnTo>
                      <a:lnTo>
                        <a:pt x="0" y="2212982"/>
                      </a:lnTo>
                      <a:lnTo>
                        <a:pt x="0" y="15749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1334"/>
                    </a:gs>
                    <a:gs pos="76000">
                      <a:srgbClr val="000040">
                        <a:alpha val="0"/>
                      </a:srgbClr>
                    </a:gs>
                  </a:gsLst>
                  <a:lin ang="5400000" scaled="0"/>
                </a:gradFill>
                <a:ln w="9525">
                  <a:gradFill>
                    <a:gsLst>
                      <a:gs pos="0">
                        <a:srgbClr val="41C7FF"/>
                      </a:gs>
                      <a:gs pos="88000">
                        <a:srgbClr val="009FDE">
                          <a:alpha val="0"/>
                        </a:srgb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grpSp>
              <p:nvGrpSpPr>
                <p:cNvPr id="137" name="组合 136"/>
                <p:cNvGrpSpPr/>
                <p:nvPr/>
              </p:nvGrpSpPr>
              <p:grpSpPr>
                <a:xfrm>
                  <a:off x="304586" y="1834328"/>
                  <a:ext cx="115121" cy="273581"/>
                  <a:chOff x="321188" y="1487834"/>
                  <a:chExt cx="181488" cy="497755"/>
                </a:xfrm>
              </p:grpSpPr>
              <p:sp>
                <p:nvSpPr>
                  <p:cNvPr id="138" name="矩形 137"/>
                  <p:cNvSpPr/>
                  <p:nvPr/>
                </p:nvSpPr>
                <p:spPr>
                  <a:xfrm>
                    <a:off x="321188" y="1487834"/>
                    <a:ext cx="181488" cy="250835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9" name="矩形 138"/>
                  <p:cNvSpPr/>
                  <p:nvPr/>
                </p:nvSpPr>
                <p:spPr>
                  <a:xfrm>
                    <a:off x="321188" y="1780306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40" name="矩形 139"/>
                  <p:cNvSpPr/>
                  <p:nvPr/>
                </p:nvSpPr>
                <p:spPr>
                  <a:xfrm>
                    <a:off x="321188" y="1860088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41" name="矩形 140"/>
                  <p:cNvSpPr/>
                  <p:nvPr/>
                </p:nvSpPr>
                <p:spPr>
                  <a:xfrm>
                    <a:off x="321188" y="1939870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24" name="矩形 131"/>
              <p:cNvSpPr/>
              <p:nvPr/>
            </p:nvSpPr>
            <p:spPr>
              <a:xfrm>
                <a:off x="8276251" y="4964909"/>
                <a:ext cx="2449166" cy="175387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p>
                <a:pPr fontAlgn="auto">
                  <a:lnSpc>
                    <a:spcPct val="100000"/>
                  </a:lnSpc>
                  <a:spcAft>
                    <a:spcPts val="600"/>
                  </a:spcAft>
                  <a:buClr>
                    <a:srgbClr val="0D94FD"/>
                  </a:buClr>
                </a:pPr>
                <a:r>
                  <a:rPr lang="zh-CN" sz="1200" b="1" dirty="0">
                    <a:gradFill>
                      <a:gsLst>
                        <a:gs pos="0">
                          <a:srgbClr val="C3FCE3"/>
                        </a:gs>
                        <a:gs pos="43000">
                          <a:srgbClr val="00FFFF"/>
                        </a:gs>
                        <a:gs pos="59000">
                          <a:srgbClr val="46FEF5"/>
                        </a:gs>
                        <a:gs pos="100000">
                          <a:srgbClr val="C3FCE3"/>
                        </a:gs>
                      </a:gsLst>
                      <a:lin ang="18900000" scaled="1"/>
                    </a:gradFill>
                    <a:effectLst>
                      <a:outerShdw blurRad="63500" algn="ctr" rotWithShape="0">
                        <a:srgbClr val="0D94FD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团队财务管理协调</a:t>
                </a:r>
                <a:endParaRPr lang="zh-CN" sz="1200" b="1" dirty="0"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fontAlgn="auto">
                  <a:lnSpc>
                    <a:spcPct val="100000"/>
                  </a:lnSpc>
                  <a:spcAft>
                    <a:spcPts val="600"/>
                  </a:spcAft>
                  <a:buClr>
                    <a:srgbClr val="0D94FD"/>
                  </a:buClr>
                </a:pPr>
                <a:r>
                  <a:rPr lang="zh-CN" altLang="en-US" sz="12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西安交通大学 金融工程</a:t>
                </a:r>
                <a:endParaRPr lang="en-US" altLang="zh-CN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fontAlgn="auto">
                  <a:lnSpc>
                    <a:spcPct val="100000"/>
                  </a:lnSpc>
                  <a:spcAft>
                    <a:spcPts val="600"/>
                  </a:spcAft>
                  <a:buClr>
                    <a:srgbClr val="0D94FD"/>
                  </a:buClr>
                </a:pPr>
                <a:r>
                  <a:rPr lang="zh-CN" altLang="en-US" sz="12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优秀学生</a:t>
                </a:r>
                <a:endPara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fontAlgn="auto">
                  <a:lnSpc>
                    <a:spcPct val="100000"/>
                  </a:lnSpc>
                  <a:spcAft>
                    <a:spcPts val="600"/>
                  </a:spcAft>
                  <a:buClr>
                    <a:srgbClr val="0D94FD"/>
                  </a:buClr>
                </a:pPr>
                <a:r>
                  <a:rPr lang="zh-CN" altLang="en-US" sz="12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ea"/>
                  </a:rPr>
                  <a:t>国家励志奖学金</a:t>
                </a:r>
                <a:endParaRPr lang="en-US" altLang="zh-CN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fontAlgn="auto">
                  <a:lnSpc>
                    <a:spcPct val="100000"/>
                  </a:lnSpc>
                  <a:spcAft>
                    <a:spcPts val="600"/>
                  </a:spcAft>
                  <a:buClr>
                    <a:srgbClr val="0D94FD"/>
                  </a:buClr>
                </a:pPr>
                <a:r>
                  <a:rPr lang="en-US" altLang="zh-CN" sz="12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2022</a:t>
                </a:r>
                <a:r>
                  <a:rPr lang="zh-CN" altLang="en-US" sz="12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年腾飞杯创业大赛金奖</a:t>
                </a:r>
                <a:endPara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fontAlgn="auto">
                  <a:lnSpc>
                    <a:spcPct val="100000"/>
                  </a:lnSpc>
                  <a:spcAft>
                    <a:spcPts val="600"/>
                  </a:spcAft>
                  <a:buClr>
                    <a:srgbClr val="0D94FD"/>
                  </a:buClr>
                </a:pPr>
                <a:r>
                  <a:rPr lang="en-US" altLang="zh-CN" sz="12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2022</a:t>
                </a:r>
                <a:r>
                  <a:rPr lang="zh-CN" altLang="en-US" sz="12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年招商银行创业大赛二等奖</a:t>
                </a:r>
                <a:endPara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fontAlgn="auto">
                  <a:lnSpc>
                    <a:spcPct val="100000"/>
                  </a:lnSpc>
                  <a:spcAft>
                    <a:spcPts val="600"/>
                  </a:spcAft>
                  <a:buClr>
                    <a:srgbClr val="0D94FD"/>
                  </a:buClr>
                </a:pPr>
                <a:endPara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10234215" y="5168247"/>
                <a:ext cx="877005" cy="1132027"/>
                <a:chOff x="8388141" y="4217164"/>
                <a:chExt cx="877005" cy="1132027"/>
              </a:xfrm>
            </p:grpSpPr>
            <p:sp>
              <p:nvSpPr>
                <p:cNvPr id="127" name="椭圆 146"/>
                <p:cNvSpPr/>
                <p:nvPr/>
              </p:nvSpPr>
              <p:spPr>
                <a:xfrm>
                  <a:off x="8453668" y="4217164"/>
                  <a:ext cx="785720" cy="809555"/>
                </a:xfrm>
                <a:prstGeom prst="ellipse">
                  <a:avLst/>
                </a:prstGeom>
                <a:gradFill flip="none" rotWithShape="1">
                  <a:gsLst>
                    <a:gs pos="25000">
                      <a:srgbClr val="2B8693"/>
                    </a:gs>
                    <a:gs pos="100000">
                      <a:srgbClr val="06CAF4"/>
                    </a:gs>
                  </a:gsLst>
                  <a:lin ang="10800000" scaled="1"/>
                </a:gradFill>
                <a:ln>
                  <a:noFill/>
                </a:ln>
                <a:effectLst>
                  <a:outerShdw blurRad="190500" dist="50800" sx="102000" sy="102000" algn="ctr" rotWithShape="0">
                    <a:srgbClr val="0D94FD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boto Regular"/>
                    <a:ea typeface="思源黑体 CN Regular"/>
                    <a:cs typeface="+mn-cs"/>
                  </a:endParaRPr>
                </a:p>
              </p:txBody>
            </p:sp>
            <p:sp>
              <p:nvSpPr>
                <p:cNvPr id="128" name="矩形 132"/>
                <p:cNvSpPr/>
                <p:nvPr/>
              </p:nvSpPr>
              <p:spPr>
                <a:xfrm>
                  <a:off x="8388141" y="5072370"/>
                  <a:ext cx="877005" cy="276821"/>
                </a:xfrm>
                <a:prstGeom prst="rect">
                  <a:avLst/>
                </a:prstGeom>
                <a:effectLst>
                  <a:outerShdw blurRad="723900" dist="1016000" dir="10260000" sx="131000" sy="131000" algn="ctr" rotWithShape="0">
                    <a:srgbClr val="0D94FD">
                      <a:alpha val="40000"/>
                    </a:srgbClr>
                  </a:outerShdw>
                </a:effectLst>
              </p:spPr>
              <p:txBody>
                <a:bodyPr wrap="square" lIns="0" tIns="0" rIns="0" bIns="0">
                  <a:spAutoFit/>
                </a:bodyPr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lang="zh-CN" altLang="en-US" b="1" dirty="0">
                      <a:solidFill>
                        <a:srgbClr val="2DBACD"/>
                      </a:solidFill>
                      <a:effectLst>
                        <a:outerShdw blurRad="63500" algn="ctr" rotWithShape="0">
                          <a:srgbClr val="0D94FD">
                            <a:alpha val="40000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刘雪婷</a:t>
                  </a:r>
                  <a:endPara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BACD"/>
                    </a:solidFill>
                    <a:effectLst>
                      <a:outerShdw blurRad="63500" algn="ctr" rotWithShape="0">
                        <a:srgbClr val="0D94FD">
                          <a:alpha val="40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150" name="组合 149"/>
          <p:cNvGrpSpPr/>
          <p:nvPr/>
        </p:nvGrpSpPr>
        <p:grpSpPr>
          <a:xfrm>
            <a:off x="8426197" y="4650339"/>
            <a:ext cx="3477764" cy="2669320"/>
            <a:chOff x="3657108" y="4546980"/>
            <a:chExt cx="3477764" cy="2669320"/>
          </a:xfrm>
        </p:grpSpPr>
        <p:grpSp>
          <p:nvGrpSpPr>
            <p:cNvPr id="151" name="组合 150"/>
            <p:cNvGrpSpPr/>
            <p:nvPr/>
          </p:nvGrpSpPr>
          <p:grpSpPr>
            <a:xfrm>
              <a:off x="3657108" y="4546980"/>
              <a:ext cx="3477249" cy="2669320"/>
              <a:chOff x="3657108" y="4546980"/>
              <a:chExt cx="3477249" cy="2669320"/>
            </a:xfrm>
          </p:grpSpPr>
          <p:grpSp>
            <p:nvGrpSpPr>
              <p:cNvPr id="156" name="组合 155"/>
              <p:cNvGrpSpPr/>
              <p:nvPr/>
            </p:nvGrpSpPr>
            <p:grpSpPr>
              <a:xfrm>
                <a:off x="3657108" y="4978138"/>
                <a:ext cx="3477249" cy="2238162"/>
                <a:chOff x="304586" y="1833780"/>
                <a:chExt cx="4486545" cy="3787967"/>
              </a:xfrm>
            </p:grpSpPr>
            <p:sp>
              <p:nvSpPr>
                <p:cNvPr id="158" name="平行四边形 157"/>
                <p:cNvSpPr/>
                <p:nvPr/>
              </p:nvSpPr>
              <p:spPr>
                <a:xfrm flipH="1">
                  <a:off x="4206863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59" name="平行四边形 158"/>
                <p:cNvSpPr/>
                <p:nvPr/>
              </p:nvSpPr>
              <p:spPr>
                <a:xfrm flipH="1">
                  <a:off x="4286488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60" name="平行四边形 159"/>
                <p:cNvSpPr/>
                <p:nvPr/>
              </p:nvSpPr>
              <p:spPr>
                <a:xfrm flipH="1">
                  <a:off x="436611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61" name="平行四边形 160"/>
                <p:cNvSpPr/>
                <p:nvPr/>
              </p:nvSpPr>
              <p:spPr>
                <a:xfrm flipH="1">
                  <a:off x="444573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62" name="平行四边形 161"/>
                <p:cNvSpPr/>
                <p:nvPr/>
              </p:nvSpPr>
              <p:spPr>
                <a:xfrm flipH="1">
                  <a:off x="452536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63" name="平行四边形 162"/>
                <p:cNvSpPr/>
                <p:nvPr/>
              </p:nvSpPr>
              <p:spPr>
                <a:xfrm flipH="1">
                  <a:off x="460498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64" name="任意多边形: 形状 163"/>
                <p:cNvSpPr/>
                <p:nvPr/>
              </p:nvSpPr>
              <p:spPr>
                <a:xfrm>
                  <a:off x="304586" y="1833780"/>
                  <a:ext cx="4486545" cy="3787967"/>
                </a:xfrm>
                <a:custGeom>
                  <a:avLst/>
                  <a:gdLst>
                    <a:gd name="connsiteX0" fmla="*/ 0 w 4486545"/>
                    <a:gd name="connsiteY0" fmla="*/ 0 h 3787967"/>
                    <a:gd name="connsiteX1" fmla="*/ 991634 w 4486545"/>
                    <a:gd name="connsiteY1" fmla="*/ 0 h 3787967"/>
                    <a:gd name="connsiteX2" fmla="*/ 2867890 w 4486545"/>
                    <a:gd name="connsiteY2" fmla="*/ 0 h 3787967"/>
                    <a:gd name="connsiteX3" fmla="*/ 3859524 w 4486545"/>
                    <a:gd name="connsiteY3" fmla="*/ 0 h 3787967"/>
                    <a:gd name="connsiteX4" fmla="*/ 3925108 w 4486545"/>
                    <a:gd name="connsiteY4" fmla="*/ 117554 h 3787967"/>
                    <a:gd name="connsiteX5" fmla="*/ 4486545 w 4486545"/>
                    <a:gd name="connsiteY5" fmla="*/ 117554 h 3787967"/>
                    <a:gd name="connsiteX6" fmla="*/ 4486545 w 4486545"/>
                    <a:gd name="connsiteY6" fmla="*/ 1692539 h 3787967"/>
                    <a:gd name="connsiteX7" fmla="*/ 4486545 w 4486545"/>
                    <a:gd name="connsiteY7" fmla="*/ 2212982 h 3787967"/>
                    <a:gd name="connsiteX8" fmla="*/ 4486545 w 4486545"/>
                    <a:gd name="connsiteY8" fmla="*/ 3787967 h 3787967"/>
                    <a:gd name="connsiteX9" fmla="*/ 3494911 w 4486545"/>
                    <a:gd name="connsiteY9" fmla="*/ 3787967 h 3787967"/>
                    <a:gd name="connsiteX10" fmla="*/ 991634 w 4486545"/>
                    <a:gd name="connsiteY10" fmla="*/ 3787967 h 3787967"/>
                    <a:gd name="connsiteX11" fmla="*/ 0 w 4486545"/>
                    <a:gd name="connsiteY11" fmla="*/ 3787967 h 3787967"/>
                    <a:gd name="connsiteX12" fmla="*/ 0 w 4486545"/>
                    <a:gd name="connsiteY12" fmla="*/ 2212982 h 3787967"/>
                    <a:gd name="connsiteX13" fmla="*/ 0 w 4486545"/>
                    <a:gd name="connsiteY13" fmla="*/ 1574985 h 3787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86545" h="3787967">
                      <a:moveTo>
                        <a:pt x="0" y="0"/>
                      </a:moveTo>
                      <a:lnTo>
                        <a:pt x="991634" y="0"/>
                      </a:lnTo>
                      <a:lnTo>
                        <a:pt x="2867890" y="0"/>
                      </a:lnTo>
                      <a:lnTo>
                        <a:pt x="3859524" y="0"/>
                      </a:lnTo>
                      <a:lnTo>
                        <a:pt x="3925108" y="117554"/>
                      </a:lnTo>
                      <a:lnTo>
                        <a:pt x="4486545" y="117554"/>
                      </a:lnTo>
                      <a:lnTo>
                        <a:pt x="4486545" y="1692539"/>
                      </a:lnTo>
                      <a:lnTo>
                        <a:pt x="4486545" y="2212982"/>
                      </a:lnTo>
                      <a:lnTo>
                        <a:pt x="4486545" y="3787967"/>
                      </a:lnTo>
                      <a:lnTo>
                        <a:pt x="3494911" y="3787967"/>
                      </a:lnTo>
                      <a:lnTo>
                        <a:pt x="991634" y="3787967"/>
                      </a:lnTo>
                      <a:lnTo>
                        <a:pt x="0" y="3787967"/>
                      </a:lnTo>
                      <a:lnTo>
                        <a:pt x="0" y="2212982"/>
                      </a:lnTo>
                      <a:lnTo>
                        <a:pt x="0" y="15749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1334"/>
                    </a:gs>
                    <a:gs pos="76000">
                      <a:srgbClr val="000040">
                        <a:alpha val="0"/>
                      </a:srgbClr>
                    </a:gs>
                  </a:gsLst>
                  <a:lin ang="5400000" scaled="0"/>
                </a:gradFill>
                <a:ln w="9525">
                  <a:gradFill>
                    <a:gsLst>
                      <a:gs pos="0">
                        <a:srgbClr val="41C7FF"/>
                      </a:gs>
                      <a:gs pos="88000">
                        <a:srgbClr val="009FDE">
                          <a:alpha val="0"/>
                        </a:srgb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grpSp>
              <p:nvGrpSpPr>
                <p:cNvPr id="165" name="组合 164"/>
                <p:cNvGrpSpPr/>
                <p:nvPr/>
              </p:nvGrpSpPr>
              <p:grpSpPr>
                <a:xfrm>
                  <a:off x="304586" y="1834328"/>
                  <a:ext cx="115121" cy="273581"/>
                  <a:chOff x="321188" y="1487834"/>
                  <a:chExt cx="181488" cy="497755"/>
                </a:xfrm>
              </p:grpSpPr>
              <p:sp>
                <p:nvSpPr>
                  <p:cNvPr id="166" name="矩形 165"/>
                  <p:cNvSpPr/>
                  <p:nvPr/>
                </p:nvSpPr>
                <p:spPr>
                  <a:xfrm>
                    <a:off x="321188" y="1487834"/>
                    <a:ext cx="181488" cy="250835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67" name="矩形 166"/>
                  <p:cNvSpPr/>
                  <p:nvPr/>
                </p:nvSpPr>
                <p:spPr>
                  <a:xfrm>
                    <a:off x="321188" y="1780306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68" name="矩形 167"/>
                  <p:cNvSpPr/>
                  <p:nvPr/>
                </p:nvSpPr>
                <p:spPr>
                  <a:xfrm>
                    <a:off x="321188" y="1860088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69" name="矩形 168"/>
                  <p:cNvSpPr/>
                  <p:nvPr/>
                </p:nvSpPr>
                <p:spPr>
                  <a:xfrm>
                    <a:off x="321188" y="1939870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57" name="矩形: 圆角 141"/>
              <p:cNvSpPr/>
              <p:nvPr/>
            </p:nvSpPr>
            <p:spPr>
              <a:xfrm>
                <a:off x="3658658" y="4546980"/>
                <a:ext cx="3465728" cy="2056854"/>
              </a:xfrm>
              <a:prstGeom prst="roundRect">
                <a:avLst>
                  <a:gd name="adj" fmla="val 2700"/>
                </a:avLst>
              </a:prstGeom>
              <a:noFill/>
              <a:ln w="15875">
                <a:gradFill>
                  <a:gsLst>
                    <a:gs pos="93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95000">
                      <a:srgbClr val="35A6FD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  <a:effectLst>
                <a:outerShdw blurRad="177800" algn="ctr" rotWithShape="0">
                  <a:srgbClr val="0D94FD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152" name="矩形 124"/>
            <p:cNvSpPr/>
            <p:nvPr/>
          </p:nvSpPr>
          <p:spPr>
            <a:xfrm>
              <a:off x="4700785" y="5114696"/>
              <a:ext cx="2434087" cy="167703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fontAlgn="auto">
                <a:lnSpc>
                  <a:spcPct val="150000"/>
                </a:lnSpc>
                <a:spcAft>
                  <a:spcPts val="600"/>
                </a:spcAft>
                <a:buClr>
                  <a:srgbClr val="0D94FD"/>
                </a:buClr>
              </a:pPr>
              <a:r>
                <a:rPr lang="zh-CN" sz="1200" b="1" dirty="0"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产品宣发与行业交接</a:t>
              </a:r>
              <a:endParaRPr lang="zh-CN" sz="1200" b="1" dirty="0"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lnSpc>
                  <a:spcPct val="1000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西安交通大学</a:t>
              </a:r>
              <a:r>
                <a:rPr lang="en-US" altLang="zh-CN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 </a:t>
              </a: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基础医学</a:t>
              </a:r>
              <a:endParaRPr lang="zh-CN" altLang="en-US" sz="1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fontAlgn="auto">
                <a:lnSpc>
                  <a:spcPct val="1000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主持大学生创新创业训练项目</a:t>
              </a:r>
              <a:endParaRPr lang="zh-CN" altLang="en-US" sz="1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fontAlgn="auto">
                <a:lnSpc>
                  <a:spcPct val="1000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社会实践校级一等奖</a:t>
              </a:r>
              <a:endPara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fontAlgn="auto">
                <a:lnSpc>
                  <a:spcPct val="100000"/>
                </a:lnSpc>
                <a:spcAft>
                  <a:spcPts val="600"/>
                </a:spcAft>
                <a:buClr>
                  <a:srgbClr val="0D94FD"/>
                </a:buClr>
              </a:pPr>
              <a:r>
                <a:rPr lang="zh-CN" altLang="en-US" sz="1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社会实践优秀个人</a:t>
              </a:r>
              <a:endPara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 fontAlgn="auto">
                <a:lnSpc>
                  <a:spcPct val="150000"/>
                </a:lnSpc>
                <a:spcAft>
                  <a:spcPts val="600"/>
                </a:spcAft>
                <a:buClr>
                  <a:srgbClr val="0D94FD"/>
                </a:buClr>
              </a:pPr>
              <a:endPara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3737012" y="5196527"/>
              <a:ext cx="877005" cy="1199234"/>
              <a:chOff x="4431550" y="4217164"/>
              <a:chExt cx="877005" cy="1199234"/>
            </a:xfrm>
          </p:grpSpPr>
          <p:sp>
            <p:nvSpPr>
              <p:cNvPr id="24" name="椭圆 146"/>
              <p:cNvSpPr/>
              <p:nvPr/>
            </p:nvSpPr>
            <p:spPr>
              <a:xfrm>
                <a:off x="4474608" y="4217164"/>
                <a:ext cx="785720" cy="809555"/>
              </a:xfrm>
              <a:prstGeom prst="ellipse">
                <a:avLst/>
              </a:prstGeom>
              <a:gradFill flip="none" rotWithShape="1">
                <a:gsLst>
                  <a:gs pos="25000">
                    <a:srgbClr val="2B8693"/>
                  </a:gs>
                  <a:gs pos="100000">
                    <a:srgbClr val="06CAF4"/>
                  </a:gs>
                </a:gsLst>
                <a:lin ang="10800000" scaled="1"/>
              </a:gradFill>
              <a:ln>
                <a:noFill/>
              </a:ln>
              <a:effectLst>
                <a:outerShdw blurRad="190500" dist="50800" sx="102000" sy="102000" algn="ctr" rotWithShape="0">
                  <a:srgbClr val="0D94F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  <p:sp>
            <p:nvSpPr>
              <p:cNvPr id="155" name="矩形 125"/>
              <p:cNvSpPr/>
              <p:nvPr/>
            </p:nvSpPr>
            <p:spPr>
              <a:xfrm>
                <a:off x="4431550" y="5139538"/>
                <a:ext cx="877005" cy="276860"/>
              </a:xfrm>
              <a:prstGeom prst="rect">
                <a:avLst/>
              </a:prstGeom>
              <a:effectLst>
                <a:outerShdw blurRad="723900" dist="1016000" dir="10260000" sx="131000" sy="131000" algn="ctr" rotWithShape="0">
                  <a:srgbClr val="0D94FD">
                    <a:alpha val="40000"/>
                  </a:srgbClr>
                </a:outerShdw>
              </a:effectLst>
            </p:spPr>
            <p:txBody>
              <a:bodyPr wrap="square" lIns="0" tIns="0" rIns="0" bIns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BACD"/>
                    </a:solidFill>
                    <a:effectLst>
                      <a:outerShdw blurRad="63500" algn="ctr" rotWithShape="0">
                        <a:srgbClr val="0D94FD">
                          <a:alpha val="40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王童卓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2DBACD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44" name="组合 143"/>
          <p:cNvGrpSpPr/>
          <p:nvPr/>
        </p:nvGrpSpPr>
        <p:grpSpPr>
          <a:xfrm>
            <a:off x="97105" y="656374"/>
            <a:ext cx="3901397" cy="2737543"/>
            <a:chOff x="40603" y="944379"/>
            <a:chExt cx="3901397" cy="2737543"/>
          </a:xfrm>
        </p:grpSpPr>
        <p:grpSp>
          <p:nvGrpSpPr>
            <p:cNvPr id="174" name="组合 173"/>
            <p:cNvGrpSpPr/>
            <p:nvPr/>
          </p:nvGrpSpPr>
          <p:grpSpPr>
            <a:xfrm>
              <a:off x="123126" y="1315605"/>
              <a:ext cx="3818874" cy="2366317"/>
              <a:chOff x="304586" y="1833780"/>
              <a:chExt cx="4399268" cy="3787967"/>
            </a:xfrm>
          </p:grpSpPr>
          <p:sp>
            <p:nvSpPr>
              <p:cNvPr id="26" name="平行四边形 25"/>
              <p:cNvSpPr/>
              <p:nvPr/>
            </p:nvSpPr>
            <p:spPr>
              <a:xfrm flipH="1">
                <a:off x="4206863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 flipH="1">
                <a:off x="4286488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 flipH="1">
                <a:off x="436611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 flipH="1">
                <a:off x="444573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85" name="平行四边形 184"/>
              <p:cNvSpPr/>
              <p:nvPr/>
            </p:nvSpPr>
            <p:spPr>
              <a:xfrm flipH="1">
                <a:off x="452536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 flipH="1">
                <a:off x="460498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31" name="任意多边形: 形状 186"/>
              <p:cNvSpPr/>
              <p:nvPr/>
            </p:nvSpPr>
            <p:spPr>
              <a:xfrm>
                <a:off x="304587" y="1833780"/>
                <a:ext cx="3748535" cy="3787967"/>
              </a:xfrm>
              <a:custGeom>
                <a:avLst/>
                <a:gdLst>
                  <a:gd name="connsiteX0" fmla="*/ 0 w 4486545"/>
                  <a:gd name="connsiteY0" fmla="*/ 0 h 3787967"/>
                  <a:gd name="connsiteX1" fmla="*/ 991634 w 4486545"/>
                  <a:gd name="connsiteY1" fmla="*/ 0 h 3787967"/>
                  <a:gd name="connsiteX2" fmla="*/ 2867890 w 4486545"/>
                  <a:gd name="connsiteY2" fmla="*/ 0 h 3787967"/>
                  <a:gd name="connsiteX3" fmla="*/ 3859524 w 4486545"/>
                  <a:gd name="connsiteY3" fmla="*/ 0 h 3787967"/>
                  <a:gd name="connsiteX4" fmla="*/ 3925108 w 4486545"/>
                  <a:gd name="connsiteY4" fmla="*/ 117554 h 3787967"/>
                  <a:gd name="connsiteX5" fmla="*/ 4486545 w 4486545"/>
                  <a:gd name="connsiteY5" fmla="*/ 117554 h 3787967"/>
                  <a:gd name="connsiteX6" fmla="*/ 4486545 w 4486545"/>
                  <a:gd name="connsiteY6" fmla="*/ 1692539 h 3787967"/>
                  <a:gd name="connsiteX7" fmla="*/ 4486545 w 4486545"/>
                  <a:gd name="connsiteY7" fmla="*/ 2212982 h 3787967"/>
                  <a:gd name="connsiteX8" fmla="*/ 4486545 w 4486545"/>
                  <a:gd name="connsiteY8" fmla="*/ 3787967 h 3787967"/>
                  <a:gd name="connsiteX9" fmla="*/ 3494911 w 4486545"/>
                  <a:gd name="connsiteY9" fmla="*/ 3787967 h 3787967"/>
                  <a:gd name="connsiteX10" fmla="*/ 991634 w 4486545"/>
                  <a:gd name="connsiteY10" fmla="*/ 3787967 h 3787967"/>
                  <a:gd name="connsiteX11" fmla="*/ 0 w 4486545"/>
                  <a:gd name="connsiteY11" fmla="*/ 3787967 h 3787967"/>
                  <a:gd name="connsiteX12" fmla="*/ 0 w 4486545"/>
                  <a:gd name="connsiteY12" fmla="*/ 2212982 h 3787967"/>
                  <a:gd name="connsiteX13" fmla="*/ 0 w 4486545"/>
                  <a:gd name="connsiteY13" fmla="*/ 1574985 h 378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545" h="3787967">
                    <a:moveTo>
                      <a:pt x="0" y="0"/>
                    </a:moveTo>
                    <a:lnTo>
                      <a:pt x="991634" y="0"/>
                    </a:lnTo>
                    <a:lnTo>
                      <a:pt x="2867890" y="0"/>
                    </a:lnTo>
                    <a:lnTo>
                      <a:pt x="3859524" y="0"/>
                    </a:lnTo>
                    <a:lnTo>
                      <a:pt x="3925108" y="117554"/>
                    </a:lnTo>
                    <a:lnTo>
                      <a:pt x="4486545" y="117554"/>
                    </a:lnTo>
                    <a:lnTo>
                      <a:pt x="4486545" y="1692539"/>
                    </a:lnTo>
                    <a:lnTo>
                      <a:pt x="4486545" y="2212982"/>
                    </a:lnTo>
                    <a:lnTo>
                      <a:pt x="4486545" y="3787967"/>
                    </a:lnTo>
                    <a:lnTo>
                      <a:pt x="3494911" y="3787967"/>
                    </a:lnTo>
                    <a:lnTo>
                      <a:pt x="991634" y="3787967"/>
                    </a:lnTo>
                    <a:lnTo>
                      <a:pt x="0" y="3787967"/>
                    </a:lnTo>
                    <a:lnTo>
                      <a:pt x="0" y="2212982"/>
                    </a:lnTo>
                    <a:lnTo>
                      <a:pt x="0" y="1574985"/>
                    </a:lnTo>
                    <a:close/>
                  </a:path>
                </a:pathLst>
              </a:custGeom>
              <a:gradFill>
                <a:gsLst>
                  <a:gs pos="0">
                    <a:srgbClr val="001334"/>
                  </a:gs>
                  <a:gs pos="76000">
                    <a:srgbClr val="000040">
                      <a:alpha val="0"/>
                    </a:srgb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rgbClr val="41C7FF"/>
                    </a:gs>
                    <a:gs pos="88000">
                      <a:srgbClr val="009FDE">
                        <a:alpha val="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304586" y="1834328"/>
                <a:ext cx="115121" cy="273581"/>
                <a:chOff x="321188" y="1487834"/>
                <a:chExt cx="181488" cy="497755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321188" y="1487834"/>
                  <a:ext cx="181488" cy="250835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321188" y="1780306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321188" y="1860088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321188" y="1939870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37" name="矩形: 圆角 141"/>
            <p:cNvSpPr/>
            <p:nvPr/>
          </p:nvSpPr>
          <p:spPr>
            <a:xfrm>
              <a:off x="132043" y="944379"/>
              <a:ext cx="3253740" cy="2058035"/>
            </a:xfrm>
            <a:prstGeom prst="roundRect">
              <a:avLst>
                <a:gd name="adj" fmla="val 2700"/>
              </a:avLst>
            </a:prstGeom>
            <a:noFill/>
            <a:ln w="15875">
              <a:gradFill>
                <a:gsLst>
                  <a:gs pos="93000">
                    <a:schemeClr val="accent1">
                      <a:lumMod val="5000"/>
                      <a:lumOff val="95000"/>
                      <a:alpha val="0"/>
                    </a:schemeClr>
                  </a:gs>
                  <a:gs pos="95000">
                    <a:srgbClr val="35A6FD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177800" algn="ctr" rotWithShape="0">
                <a:srgbClr val="0D94F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思源黑体 CN Regular"/>
                <a:cs typeface="+mn-cs"/>
              </a:endParaRPr>
            </a:p>
          </p:txBody>
        </p:sp>
        <p:sp>
          <p:nvSpPr>
            <p:cNvPr id="38" name="矩形 142"/>
            <p:cNvSpPr/>
            <p:nvPr/>
          </p:nvSpPr>
          <p:spPr>
            <a:xfrm>
              <a:off x="1168363" y="1494289"/>
              <a:ext cx="2326005" cy="153860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dirty="0"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团队制度统筹管理</a:t>
              </a:r>
              <a:endParaRPr lang="en-US" altLang="zh-CN" sz="1200" b="1" dirty="0"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西安交通大学</a:t>
              </a:r>
              <a:r>
                <a:rPr lang="en-US" altLang="zh-CN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 </a:t>
              </a: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药学</a:t>
              </a:r>
              <a:endParaRPr lang="zh-CN" altLang="en-US" sz="1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主持大学生创新创业训练项目</a:t>
              </a:r>
              <a:endParaRPr lang="zh-CN" altLang="en-US" sz="1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优秀学生干部</a:t>
              </a:r>
              <a:endParaRPr lang="zh-CN" altLang="en-US" sz="1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en-US" altLang="zh-CN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2022</a:t>
              </a: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年腾飞杯创业大赛金奖</a:t>
              </a:r>
              <a:endParaRPr lang="zh-CN" altLang="en-US" sz="1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en-US" altLang="zh-CN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2022</a:t>
              </a:r>
              <a:r>
                <a:rPr lang="zh-CN" altLang="en-US" sz="12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年招商银行创业大赛二等奖</a:t>
              </a:r>
              <a:endParaRPr lang="zh-CN" altLang="en-US" sz="1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endParaRPr lang="zh-CN" altLang="en-US" sz="12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40603" y="1479307"/>
              <a:ext cx="1160618" cy="1140435"/>
              <a:chOff x="180822" y="1599368"/>
              <a:chExt cx="1160618" cy="1140435"/>
            </a:xfrm>
          </p:grpSpPr>
          <p:sp>
            <p:nvSpPr>
              <p:cNvPr id="178" name="矩形 144"/>
              <p:cNvSpPr/>
              <p:nvPr/>
            </p:nvSpPr>
            <p:spPr>
              <a:xfrm>
                <a:off x="180822" y="2462943"/>
                <a:ext cx="1160618" cy="276860"/>
              </a:xfrm>
              <a:prstGeom prst="rect">
                <a:avLst/>
              </a:prstGeom>
              <a:effectLst>
                <a:outerShdw blurRad="723900" dist="1016000" dir="10260000" sx="131000" sy="131000" algn="ctr" rotWithShape="0">
                  <a:srgbClr val="0D94FD">
                    <a:alpha val="40000"/>
                  </a:srgbClr>
                </a:outerShdw>
              </a:effectLst>
            </p:spPr>
            <p:txBody>
              <a:bodyPr wrap="square" lIns="0" tIns="0" rIns="0" bIns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BACD"/>
                    </a:solidFill>
                    <a:effectLst>
                      <a:outerShdw blurRad="63500" algn="ctr" rotWithShape="0">
                        <a:srgbClr val="0D94FD">
                          <a:alpha val="40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邹静</a:t>
                </a:r>
                <a:endPara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2DBACD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9" name="椭圆 146"/>
              <p:cNvSpPr/>
              <p:nvPr/>
            </p:nvSpPr>
            <p:spPr>
              <a:xfrm>
                <a:off x="413462" y="1599368"/>
                <a:ext cx="785720" cy="809555"/>
              </a:xfrm>
              <a:prstGeom prst="ellipse">
                <a:avLst/>
              </a:prstGeom>
              <a:gradFill flip="none" rotWithShape="1">
                <a:gsLst>
                  <a:gs pos="25000">
                    <a:srgbClr val="2B8693"/>
                  </a:gs>
                  <a:gs pos="100000">
                    <a:srgbClr val="06CAF4"/>
                  </a:gs>
                </a:gsLst>
                <a:lin ang="10800000" scaled="1"/>
              </a:gradFill>
              <a:ln>
                <a:noFill/>
              </a:ln>
              <a:effectLst>
                <a:outerShdw blurRad="190500" dist="50800" sx="102000" sy="102000" algn="ctr" rotWithShape="0">
                  <a:srgbClr val="0D94F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</p:grpSp>
      <p:grpSp>
        <p:nvGrpSpPr>
          <p:cNvPr id="208" name="组合 207"/>
          <p:cNvGrpSpPr/>
          <p:nvPr/>
        </p:nvGrpSpPr>
        <p:grpSpPr>
          <a:xfrm>
            <a:off x="8408799" y="785947"/>
            <a:ext cx="3481795" cy="2609480"/>
            <a:chOff x="4320074" y="3837356"/>
            <a:chExt cx="3481795" cy="2609480"/>
          </a:xfrm>
        </p:grpSpPr>
        <p:grpSp>
          <p:nvGrpSpPr>
            <p:cNvPr id="209" name="组合 208"/>
            <p:cNvGrpSpPr/>
            <p:nvPr/>
          </p:nvGrpSpPr>
          <p:grpSpPr>
            <a:xfrm>
              <a:off x="4320074" y="3837356"/>
              <a:ext cx="3481795" cy="2609480"/>
              <a:chOff x="4534678" y="2217010"/>
              <a:chExt cx="3703134" cy="2609480"/>
            </a:xfrm>
          </p:grpSpPr>
          <p:grpSp>
            <p:nvGrpSpPr>
              <p:cNvPr id="215" name="组合 214"/>
              <p:cNvGrpSpPr/>
              <p:nvPr/>
            </p:nvGrpSpPr>
            <p:grpSpPr>
              <a:xfrm>
                <a:off x="4534678" y="2460173"/>
                <a:ext cx="3703134" cy="2366317"/>
                <a:chOff x="304586" y="1833782"/>
                <a:chExt cx="4486551" cy="3787971"/>
              </a:xfrm>
            </p:grpSpPr>
            <p:sp>
              <p:nvSpPr>
                <p:cNvPr id="217" name="平行四边形 216"/>
                <p:cNvSpPr/>
                <p:nvPr/>
              </p:nvSpPr>
              <p:spPr>
                <a:xfrm flipH="1">
                  <a:off x="4206868" y="1842242"/>
                  <a:ext cx="98868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218" name="平行四边形 217"/>
                <p:cNvSpPr/>
                <p:nvPr/>
              </p:nvSpPr>
              <p:spPr>
                <a:xfrm flipH="1">
                  <a:off x="4286493" y="1842242"/>
                  <a:ext cx="98868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219" name="平行四边形 218"/>
                <p:cNvSpPr/>
                <p:nvPr/>
              </p:nvSpPr>
              <p:spPr>
                <a:xfrm flipH="1">
                  <a:off x="4366118" y="1842242"/>
                  <a:ext cx="98868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220" name="平行四边形 219"/>
                <p:cNvSpPr/>
                <p:nvPr/>
              </p:nvSpPr>
              <p:spPr>
                <a:xfrm flipH="1">
                  <a:off x="4445743" y="1842242"/>
                  <a:ext cx="98868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221" name="平行四边形 220"/>
                <p:cNvSpPr/>
                <p:nvPr/>
              </p:nvSpPr>
              <p:spPr>
                <a:xfrm flipH="1">
                  <a:off x="4525368" y="1842242"/>
                  <a:ext cx="98868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222" name="平行四边形 221"/>
                <p:cNvSpPr/>
                <p:nvPr/>
              </p:nvSpPr>
              <p:spPr>
                <a:xfrm flipH="1">
                  <a:off x="4604993" y="1842242"/>
                  <a:ext cx="98868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223" name="任意多边形: 形状 222"/>
                <p:cNvSpPr/>
                <p:nvPr/>
              </p:nvSpPr>
              <p:spPr>
                <a:xfrm>
                  <a:off x="304586" y="1833782"/>
                  <a:ext cx="4486551" cy="3787971"/>
                </a:xfrm>
                <a:custGeom>
                  <a:avLst/>
                  <a:gdLst>
                    <a:gd name="connsiteX0" fmla="*/ 0 w 4486545"/>
                    <a:gd name="connsiteY0" fmla="*/ 0 h 3787967"/>
                    <a:gd name="connsiteX1" fmla="*/ 991634 w 4486545"/>
                    <a:gd name="connsiteY1" fmla="*/ 0 h 3787967"/>
                    <a:gd name="connsiteX2" fmla="*/ 2867890 w 4486545"/>
                    <a:gd name="connsiteY2" fmla="*/ 0 h 3787967"/>
                    <a:gd name="connsiteX3" fmla="*/ 3859524 w 4486545"/>
                    <a:gd name="connsiteY3" fmla="*/ 0 h 3787967"/>
                    <a:gd name="connsiteX4" fmla="*/ 3925108 w 4486545"/>
                    <a:gd name="connsiteY4" fmla="*/ 117554 h 3787967"/>
                    <a:gd name="connsiteX5" fmla="*/ 4486545 w 4486545"/>
                    <a:gd name="connsiteY5" fmla="*/ 117554 h 3787967"/>
                    <a:gd name="connsiteX6" fmla="*/ 4486545 w 4486545"/>
                    <a:gd name="connsiteY6" fmla="*/ 1692539 h 3787967"/>
                    <a:gd name="connsiteX7" fmla="*/ 4486545 w 4486545"/>
                    <a:gd name="connsiteY7" fmla="*/ 2212982 h 3787967"/>
                    <a:gd name="connsiteX8" fmla="*/ 4486545 w 4486545"/>
                    <a:gd name="connsiteY8" fmla="*/ 3787967 h 3787967"/>
                    <a:gd name="connsiteX9" fmla="*/ 3494911 w 4486545"/>
                    <a:gd name="connsiteY9" fmla="*/ 3787967 h 3787967"/>
                    <a:gd name="connsiteX10" fmla="*/ 991634 w 4486545"/>
                    <a:gd name="connsiteY10" fmla="*/ 3787967 h 3787967"/>
                    <a:gd name="connsiteX11" fmla="*/ 0 w 4486545"/>
                    <a:gd name="connsiteY11" fmla="*/ 3787967 h 3787967"/>
                    <a:gd name="connsiteX12" fmla="*/ 0 w 4486545"/>
                    <a:gd name="connsiteY12" fmla="*/ 2212982 h 3787967"/>
                    <a:gd name="connsiteX13" fmla="*/ 0 w 4486545"/>
                    <a:gd name="connsiteY13" fmla="*/ 1574985 h 3787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86545" h="3787967">
                      <a:moveTo>
                        <a:pt x="0" y="0"/>
                      </a:moveTo>
                      <a:lnTo>
                        <a:pt x="991634" y="0"/>
                      </a:lnTo>
                      <a:lnTo>
                        <a:pt x="2867890" y="0"/>
                      </a:lnTo>
                      <a:lnTo>
                        <a:pt x="3859524" y="0"/>
                      </a:lnTo>
                      <a:lnTo>
                        <a:pt x="3925108" y="117554"/>
                      </a:lnTo>
                      <a:lnTo>
                        <a:pt x="4486545" y="117554"/>
                      </a:lnTo>
                      <a:lnTo>
                        <a:pt x="4486545" y="1692539"/>
                      </a:lnTo>
                      <a:lnTo>
                        <a:pt x="4486545" y="2212982"/>
                      </a:lnTo>
                      <a:lnTo>
                        <a:pt x="4486545" y="3787967"/>
                      </a:lnTo>
                      <a:lnTo>
                        <a:pt x="3494911" y="3787967"/>
                      </a:lnTo>
                      <a:lnTo>
                        <a:pt x="991634" y="3787967"/>
                      </a:lnTo>
                      <a:lnTo>
                        <a:pt x="0" y="3787967"/>
                      </a:lnTo>
                      <a:lnTo>
                        <a:pt x="0" y="2212982"/>
                      </a:lnTo>
                      <a:lnTo>
                        <a:pt x="0" y="15749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1334"/>
                    </a:gs>
                    <a:gs pos="76000">
                      <a:srgbClr val="000040">
                        <a:alpha val="0"/>
                      </a:srgbClr>
                    </a:gs>
                  </a:gsLst>
                  <a:lin ang="5400000" scaled="0"/>
                </a:gradFill>
                <a:ln w="9525">
                  <a:gradFill>
                    <a:gsLst>
                      <a:gs pos="0">
                        <a:srgbClr val="41C7FF"/>
                      </a:gs>
                      <a:gs pos="88000">
                        <a:srgbClr val="009FDE">
                          <a:alpha val="0"/>
                        </a:srgb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grpSp>
              <p:nvGrpSpPr>
                <p:cNvPr id="224" name="组合 223"/>
                <p:cNvGrpSpPr/>
                <p:nvPr/>
              </p:nvGrpSpPr>
              <p:grpSpPr>
                <a:xfrm>
                  <a:off x="304586" y="1834328"/>
                  <a:ext cx="115121" cy="273581"/>
                  <a:chOff x="321188" y="1487834"/>
                  <a:chExt cx="181488" cy="497755"/>
                </a:xfrm>
              </p:grpSpPr>
              <p:sp>
                <p:nvSpPr>
                  <p:cNvPr id="225" name="矩形 224"/>
                  <p:cNvSpPr/>
                  <p:nvPr/>
                </p:nvSpPr>
                <p:spPr>
                  <a:xfrm>
                    <a:off x="321188" y="1487834"/>
                    <a:ext cx="181488" cy="250835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226" name="矩形 225"/>
                  <p:cNvSpPr/>
                  <p:nvPr/>
                </p:nvSpPr>
                <p:spPr>
                  <a:xfrm>
                    <a:off x="321188" y="1780306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227" name="矩形 226"/>
                  <p:cNvSpPr/>
                  <p:nvPr/>
                </p:nvSpPr>
                <p:spPr>
                  <a:xfrm>
                    <a:off x="321188" y="1860088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228" name="矩形 227"/>
                  <p:cNvSpPr/>
                  <p:nvPr/>
                </p:nvSpPr>
                <p:spPr>
                  <a:xfrm>
                    <a:off x="321188" y="1939870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216" name="矩形: 圆角 141"/>
              <p:cNvSpPr/>
              <p:nvPr/>
            </p:nvSpPr>
            <p:spPr>
              <a:xfrm>
                <a:off x="4534678" y="2217010"/>
                <a:ext cx="3694656" cy="2096913"/>
              </a:xfrm>
              <a:prstGeom prst="roundRect">
                <a:avLst>
                  <a:gd name="adj" fmla="val 2700"/>
                </a:avLst>
              </a:prstGeom>
              <a:noFill/>
              <a:ln w="15875">
                <a:gradFill>
                  <a:gsLst>
                    <a:gs pos="93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95000">
                      <a:srgbClr val="35A6FD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  <a:effectLst>
                <a:outerShdw blurRad="177800" algn="ctr" rotWithShape="0">
                  <a:srgbClr val="0D94FD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思源黑体 CN Regular"/>
                    <a:cs typeface="+mn-cs"/>
                  </a:rPr>
                  <a:t> 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思源黑体 CN Regular"/>
                  <a:cs typeface="+mn-cs"/>
                </a:endParaRPr>
              </a:p>
            </p:txBody>
          </p:sp>
        </p:grpSp>
        <p:grpSp>
          <p:nvGrpSpPr>
            <p:cNvPr id="210" name="组合 148"/>
            <p:cNvGrpSpPr/>
            <p:nvPr/>
          </p:nvGrpSpPr>
          <p:grpSpPr>
            <a:xfrm>
              <a:off x="6699690" y="4246459"/>
              <a:ext cx="1086865" cy="1207468"/>
              <a:chOff x="649632" y="4483077"/>
              <a:chExt cx="1086865" cy="1207468"/>
            </a:xfrm>
          </p:grpSpPr>
          <p:sp>
            <p:nvSpPr>
              <p:cNvPr id="212" name="矩形 149"/>
              <p:cNvSpPr/>
              <p:nvPr/>
            </p:nvSpPr>
            <p:spPr>
              <a:xfrm>
                <a:off x="649632" y="5413685"/>
                <a:ext cx="1086865" cy="276860"/>
              </a:xfrm>
              <a:prstGeom prst="rect">
                <a:avLst/>
              </a:prstGeom>
              <a:effectLst>
                <a:outerShdw blurRad="723900" dist="1016000" dir="10260000" sx="131000" sy="131000" algn="ctr" rotWithShape="0">
                  <a:srgbClr val="0D94FD">
                    <a:alpha val="40000"/>
                  </a:srgbClr>
                </a:outerShdw>
              </a:effectLst>
            </p:spPr>
            <p:txBody>
              <a:bodyPr wrap="square" lIns="0" tIns="0" rIns="0" bIns="0">
                <a:sp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BACD"/>
                    </a:solidFill>
                    <a:effectLst>
                      <a:outerShdw blurRad="63500" algn="ctr" rotWithShape="0">
                        <a:srgbClr val="0D94FD">
                          <a:alpha val="40000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肖可瑞 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DBACD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13" name="椭圆 151"/>
              <p:cNvSpPr/>
              <p:nvPr/>
            </p:nvSpPr>
            <p:spPr>
              <a:xfrm>
                <a:off x="878562" y="4483077"/>
                <a:ext cx="784800" cy="810000"/>
              </a:xfrm>
              <a:prstGeom prst="ellipse">
                <a:avLst/>
              </a:prstGeom>
              <a:gradFill flip="none" rotWithShape="1">
                <a:gsLst>
                  <a:gs pos="25000">
                    <a:srgbClr val="2B8693"/>
                  </a:gs>
                  <a:gs pos="100000">
                    <a:srgbClr val="06CAF4"/>
                  </a:gs>
                </a:gsLst>
                <a:lin ang="10800000" scaled="1"/>
              </a:gradFill>
              <a:ln>
                <a:noFill/>
              </a:ln>
              <a:effectLst>
                <a:outerShdw blurRad="190500" dist="50800" sx="102000" sy="102000" algn="ctr" rotWithShape="0">
                  <a:srgbClr val="0D94FD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Regular"/>
                  <a:ea typeface="思源黑体 CN Regular"/>
                  <a:cs typeface="+mn-cs"/>
                </a:endParaRPr>
              </a:p>
            </p:txBody>
          </p:sp>
        </p:grpSp>
        <p:sp>
          <p:nvSpPr>
            <p:cNvPr id="211" name="矩形 153"/>
            <p:cNvSpPr/>
            <p:nvPr/>
          </p:nvSpPr>
          <p:spPr>
            <a:xfrm>
              <a:off x="4570866" y="4242907"/>
              <a:ext cx="2572198" cy="15690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fontAlgn="auto">
                <a:lnSpc>
                  <a:spcPct val="100000"/>
                </a:lnSpc>
                <a:spcAft>
                  <a:spcPts val="600"/>
                </a:spcAft>
                <a:buClr>
                  <a:srgbClr val="0D94FD"/>
                </a:buClr>
              </a:pPr>
              <a:r>
                <a:rPr lang="zh-CN" altLang="en-US" sz="1200" b="1" dirty="0">
                  <a:gradFill>
                    <a:gsLst>
                      <a:gs pos="0">
                        <a:srgbClr val="C3FCE3"/>
                      </a:gs>
                      <a:gs pos="43000">
                        <a:srgbClr val="00FFFF"/>
                      </a:gs>
                      <a:gs pos="59000">
                        <a:srgbClr val="46FEF5"/>
                      </a:gs>
                      <a:gs pos="100000">
                        <a:srgbClr val="C3FCE3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新型敷料研发生产</a:t>
              </a:r>
              <a:endParaRPr lang="zh-CN" altLang="en-US" sz="1200" b="1" dirty="0">
                <a:gradFill>
                  <a:gsLst>
                    <a:gs pos="0">
                      <a:srgbClr val="C3FCE3"/>
                    </a:gs>
                    <a:gs pos="43000">
                      <a:srgbClr val="00FFFF"/>
                    </a:gs>
                    <a:gs pos="59000">
                      <a:srgbClr val="46FEF5"/>
                    </a:gs>
                    <a:gs pos="100000">
                      <a:srgbClr val="C3FCE3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1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西安交通大学</a:t>
              </a:r>
              <a:r>
                <a:rPr lang="en-US" altLang="zh-CN" sz="11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 </a:t>
              </a:r>
              <a:r>
                <a:rPr lang="zh-CN" altLang="en-US" sz="11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基础医学</a:t>
              </a:r>
              <a:endParaRPr lang="zh-CN" altLang="en-US" sz="11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1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主持大学生创新创业训练项目</a:t>
              </a:r>
              <a:endParaRPr lang="zh-CN" altLang="en-US" sz="11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100" b="1" kern="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优秀学生及优秀学生干部</a:t>
              </a:r>
              <a:endParaRPr lang="zh-CN" altLang="en-US" sz="1100" b="1" kern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en-US" altLang="zh-CN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2022</a:t>
              </a:r>
              <a:r>
                <a:rPr lang="zh-CN" altLang="en-US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年腾飞杯创业大赛金奖</a:t>
              </a:r>
              <a:endParaRPr lang="zh-CN" altLang="en-US" sz="1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en-US" altLang="zh-CN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2022</a:t>
              </a:r>
              <a:r>
                <a:rPr lang="zh-CN" altLang="en-US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年招商银行创业大赛二等奖</a:t>
              </a:r>
              <a:endParaRPr lang="zh-CN" altLang="en-US" sz="1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buClr>
                  <a:srgbClr val="0D94FD"/>
                </a:buClr>
                <a:defRPr/>
              </a:pPr>
              <a:r>
                <a:rPr lang="zh-CN" altLang="en-US" sz="11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社会实践校级一等奖</a:t>
              </a:r>
              <a:endParaRPr lang="zh-CN" altLang="en-US" sz="11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pic>
        <p:nvPicPr>
          <p:cNvPr id="40" name="图片 39" descr="WechatIMG28"/>
          <p:cNvPicPr>
            <a:picLocks noChangeAspect="1"/>
          </p:cNvPicPr>
          <p:nvPr/>
        </p:nvPicPr>
        <p:blipFill>
          <a:blip r:embed="rId2"/>
          <a:srcRect r="669" b="25227"/>
          <a:stretch>
            <a:fillRect/>
          </a:stretch>
        </p:blipFill>
        <p:spPr>
          <a:xfrm>
            <a:off x="269240" y="1085850"/>
            <a:ext cx="866775" cy="915035"/>
          </a:xfrm>
          <a:prstGeom prst="ellipse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rcRect l="12004" t="3083" r="13216" b="27857"/>
          <a:stretch>
            <a:fillRect/>
          </a:stretch>
        </p:blipFill>
        <p:spPr>
          <a:xfrm>
            <a:off x="2249805" y="3227070"/>
            <a:ext cx="883920" cy="928370"/>
          </a:xfrm>
          <a:prstGeom prst="ellipse">
            <a:avLst/>
          </a:prstGeom>
        </p:spPr>
      </p:pic>
      <p:sp>
        <p:nvSpPr>
          <p:cNvPr id="43" name="椭圆 42"/>
          <p:cNvSpPr/>
          <p:nvPr/>
        </p:nvSpPr>
        <p:spPr>
          <a:xfrm>
            <a:off x="2234565" y="5176520"/>
            <a:ext cx="913765" cy="96901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4" name="图片 43" descr="WechatIMG30"/>
          <p:cNvPicPr>
            <a:picLocks noChangeAspect="1"/>
          </p:cNvPicPr>
          <p:nvPr/>
        </p:nvPicPr>
        <p:blipFill>
          <a:blip r:embed="rId5"/>
          <a:srcRect l="2805" t="7806" r="3260" b="22216"/>
          <a:stretch>
            <a:fillRect/>
          </a:stretch>
        </p:blipFill>
        <p:spPr>
          <a:xfrm flipH="1">
            <a:off x="10938510" y="1153160"/>
            <a:ext cx="863600" cy="904875"/>
          </a:xfrm>
          <a:prstGeom prst="ellipse">
            <a:avLst/>
          </a:prstGeom>
        </p:spPr>
      </p:pic>
      <p:pic>
        <p:nvPicPr>
          <p:cNvPr id="45" name="图片 44" descr="WechatIMG27"/>
          <p:cNvPicPr>
            <a:picLocks noChangeAspect="1"/>
          </p:cNvPicPr>
          <p:nvPr/>
        </p:nvPicPr>
        <p:blipFill>
          <a:blip r:embed="rId6"/>
          <a:srcRect r="-1776" b="22801"/>
          <a:stretch>
            <a:fillRect/>
          </a:stretch>
        </p:blipFill>
        <p:spPr>
          <a:xfrm>
            <a:off x="8497570" y="3281680"/>
            <a:ext cx="826770" cy="902970"/>
          </a:xfrm>
          <a:prstGeom prst="ellipse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/>
          <a:srcRect l="7396" t="4796" r="3381" b="28416"/>
          <a:stretch>
            <a:fillRect/>
          </a:stretch>
        </p:blipFill>
        <p:spPr>
          <a:xfrm>
            <a:off x="8498205" y="5229225"/>
            <a:ext cx="873760" cy="916940"/>
          </a:xfrm>
          <a:prstGeom prst="ellipse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8"/>
          <a:srcRect l="3509" t="3098" r="1222" b="3470"/>
          <a:stretch>
            <a:fillRect/>
          </a:stretch>
        </p:blipFill>
        <p:spPr>
          <a:xfrm>
            <a:off x="5280660" y="2944495"/>
            <a:ext cx="1424940" cy="141287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 术 顾 问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77654"/>
              <a:ext cx="8733709" cy="369332"/>
              <a:chOff x="2345007" y="261519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61519"/>
                <a:ext cx="8733709" cy="369332"/>
                <a:chOff x="2446402" y="-1363782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4466467" y="-1363782"/>
                  <a:ext cx="4001096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/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业界权威给与丰富的指导帮助</a:t>
                  </a:r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444" name="组合 443"/>
          <p:cNvGrpSpPr/>
          <p:nvPr/>
        </p:nvGrpSpPr>
        <p:grpSpPr>
          <a:xfrm rot="0">
            <a:off x="259715" y="895985"/>
            <a:ext cx="5468620" cy="6525895"/>
            <a:chOff x="4526574" y="2217010"/>
            <a:chExt cx="3703134" cy="2561715"/>
          </a:xfrm>
        </p:grpSpPr>
        <p:grpSp>
          <p:nvGrpSpPr>
            <p:cNvPr id="445" name="组合 444"/>
            <p:cNvGrpSpPr/>
            <p:nvPr/>
          </p:nvGrpSpPr>
          <p:grpSpPr>
            <a:xfrm>
              <a:off x="4526574" y="2412408"/>
              <a:ext cx="3703134" cy="2366317"/>
              <a:chOff x="294767" y="1757321"/>
              <a:chExt cx="4486551" cy="3787971"/>
            </a:xfrm>
          </p:grpSpPr>
          <p:sp>
            <p:nvSpPr>
              <p:cNvPr id="446" name="平行四边形 445"/>
              <p:cNvSpPr/>
              <p:nvPr/>
            </p:nvSpPr>
            <p:spPr>
              <a:xfrm flipH="1">
                <a:off x="4206868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7" name="平行四边形 446"/>
              <p:cNvSpPr/>
              <p:nvPr/>
            </p:nvSpPr>
            <p:spPr>
              <a:xfrm flipH="1">
                <a:off x="4286493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8" name="平行四边形 447"/>
              <p:cNvSpPr/>
              <p:nvPr/>
            </p:nvSpPr>
            <p:spPr>
              <a:xfrm flipH="1">
                <a:off x="4366118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9" name="平行四边形 448"/>
              <p:cNvSpPr/>
              <p:nvPr/>
            </p:nvSpPr>
            <p:spPr>
              <a:xfrm flipH="1">
                <a:off x="4445743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0" name="平行四边形 449"/>
              <p:cNvSpPr/>
              <p:nvPr/>
            </p:nvSpPr>
            <p:spPr>
              <a:xfrm flipH="1">
                <a:off x="4525368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1" name="平行四边形 450"/>
              <p:cNvSpPr/>
              <p:nvPr/>
            </p:nvSpPr>
            <p:spPr>
              <a:xfrm flipH="1">
                <a:off x="4604993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2" name="任意多边形: 形状 222"/>
              <p:cNvSpPr/>
              <p:nvPr/>
            </p:nvSpPr>
            <p:spPr>
              <a:xfrm>
                <a:off x="294767" y="1757321"/>
                <a:ext cx="4486551" cy="3787971"/>
              </a:xfrm>
              <a:custGeom>
                <a:avLst/>
                <a:gdLst>
                  <a:gd name="connsiteX0" fmla="*/ 0 w 4486545"/>
                  <a:gd name="connsiteY0" fmla="*/ 0 h 3787967"/>
                  <a:gd name="connsiteX1" fmla="*/ 991634 w 4486545"/>
                  <a:gd name="connsiteY1" fmla="*/ 0 h 3787967"/>
                  <a:gd name="connsiteX2" fmla="*/ 2867890 w 4486545"/>
                  <a:gd name="connsiteY2" fmla="*/ 0 h 3787967"/>
                  <a:gd name="connsiteX3" fmla="*/ 3859524 w 4486545"/>
                  <a:gd name="connsiteY3" fmla="*/ 0 h 3787967"/>
                  <a:gd name="connsiteX4" fmla="*/ 3925108 w 4486545"/>
                  <a:gd name="connsiteY4" fmla="*/ 117554 h 3787967"/>
                  <a:gd name="connsiteX5" fmla="*/ 4486545 w 4486545"/>
                  <a:gd name="connsiteY5" fmla="*/ 117554 h 3787967"/>
                  <a:gd name="connsiteX6" fmla="*/ 4486545 w 4486545"/>
                  <a:gd name="connsiteY6" fmla="*/ 1692539 h 3787967"/>
                  <a:gd name="connsiteX7" fmla="*/ 4486545 w 4486545"/>
                  <a:gd name="connsiteY7" fmla="*/ 2212982 h 3787967"/>
                  <a:gd name="connsiteX8" fmla="*/ 4486545 w 4486545"/>
                  <a:gd name="connsiteY8" fmla="*/ 3787967 h 3787967"/>
                  <a:gd name="connsiteX9" fmla="*/ 3494911 w 4486545"/>
                  <a:gd name="connsiteY9" fmla="*/ 3787967 h 3787967"/>
                  <a:gd name="connsiteX10" fmla="*/ 991634 w 4486545"/>
                  <a:gd name="connsiteY10" fmla="*/ 3787967 h 3787967"/>
                  <a:gd name="connsiteX11" fmla="*/ 0 w 4486545"/>
                  <a:gd name="connsiteY11" fmla="*/ 3787967 h 3787967"/>
                  <a:gd name="connsiteX12" fmla="*/ 0 w 4486545"/>
                  <a:gd name="connsiteY12" fmla="*/ 2212982 h 3787967"/>
                  <a:gd name="connsiteX13" fmla="*/ 0 w 4486545"/>
                  <a:gd name="connsiteY13" fmla="*/ 1574985 h 378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545" h="3787967">
                    <a:moveTo>
                      <a:pt x="0" y="0"/>
                    </a:moveTo>
                    <a:lnTo>
                      <a:pt x="991634" y="0"/>
                    </a:lnTo>
                    <a:lnTo>
                      <a:pt x="2867890" y="0"/>
                    </a:lnTo>
                    <a:lnTo>
                      <a:pt x="3859524" y="0"/>
                    </a:lnTo>
                    <a:lnTo>
                      <a:pt x="3925108" y="117554"/>
                    </a:lnTo>
                    <a:lnTo>
                      <a:pt x="4486545" y="117554"/>
                    </a:lnTo>
                    <a:lnTo>
                      <a:pt x="4486545" y="1692539"/>
                    </a:lnTo>
                    <a:lnTo>
                      <a:pt x="4486545" y="2212982"/>
                    </a:lnTo>
                    <a:lnTo>
                      <a:pt x="4486545" y="3787967"/>
                    </a:lnTo>
                    <a:lnTo>
                      <a:pt x="3494911" y="3787967"/>
                    </a:lnTo>
                    <a:lnTo>
                      <a:pt x="991634" y="3787967"/>
                    </a:lnTo>
                    <a:lnTo>
                      <a:pt x="0" y="3787967"/>
                    </a:lnTo>
                    <a:lnTo>
                      <a:pt x="0" y="2212982"/>
                    </a:lnTo>
                    <a:lnTo>
                      <a:pt x="0" y="1574985"/>
                    </a:lnTo>
                    <a:close/>
                  </a:path>
                </a:pathLst>
              </a:custGeom>
              <a:gradFill>
                <a:gsLst>
                  <a:gs pos="0">
                    <a:srgbClr val="001334"/>
                  </a:gs>
                  <a:gs pos="76000">
                    <a:srgbClr val="000040">
                      <a:alpha val="0"/>
                    </a:srgb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rgbClr val="41C7FF"/>
                    </a:gs>
                    <a:gs pos="88000">
                      <a:srgbClr val="009FDE">
                        <a:alpha val="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3" name="组合 452"/>
              <p:cNvGrpSpPr/>
              <p:nvPr/>
            </p:nvGrpSpPr>
            <p:grpSpPr>
              <a:xfrm>
                <a:off x="304586" y="1834328"/>
                <a:ext cx="115121" cy="273581"/>
                <a:chOff x="321188" y="1487834"/>
                <a:chExt cx="181488" cy="497755"/>
              </a:xfrm>
            </p:grpSpPr>
            <p:sp>
              <p:nvSpPr>
                <p:cNvPr id="454" name="矩形 453"/>
                <p:cNvSpPr/>
                <p:nvPr/>
              </p:nvSpPr>
              <p:spPr>
                <a:xfrm>
                  <a:off x="321188" y="1487834"/>
                  <a:ext cx="181488" cy="250835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5" name="矩形 454"/>
                <p:cNvSpPr/>
                <p:nvPr/>
              </p:nvSpPr>
              <p:spPr>
                <a:xfrm>
                  <a:off x="321188" y="1780306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6" name="矩形 455"/>
                <p:cNvSpPr/>
                <p:nvPr/>
              </p:nvSpPr>
              <p:spPr>
                <a:xfrm>
                  <a:off x="321188" y="1860088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7" name="矩形 456"/>
                <p:cNvSpPr/>
                <p:nvPr/>
              </p:nvSpPr>
              <p:spPr>
                <a:xfrm>
                  <a:off x="321188" y="1939870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58" name="矩形: 圆角 141"/>
            <p:cNvSpPr/>
            <p:nvPr/>
          </p:nvSpPr>
          <p:spPr>
            <a:xfrm>
              <a:off x="4534678" y="2217010"/>
              <a:ext cx="3694950" cy="1851932"/>
            </a:xfrm>
            <a:prstGeom prst="roundRect">
              <a:avLst>
                <a:gd name="adj" fmla="val 2700"/>
              </a:avLst>
            </a:prstGeom>
            <a:noFill/>
            <a:ln w="15875">
              <a:gradFill>
                <a:gsLst>
                  <a:gs pos="93000">
                    <a:schemeClr val="accent1">
                      <a:lumMod val="5000"/>
                      <a:lumOff val="95000"/>
                      <a:alpha val="0"/>
                    </a:schemeClr>
                  </a:gs>
                  <a:gs pos="95000">
                    <a:srgbClr val="35A6FD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177800" algn="ctr" rotWithShape="0">
                <a:srgbClr val="0D94F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0">
            <a:off x="5990590" y="895985"/>
            <a:ext cx="5468620" cy="6525895"/>
            <a:chOff x="4526574" y="2217010"/>
            <a:chExt cx="3703134" cy="2561715"/>
          </a:xfrm>
        </p:grpSpPr>
        <p:grpSp>
          <p:nvGrpSpPr>
            <p:cNvPr id="9" name="组合 8"/>
            <p:cNvGrpSpPr/>
            <p:nvPr/>
          </p:nvGrpSpPr>
          <p:grpSpPr>
            <a:xfrm>
              <a:off x="4526574" y="2412408"/>
              <a:ext cx="3703134" cy="2366317"/>
              <a:chOff x="294767" y="1757321"/>
              <a:chExt cx="4486551" cy="3787971"/>
            </a:xfrm>
          </p:grpSpPr>
          <p:sp>
            <p:nvSpPr>
              <p:cNvPr id="10" name="平行四边形 9"/>
              <p:cNvSpPr/>
              <p:nvPr/>
            </p:nvSpPr>
            <p:spPr>
              <a:xfrm flipH="1">
                <a:off x="4206868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 flipH="1">
                <a:off x="4286493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 flipH="1">
                <a:off x="4366118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 flipH="1">
                <a:off x="4445743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 flipH="1">
                <a:off x="4525368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平行四边形 14"/>
              <p:cNvSpPr/>
              <p:nvPr/>
            </p:nvSpPr>
            <p:spPr>
              <a:xfrm flipH="1">
                <a:off x="4604993" y="1842242"/>
                <a:ext cx="98868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任意多边形: 形状 222"/>
              <p:cNvSpPr/>
              <p:nvPr/>
            </p:nvSpPr>
            <p:spPr>
              <a:xfrm>
                <a:off x="294767" y="1757321"/>
                <a:ext cx="4486551" cy="3787971"/>
              </a:xfrm>
              <a:custGeom>
                <a:avLst/>
                <a:gdLst>
                  <a:gd name="connsiteX0" fmla="*/ 0 w 4486545"/>
                  <a:gd name="connsiteY0" fmla="*/ 0 h 3787967"/>
                  <a:gd name="connsiteX1" fmla="*/ 991634 w 4486545"/>
                  <a:gd name="connsiteY1" fmla="*/ 0 h 3787967"/>
                  <a:gd name="connsiteX2" fmla="*/ 2867890 w 4486545"/>
                  <a:gd name="connsiteY2" fmla="*/ 0 h 3787967"/>
                  <a:gd name="connsiteX3" fmla="*/ 3859524 w 4486545"/>
                  <a:gd name="connsiteY3" fmla="*/ 0 h 3787967"/>
                  <a:gd name="connsiteX4" fmla="*/ 3925108 w 4486545"/>
                  <a:gd name="connsiteY4" fmla="*/ 117554 h 3787967"/>
                  <a:gd name="connsiteX5" fmla="*/ 4486545 w 4486545"/>
                  <a:gd name="connsiteY5" fmla="*/ 117554 h 3787967"/>
                  <a:gd name="connsiteX6" fmla="*/ 4486545 w 4486545"/>
                  <a:gd name="connsiteY6" fmla="*/ 1692539 h 3787967"/>
                  <a:gd name="connsiteX7" fmla="*/ 4486545 w 4486545"/>
                  <a:gd name="connsiteY7" fmla="*/ 2212982 h 3787967"/>
                  <a:gd name="connsiteX8" fmla="*/ 4486545 w 4486545"/>
                  <a:gd name="connsiteY8" fmla="*/ 3787967 h 3787967"/>
                  <a:gd name="connsiteX9" fmla="*/ 3494911 w 4486545"/>
                  <a:gd name="connsiteY9" fmla="*/ 3787967 h 3787967"/>
                  <a:gd name="connsiteX10" fmla="*/ 991634 w 4486545"/>
                  <a:gd name="connsiteY10" fmla="*/ 3787967 h 3787967"/>
                  <a:gd name="connsiteX11" fmla="*/ 0 w 4486545"/>
                  <a:gd name="connsiteY11" fmla="*/ 3787967 h 3787967"/>
                  <a:gd name="connsiteX12" fmla="*/ 0 w 4486545"/>
                  <a:gd name="connsiteY12" fmla="*/ 2212982 h 3787967"/>
                  <a:gd name="connsiteX13" fmla="*/ 0 w 4486545"/>
                  <a:gd name="connsiteY13" fmla="*/ 1574985 h 378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545" h="3787967">
                    <a:moveTo>
                      <a:pt x="0" y="0"/>
                    </a:moveTo>
                    <a:lnTo>
                      <a:pt x="991634" y="0"/>
                    </a:lnTo>
                    <a:lnTo>
                      <a:pt x="2867890" y="0"/>
                    </a:lnTo>
                    <a:lnTo>
                      <a:pt x="3859524" y="0"/>
                    </a:lnTo>
                    <a:lnTo>
                      <a:pt x="3925108" y="117554"/>
                    </a:lnTo>
                    <a:lnTo>
                      <a:pt x="4486545" y="117554"/>
                    </a:lnTo>
                    <a:lnTo>
                      <a:pt x="4486545" y="1692539"/>
                    </a:lnTo>
                    <a:lnTo>
                      <a:pt x="4486545" y="2212982"/>
                    </a:lnTo>
                    <a:lnTo>
                      <a:pt x="4486545" y="3787967"/>
                    </a:lnTo>
                    <a:lnTo>
                      <a:pt x="3494911" y="3787967"/>
                    </a:lnTo>
                    <a:lnTo>
                      <a:pt x="991634" y="3787967"/>
                    </a:lnTo>
                    <a:lnTo>
                      <a:pt x="0" y="3787967"/>
                    </a:lnTo>
                    <a:lnTo>
                      <a:pt x="0" y="2212982"/>
                    </a:lnTo>
                    <a:lnTo>
                      <a:pt x="0" y="1574985"/>
                    </a:lnTo>
                    <a:close/>
                  </a:path>
                </a:pathLst>
              </a:custGeom>
              <a:gradFill>
                <a:gsLst>
                  <a:gs pos="0">
                    <a:srgbClr val="001334"/>
                  </a:gs>
                  <a:gs pos="76000">
                    <a:srgbClr val="000040">
                      <a:alpha val="0"/>
                    </a:srgb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rgbClr val="41C7FF"/>
                    </a:gs>
                    <a:gs pos="88000">
                      <a:srgbClr val="009FDE">
                        <a:alpha val="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304586" y="1834328"/>
                <a:ext cx="115121" cy="273581"/>
                <a:chOff x="321188" y="1487834"/>
                <a:chExt cx="181488" cy="497755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321188" y="1487834"/>
                  <a:ext cx="181488" cy="250835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321188" y="1780306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321188" y="1860088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321188" y="1939870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矩形: 圆角 141"/>
            <p:cNvSpPr/>
            <p:nvPr/>
          </p:nvSpPr>
          <p:spPr>
            <a:xfrm>
              <a:off x="4534678" y="2217010"/>
              <a:ext cx="3694950" cy="1851932"/>
            </a:xfrm>
            <a:prstGeom prst="roundRect">
              <a:avLst>
                <a:gd name="adj" fmla="val 2700"/>
              </a:avLst>
            </a:prstGeom>
            <a:noFill/>
            <a:ln w="15875">
              <a:gradFill>
                <a:gsLst>
                  <a:gs pos="93000">
                    <a:schemeClr val="accent1">
                      <a:lumMod val="5000"/>
                      <a:lumOff val="95000"/>
                      <a:alpha val="0"/>
                    </a:schemeClr>
                  </a:gs>
                  <a:gs pos="95000">
                    <a:srgbClr val="35A6FD"/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177800" algn="ctr" rotWithShape="0">
                <a:srgbClr val="0D94F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1915" y="1880235"/>
            <a:ext cx="11342370" cy="3825240"/>
            <a:chOff x="166" y="2603"/>
            <a:chExt cx="17862" cy="6024"/>
          </a:xfrm>
        </p:grpSpPr>
        <p:sp>
          <p:nvSpPr>
            <p:cNvPr id="57" name="文本框 56"/>
            <p:cNvSpPr txBox="1"/>
            <p:nvPr/>
          </p:nvSpPr>
          <p:spPr>
            <a:xfrm>
              <a:off x="166" y="6034"/>
              <a:ext cx="4039" cy="1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王珂</a:t>
              </a:r>
              <a:r>
                <a:rPr lang="zh-CN" altLang="en-US" sz="2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</a:t>
              </a:r>
              <a:endParaRPr lang="zh-CN" altLang="en-US" sz="2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zh-CN" altLang="en-US" sz="2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西安交通大学药学院教授</a:t>
              </a:r>
              <a:r>
                <a:rPr lang="zh-CN" alt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博士生导师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58" name="图片 57" descr="8388021C1E8003EA3BBB91170B1_6216C1F3_14EEA"/>
            <p:cNvPicPr>
              <a:picLocks noChangeAspect="1"/>
            </p:cNvPicPr>
            <p:nvPr/>
          </p:nvPicPr>
          <p:blipFill>
            <a:blip r:embed="rId2"/>
            <a:srcRect l="18279" t="2677" r="14087" b="48155"/>
            <a:stretch>
              <a:fillRect/>
            </a:stretch>
          </p:blipFill>
          <p:spPr>
            <a:xfrm>
              <a:off x="852" y="2603"/>
              <a:ext cx="2880" cy="2948"/>
            </a:xfrm>
            <a:prstGeom prst="ellipse">
              <a:avLst/>
            </a:prstGeom>
          </p:spPr>
        </p:pic>
        <p:sp>
          <p:nvSpPr>
            <p:cNvPr id="59" name="文本框 58"/>
            <p:cNvSpPr txBox="1"/>
            <p:nvPr/>
          </p:nvSpPr>
          <p:spPr>
            <a:xfrm>
              <a:off x="4329" y="2716"/>
              <a:ext cx="5065" cy="5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主持国自然科学基金面上项目两项，省部级及博士后项目十余项，在Advanced Materials、Bioactive Materials、Chemical Engineering Journal、ACS AMI等国际权威期刊上发表SCI论文40余篇，</a:t>
              </a:r>
              <a:r>
                <a:rPr lang="zh-CN" altLang="en-US" sz="2000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最高影响因子30.849。</a:t>
              </a:r>
              <a:endPara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l"/>
              <a:endParaRPr lang="zh-CN" altLang="en-US" sz="2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l"/>
              <a:r>
                <a:rPr lang="zh-CN" alt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endPara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rcRect l="25711" t="7650" r="25964" b="18216"/>
            <a:stretch>
              <a:fillRect/>
            </a:stretch>
          </p:blipFill>
          <p:spPr>
            <a:xfrm>
              <a:off x="9688" y="2716"/>
              <a:ext cx="2881" cy="2946"/>
            </a:xfrm>
            <a:prstGeom prst="ellipse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451" y="6034"/>
              <a:ext cx="3355" cy="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郑秀岭  </a:t>
              </a:r>
              <a:endParaRPr lang="zh-CN" altLang="en-US" sz="28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zh-CN" altLang="en-US" sz="28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正大天晴市场中心血液肿瘤市场部高级产品经理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963" y="2716"/>
              <a:ext cx="5065" cy="5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sz="2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四川科伦药业中央市场部肠外营养产品经理及京津区域市场经理，负责全国肠外营养三腔袋产品策略，预算及年度活动策划</a:t>
              </a:r>
              <a:r>
                <a:rPr lang="zh-CN" sz="2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sz="2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科伦京津分公司区域市场部搭建、制定区域市场营销策略</a:t>
              </a:r>
              <a:r>
                <a:rPr lang="zh-CN" sz="2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sz="2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区域产品定位及策略</a:t>
              </a:r>
              <a:r>
                <a:rPr lang="zh-CN" sz="2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、</a:t>
              </a:r>
              <a:r>
                <a:rPr sz="2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专家网络建设维护（肠外营养领域、肿瘤领域</a:t>
              </a:r>
              <a:r>
                <a:rPr lang="zh-CN" sz="2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）等工作</a:t>
              </a:r>
              <a:r>
                <a:rPr lang="zh-CN" altLang="en-US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 </a:t>
              </a:r>
              <a:r>
                <a:rPr lang="zh-CN" altLang="en-US" b="1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</a:t>
              </a:r>
              <a:endPara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25295" y="2432050"/>
            <a:ext cx="3547745" cy="1939290"/>
            <a:chOff x="2542" y="3931"/>
            <a:chExt cx="5587" cy="3054"/>
          </a:xfrm>
        </p:grpSpPr>
        <p:cxnSp>
          <p:nvCxnSpPr>
            <p:cNvPr id="3145728" name="直接连接符 8"/>
            <p:cNvCxnSpPr/>
            <p:nvPr/>
          </p:nvCxnSpPr>
          <p:spPr>
            <a:xfrm>
              <a:off x="3077" y="6177"/>
              <a:ext cx="5053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5" name="文本框 9"/>
            <p:cNvSpPr txBox="1"/>
            <p:nvPr/>
          </p:nvSpPr>
          <p:spPr>
            <a:xfrm>
              <a:off x="2542" y="3931"/>
              <a:ext cx="5062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汉仪铸字卡酷体简" panose="00020600040101010101" charset="-122"/>
                  <a:ea typeface="汉仪铸字卡酷体简" panose="00020600040101010101" charset="-122"/>
                </a:rPr>
                <a:t>目录</a:t>
              </a:r>
              <a:endParaRPr kumimoji="0" lang="zh-CN" altLang="en-US" sz="8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铸字卡酷体简" panose="00020600040101010101" charset="-122"/>
                <a:ea typeface="汉仪铸字卡酷体简" panose="00020600040101010101" charset="-122"/>
              </a:endParaRPr>
            </a:p>
          </p:txBody>
        </p:sp>
        <p:sp>
          <p:nvSpPr>
            <p:cNvPr id="1048596" name="文本框 10"/>
            <p:cNvSpPr txBox="1"/>
            <p:nvPr/>
          </p:nvSpPr>
          <p:spPr>
            <a:xfrm>
              <a:off x="3173" y="6453"/>
              <a:ext cx="3145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Source Han Sans Regular"/>
                  <a:cs typeface="Arial" panose="020B0604020202020204" pitchFamily="34" charset="0"/>
                </a:rPr>
                <a:t>C O N T E N T S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ource Han Sans Regular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452235" y="1323340"/>
            <a:ext cx="4574540" cy="4211955"/>
            <a:chOff x="10737" y="2153"/>
            <a:chExt cx="7204" cy="6633"/>
          </a:xfrm>
        </p:grpSpPr>
        <p:sp>
          <p:nvSpPr>
            <p:cNvPr id="1048592" name="文本框 6"/>
            <p:cNvSpPr txBox="1"/>
            <p:nvPr/>
          </p:nvSpPr>
          <p:spPr>
            <a:xfrm>
              <a:off x="12341" y="2348"/>
              <a:ext cx="56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市场与背景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594" name="矩形 5"/>
            <p:cNvSpPr/>
            <p:nvPr/>
          </p:nvSpPr>
          <p:spPr>
            <a:xfrm>
              <a:off x="10737" y="2153"/>
              <a:ext cx="1412" cy="1452"/>
            </a:xfrm>
            <a:prstGeom prst="rect">
              <a:avLst/>
            </a:prstGeom>
            <a:effectLst>
              <a:outerShdw dist="50800" dir="2820000" algn="tl" rotWithShape="0">
                <a:schemeClr val="bg1">
                  <a:alpha val="39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39D1D6"/>
                  </a:solidFill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  <a:cs typeface="+mn-cs"/>
                </a:rPr>
                <a:t>01</a:t>
              </a:r>
              <a:endPara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rgbClr val="39D1D6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endParaRPr>
            </a:p>
          </p:txBody>
        </p:sp>
        <p:sp>
          <p:nvSpPr>
            <p:cNvPr id="1048597" name="矩形 12"/>
            <p:cNvSpPr/>
            <p:nvPr/>
          </p:nvSpPr>
          <p:spPr>
            <a:xfrm>
              <a:off x="10737" y="3899"/>
              <a:ext cx="1412" cy="1452"/>
            </a:xfrm>
            <a:prstGeom prst="rect">
              <a:avLst/>
            </a:prstGeom>
            <a:effectLst>
              <a:outerShdw dist="50800" dir="2820000" algn="tl" rotWithShape="0">
                <a:schemeClr val="bg1">
                  <a:alpha val="39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39D1D6"/>
                  </a:solidFill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  <a:cs typeface="+mn-cs"/>
                </a:rPr>
                <a:t>02</a:t>
              </a:r>
              <a:endPara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rgbClr val="39D1D6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endParaRPr>
            </a:p>
          </p:txBody>
        </p:sp>
        <p:sp>
          <p:nvSpPr>
            <p:cNvPr id="1048598" name="文本框 14"/>
            <p:cNvSpPr txBox="1"/>
            <p:nvPr/>
          </p:nvSpPr>
          <p:spPr>
            <a:xfrm>
              <a:off x="12341" y="4154"/>
              <a:ext cx="56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产品与规划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600" name="矩形 17"/>
            <p:cNvSpPr/>
            <p:nvPr/>
          </p:nvSpPr>
          <p:spPr>
            <a:xfrm>
              <a:off x="10737" y="5645"/>
              <a:ext cx="1412" cy="1452"/>
            </a:xfrm>
            <a:prstGeom prst="rect">
              <a:avLst/>
            </a:prstGeom>
            <a:effectLst>
              <a:outerShdw dist="50800" dir="2820000" algn="tl" rotWithShape="0">
                <a:schemeClr val="bg1">
                  <a:alpha val="39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39D1D6"/>
                  </a:solidFill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  <a:cs typeface="+mn-cs"/>
                </a:rPr>
                <a:t>03</a:t>
              </a:r>
              <a:endPara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rgbClr val="39D1D6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endParaRPr>
            </a:p>
          </p:txBody>
        </p:sp>
        <p:sp>
          <p:nvSpPr>
            <p:cNvPr id="1048601" name="文本框 19"/>
            <p:cNvSpPr txBox="1"/>
            <p:nvPr/>
          </p:nvSpPr>
          <p:spPr>
            <a:xfrm>
              <a:off x="12341" y="5885"/>
              <a:ext cx="56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优势与门槛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48603" name="矩形 22"/>
            <p:cNvSpPr/>
            <p:nvPr/>
          </p:nvSpPr>
          <p:spPr>
            <a:xfrm>
              <a:off x="10737" y="7334"/>
              <a:ext cx="1412" cy="1452"/>
            </a:xfrm>
            <a:prstGeom prst="rect">
              <a:avLst/>
            </a:prstGeom>
            <a:effectLst>
              <a:outerShdw dist="50800" dir="2820000" algn="tl" rotWithShape="0">
                <a:schemeClr val="bg1">
                  <a:alpha val="39000"/>
                </a:scheme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39D1D6"/>
                  </a:solidFill>
                  <a:effectLst/>
                  <a:uLnTx/>
                  <a:uFillTx/>
                  <a:latin typeface="站酷小薇LOGO体" panose="02010600010101010101" pitchFamily="2" charset="-122"/>
                  <a:ea typeface="站酷小薇LOGO体" panose="02010600010101010101" pitchFamily="2" charset="-122"/>
                  <a:cs typeface="+mn-cs"/>
                </a:rPr>
                <a:t>04</a:t>
              </a:r>
              <a:endPara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rgbClr val="39D1D6"/>
                </a:solidFill>
                <a:effectLst/>
                <a:uLnTx/>
                <a:uFillTx/>
                <a:latin typeface="站酷小薇LOGO体" panose="02010600010101010101" pitchFamily="2" charset="-122"/>
                <a:ea typeface="站酷小薇LOGO体" panose="02010600010101010101" pitchFamily="2" charset="-122"/>
                <a:cs typeface="+mn-cs"/>
              </a:endParaRPr>
            </a:p>
          </p:txBody>
        </p:sp>
        <p:sp>
          <p:nvSpPr>
            <p:cNvPr id="1048604" name="文本框 24"/>
            <p:cNvSpPr txBox="1"/>
            <p:nvPr/>
          </p:nvSpPr>
          <p:spPr>
            <a:xfrm>
              <a:off x="12341" y="7616"/>
              <a:ext cx="560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产业化进展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 领 教 育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506829"/>
              <a:ext cx="8733709" cy="369332"/>
              <a:chOff x="2345007" y="290694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90694"/>
                <a:ext cx="8733709" cy="369332"/>
                <a:chOff x="2446402" y="-1334607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781998" y="-1334607"/>
                  <a:ext cx="5232202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/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积极发挥榜样力量，努力承担社会责任</a:t>
                  </a:r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>
        <p:nvSpPr>
          <p:cNvPr id="137" name="文本框 40"/>
          <p:cNvSpPr txBox="1"/>
          <p:nvPr/>
        </p:nvSpPr>
        <p:spPr>
          <a:xfrm>
            <a:off x="732974" y="1469075"/>
            <a:ext cx="2361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优秀模范</a:t>
            </a:r>
            <a:endParaRPr lang="en-US" altLang="zh-CN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激励学生学以致用、探索进取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8" name="文本框 92"/>
          <p:cNvSpPr txBox="1"/>
          <p:nvPr/>
        </p:nvSpPr>
        <p:spPr>
          <a:xfrm>
            <a:off x="1940193" y="5469981"/>
            <a:ext cx="2791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Calibri" panose="020F0502020204030204" pitchFamily="34" charset="0"/>
              </a:defRPr>
            </a:lvl1pPr>
          </a:lstStyle>
          <a:p>
            <a:pPr algn="ctr"/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医院合作</a:t>
            </a:r>
            <a:endParaRPr lang="en-US" altLang="zh-CN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携手推进医用敷料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9" name="文本框 104"/>
          <p:cNvSpPr txBox="1"/>
          <p:nvPr/>
        </p:nvSpPr>
        <p:spPr>
          <a:xfrm>
            <a:off x="7456170" y="1079500"/>
            <a:ext cx="258889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Calibri" panose="020F0502020204030204" pitchFamily="34" charset="0"/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企业共创</a:t>
            </a:r>
            <a:endParaRPr lang="en-US" altLang="zh-CN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成熟医用敷料公司合作，专创融合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0" name="文本框 116"/>
          <p:cNvSpPr txBox="1"/>
          <p:nvPr/>
        </p:nvSpPr>
        <p:spPr>
          <a:xfrm>
            <a:off x="8811260" y="5163185"/>
            <a:ext cx="30816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Calibri" panose="020F0502020204030204" pitchFamily="34" charset="0"/>
              </a:defRPr>
            </a:lvl1pPr>
          </a:lstStyle>
          <a:p>
            <a:pPr algn="ctr"/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深入研发</a:t>
            </a:r>
            <a:endParaRPr lang="en-US" altLang="zh-CN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携手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西安交通大学药学院等科研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机构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改进相关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技术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43" name="图片 1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61428" y="3197164"/>
            <a:ext cx="3348990" cy="222758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4" name="图片 1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61235" y="2156026"/>
            <a:ext cx="3557270" cy="23717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5" name="图片 1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59730" y="1053392"/>
            <a:ext cx="3620135" cy="203454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6" name="图片 1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58249" y="4618355"/>
            <a:ext cx="3421380" cy="223964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280000">
            <a:off x="10446385" y="1384300"/>
            <a:ext cx="1231265" cy="6927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460000">
            <a:off x="584351" y="5661484"/>
            <a:ext cx="861060" cy="64643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0" name="图片 1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460000">
            <a:off x="-66686" y="3296479"/>
            <a:ext cx="1538605" cy="1538605"/>
          </a:xfrm>
          <a:prstGeom prst="rect">
            <a:avLst/>
          </a:prstGeom>
          <a:effectLst/>
        </p:spPr>
      </p:pic>
      <p:pic>
        <p:nvPicPr>
          <p:cNvPr id="151" name="图片 1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380000">
            <a:off x="10998200" y="2545715"/>
            <a:ext cx="774065" cy="77406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52" name="图片 5"/>
          <p:cNvPicPr>
            <a:picLocks noChangeAspect="1"/>
          </p:cNvPicPr>
          <p:nvPr/>
        </p:nvPicPr>
        <p:blipFill>
          <a:blip r:embed="rId14"/>
          <a:srcRect l="10581" t="7601" r="5365"/>
          <a:stretch>
            <a:fillRect/>
          </a:stretch>
        </p:blipFill>
        <p:spPr>
          <a:xfrm>
            <a:off x="5181620" y="3247536"/>
            <a:ext cx="1508413" cy="125388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noProof="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 动 就 业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504827"/>
              <a:ext cx="8733709" cy="369332"/>
              <a:chOff x="2345007" y="288692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88692"/>
                <a:ext cx="8733709" cy="369332"/>
                <a:chOff x="2446402" y="-1336609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807600" y="-1336609"/>
                  <a:ext cx="5232202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/>
                  <a:r>
                    <a:rPr lang="zh-CN" altLang="en-US" dirty="0">
                      <a:solidFill>
                        <a:srgbClr val="11F9FF"/>
                      </a:solidFill>
                    </a:rPr>
                    <a:t>带动</a:t>
                  </a:r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人员工作就业，促进地域高速发展</a:t>
                  </a:r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>
        <p:nvSpPr>
          <p:cNvPr id="119" name="文本框 3"/>
          <p:cNvSpPr txBox="1"/>
          <p:nvPr/>
        </p:nvSpPr>
        <p:spPr>
          <a:xfrm>
            <a:off x="831729" y="2177415"/>
            <a:ext cx="2815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带动就业</a:t>
            </a:r>
            <a:endParaRPr lang="zh-CN" altLang="en-US" sz="32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4"/>
          <p:cNvSpPr txBox="1"/>
          <p:nvPr/>
        </p:nvSpPr>
        <p:spPr>
          <a:xfrm>
            <a:off x="5180965" y="2177415"/>
            <a:ext cx="1954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吸引人才</a:t>
            </a:r>
            <a:endParaRPr lang="zh-CN" altLang="en-US" sz="32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文本框 5"/>
          <p:cNvSpPr txBox="1"/>
          <p:nvPr/>
        </p:nvSpPr>
        <p:spPr>
          <a:xfrm>
            <a:off x="9049456" y="2187934"/>
            <a:ext cx="20022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政策支持</a:t>
            </a:r>
            <a:endParaRPr lang="zh-CN" altLang="en-US" sz="32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0"/>
          <p:cNvSpPr txBox="1"/>
          <p:nvPr/>
        </p:nvSpPr>
        <p:spPr>
          <a:xfrm>
            <a:off x="676430" y="4935220"/>
            <a:ext cx="324724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新型医用敷料上下游产业链带动当地就业，创造更多就业岗位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3" name="文本框 11"/>
          <p:cNvSpPr txBox="1"/>
          <p:nvPr/>
        </p:nvSpPr>
        <p:spPr>
          <a:xfrm>
            <a:off x="4653915" y="4935220"/>
            <a:ext cx="27673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吸引当地人才，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提供将知识转化为成果的平台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4" name="文本框 12"/>
          <p:cNvSpPr txBox="1"/>
          <p:nvPr/>
        </p:nvSpPr>
        <p:spPr>
          <a:xfrm>
            <a:off x="8042468" y="4944813"/>
            <a:ext cx="3805721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响应健康中国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2030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计划纲要政策，带动医疗相关企业产业协同发展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5" name="图片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908" y="2722313"/>
            <a:ext cx="3611041" cy="229806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305" y="2693035"/>
            <a:ext cx="3458845" cy="22790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7" name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87" y="2712085"/>
            <a:ext cx="3593918" cy="2223135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128" name="组合 127"/>
          <p:cNvGrpSpPr/>
          <p:nvPr/>
        </p:nvGrpSpPr>
        <p:grpSpPr>
          <a:xfrm>
            <a:off x="4214191" y="974090"/>
            <a:ext cx="3680764" cy="5694045"/>
            <a:chOff x="4539205" y="1967696"/>
            <a:chExt cx="3113589" cy="4654798"/>
          </a:xfrm>
        </p:grpSpPr>
        <p:sp>
          <p:nvSpPr>
            <p:cNvPr id="129" name="矩形: 圆角 21"/>
            <p:cNvSpPr/>
            <p:nvPr/>
          </p:nvSpPr>
          <p:spPr>
            <a:xfrm>
              <a:off x="4539205" y="2459620"/>
              <a:ext cx="3113589" cy="4162874"/>
            </a:xfrm>
            <a:prstGeom prst="roundRect">
              <a:avLst>
                <a:gd name="adj" fmla="val 4399"/>
              </a:avLst>
            </a:prstGeom>
            <a:noFill/>
            <a:ln w="25400">
              <a:solidFill>
                <a:srgbClr val="039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5604076" y="1967696"/>
              <a:ext cx="983848" cy="983848"/>
            </a:xfrm>
            <a:prstGeom prst="ellipse">
              <a:avLst/>
            </a:prstGeom>
            <a:solidFill>
              <a:srgbClr val="039ACF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397414" y="974090"/>
            <a:ext cx="3587860" cy="5694045"/>
            <a:chOff x="4539205" y="1967696"/>
            <a:chExt cx="3113589" cy="4654799"/>
          </a:xfrm>
        </p:grpSpPr>
        <p:sp>
          <p:nvSpPr>
            <p:cNvPr id="132" name="矩形: 圆角 14"/>
            <p:cNvSpPr/>
            <p:nvPr/>
          </p:nvSpPr>
          <p:spPr>
            <a:xfrm>
              <a:off x="4539205" y="2459620"/>
              <a:ext cx="3113589" cy="4162875"/>
            </a:xfrm>
            <a:prstGeom prst="roundRect">
              <a:avLst>
                <a:gd name="adj" fmla="val 4399"/>
              </a:avLst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5604076" y="1967696"/>
              <a:ext cx="983848" cy="983848"/>
            </a:xfrm>
            <a:prstGeom prst="ellipse">
              <a:avLst/>
            </a:prstGeom>
            <a:solidFill>
              <a:srgbClr val="00539E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8133273" y="983683"/>
            <a:ext cx="3602929" cy="5694045"/>
            <a:chOff x="4539205" y="1967696"/>
            <a:chExt cx="3113589" cy="4654796"/>
          </a:xfrm>
        </p:grpSpPr>
        <p:sp>
          <p:nvSpPr>
            <p:cNvPr id="135" name="矩形: 圆角 7"/>
            <p:cNvSpPr/>
            <p:nvPr/>
          </p:nvSpPr>
          <p:spPr>
            <a:xfrm>
              <a:off x="4539205" y="2459619"/>
              <a:ext cx="3113589" cy="4162873"/>
            </a:xfrm>
            <a:prstGeom prst="roundRect">
              <a:avLst>
                <a:gd name="adj" fmla="val 4399"/>
              </a:avLst>
            </a:prstGeom>
            <a:noFill/>
            <a:ln w="25400">
              <a:solidFill>
                <a:srgbClr val="89DF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5604076" y="1967696"/>
              <a:ext cx="983848" cy="983848"/>
            </a:xfrm>
            <a:prstGeom prst="ellipse">
              <a:avLst/>
            </a:prstGeom>
            <a:solidFill>
              <a:srgbClr val="89DFF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7" name="graphs_386197"/>
            <p:cNvSpPr>
              <a:spLocks noChangeAspect="1"/>
            </p:cNvSpPr>
            <p:nvPr/>
          </p:nvSpPr>
          <p:spPr bwMode="auto">
            <a:xfrm>
              <a:off x="5918335" y="2214359"/>
              <a:ext cx="355326" cy="490519"/>
            </a:xfrm>
            <a:custGeom>
              <a:avLst/>
              <a:gdLst>
                <a:gd name="connsiteX0" fmla="*/ 216981 w 433624"/>
                <a:gd name="connsiteY0" fmla="*/ 357580 h 598607"/>
                <a:gd name="connsiteX1" fmla="*/ 188967 w 433624"/>
                <a:gd name="connsiteY1" fmla="*/ 414341 h 598607"/>
                <a:gd name="connsiteX2" fmla="*/ 126349 w 433624"/>
                <a:gd name="connsiteY2" fmla="*/ 423389 h 598607"/>
                <a:gd name="connsiteX3" fmla="*/ 171665 w 433624"/>
                <a:gd name="connsiteY3" fmla="*/ 467537 h 598607"/>
                <a:gd name="connsiteX4" fmla="*/ 160954 w 433624"/>
                <a:gd name="connsiteY4" fmla="*/ 529781 h 598607"/>
                <a:gd name="connsiteX5" fmla="*/ 216981 w 433624"/>
                <a:gd name="connsiteY5" fmla="*/ 500441 h 598607"/>
                <a:gd name="connsiteX6" fmla="*/ 272733 w 433624"/>
                <a:gd name="connsiteY6" fmla="*/ 529781 h 598607"/>
                <a:gd name="connsiteX7" fmla="*/ 262022 w 433624"/>
                <a:gd name="connsiteY7" fmla="*/ 467537 h 598607"/>
                <a:gd name="connsiteX8" fmla="*/ 307338 w 433624"/>
                <a:gd name="connsiteY8" fmla="*/ 423389 h 598607"/>
                <a:gd name="connsiteX9" fmla="*/ 244720 w 433624"/>
                <a:gd name="connsiteY9" fmla="*/ 414341 h 598607"/>
                <a:gd name="connsiteX10" fmla="*/ 216706 w 433624"/>
                <a:gd name="connsiteY10" fmla="*/ 288754 h 598607"/>
                <a:gd name="connsiteX11" fmla="*/ 371879 w 433624"/>
                <a:gd name="connsiteY11" fmla="*/ 443681 h 598607"/>
                <a:gd name="connsiteX12" fmla="*/ 216706 w 433624"/>
                <a:gd name="connsiteY12" fmla="*/ 598607 h 598607"/>
                <a:gd name="connsiteX13" fmla="*/ 61533 w 433624"/>
                <a:gd name="connsiteY13" fmla="*/ 443681 h 598607"/>
                <a:gd name="connsiteX14" fmla="*/ 216706 w 433624"/>
                <a:gd name="connsiteY14" fmla="*/ 288754 h 598607"/>
                <a:gd name="connsiteX15" fmla="*/ 0 w 433624"/>
                <a:gd name="connsiteY15" fmla="*/ 0 h 598607"/>
                <a:gd name="connsiteX16" fmla="*/ 142527 w 433624"/>
                <a:gd name="connsiteY16" fmla="*/ 0 h 598607"/>
                <a:gd name="connsiteX17" fmla="*/ 216675 w 433624"/>
                <a:gd name="connsiteY17" fmla="*/ 98719 h 598607"/>
                <a:gd name="connsiteX18" fmla="*/ 291097 w 433624"/>
                <a:gd name="connsiteY18" fmla="*/ 0 h 598607"/>
                <a:gd name="connsiteX19" fmla="*/ 433624 w 433624"/>
                <a:gd name="connsiteY19" fmla="*/ 0 h 598607"/>
                <a:gd name="connsiteX20" fmla="*/ 216675 w 433624"/>
                <a:gd name="connsiteY20" fmla="*/ 288754 h 59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3624" h="598607">
                  <a:moveTo>
                    <a:pt x="216981" y="357580"/>
                  </a:moveTo>
                  <a:lnTo>
                    <a:pt x="188967" y="414341"/>
                  </a:lnTo>
                  <a:lnTo>
                    <a:pt x="126349" y="423389"/>
                  </a:lnTo>
                  <a:lnTo>
                    <a:pt x="171665" y="467537"/>
                  </a:lnTo>
                  <a:lnTo>
                    <a:pt x="160954" y="529781"/>
                  </a:lnTo>
                  <a:lnTo>
                    <a:pt x="216981" y="500441"/>
                  </a:lnTo>
                  <a:lnTo>
                    <a:pt x="272733" y="529781"/>
                  </a:lnTo>
                  <a:lnTo>
                    <a:pt x="262022" y="467537"/>
                  </a:lnTo>
                  <a:lnTo>
                    <a:pt x="307338" y="423389"/>
                  </a:lnTo>
                  <a:lnTo>
                    <a:pt x="244720" y="414341"/>
                  </a:lnTo>
                  <a:close/>
                  <a:moveTo>
                    <a:pt x="216706" y="288754"/>
                  </a:moveTo>
                  <a:cubicBezTo>
                    <a:pt x="302669" y="288754"/>
                    <a:pt x="371879" y="358128"/>
                    <a:pt x="371879" y="443681"/>
                  </a:cubicBezTo>
                  <a:cubicBezTo>
                    <a:pt x="371879" y="529233"/>
                    <a:pt x="302394" y="598607"/>
                    <a:pt x="216706" y="598607"/>
                  </a:cubicBezTo>
                  <a:cubicBezTo>
                    <a:pt x="131018" y="598607"/>
                    <a:pt x="61533" y="529233"/>
                    <a:pt x="61533" y="443681"/>
                  </a:cubicBezTo>
                  <a:cubicBezTo>
                    <a:pt x="61533" y="358128"/>
                    <a:pt x="131018" y="288754"/>
                    <a:pt x="216706" y="288754"/>
                  </a:cubicBezTo>
                  <a:close/>
                  <a:moveTo>
                    <a:pt x="0" y="0"/>
                  </a:moveTo>
                  <a:lnTo>
                    <a:pt x="142527" y="0"/>
                  </a:lnTo>
                  <a:lnTo>
                    <a:pt x="216675" y="98719"/>
                  </a:lnTo>
                  <a:lnTo>
                    <a:pt x="291097" y="0"/>
                  </a:lnTo>
                  <a:lnTo>
                    <a:pt x="433624" y="0"/>
                  </a:lnTo>
                  <a:lnTo>
                    <a:pt x="216675" y="2887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38" name="graphs_386197"/>
          <p:cNvSpPr>
            <a:spLocks noChangeAspect="1"/>
          </p:cNvSpPr>
          <p:nvPr/>
        </p:nvSpPr>
        <p:spPr bwMode="auto">
          <a:xfrm>
            <a:off x="2009704" y="1242060"/>
            <a:ext cx="516975" cy="599440"/>
          </a:xfrm>
          <a:custGeom>
            <a:avLst/>
            <a:gdLst>
              <a:gd name="connsiteX0" fmla="*/ 217930 w 554715"/>
              <a:gd name="connsiteY0" fmla="*/ 316557 h 606722"/>
              <a:gd name="connsiteX1" fmla="*/ 336784 w 554715"/>
              <a:gd name="connsiteY1" fmla="*/ 316557 h 606722"/>
              <a:gd name="connsiteX2" fmla="*/ 356638 w 554715"/>
              <a:gd name="connsiteY2" fmla="*/ 336287 h 606722"/>
              <a:gd name="connsiteX3" fmla="*/ 356638 w 554715"/>
              <a:gd name="connsiteY3" fmla="*/ 586904 h 606722"/>
              <a:gd name="connsiteX4" fmla="*/ 336784 w 554715"/>
              <a:gd name="connsiteY4" fmla="*/ 606722 h 606722"/>
              <a:gd name="connsiteX5" fmla="*/ 217930 w 554715"/>
              <a:gd name="connsiteY5" fmla="*/ 606722 h 606722"/>
              <a:gd name="connsiteX6" fmla="*/ 198077 w 554715"/>
              <a:gd name="connsiteY6" fmla="*/ 586904 h 606722"/>
              <a:gd name="connsiteX7" fmla="*/ 198077 w 554715"/>
              <a:gd name="connsiteY7" fmla="*/ 336287 h 606722"/>
              <a:gd name="connsiteX8" fmla="*/ 217930 w 554715"/>
              <a:gd name="connsiteY8" fmla="*/ 316557 h 606722"/>
              <a:gd name="connsiteX9" fmla="*/ 416070 w 554715"/>
              <a:gd name="connsiteY9" fmla="*/ 158278 h 606722"/>
              <a:gd name="connsiteX10" fmla="*/ 534871 w 554715"/>
              <a:gd name="connsiteY10" fmla="*/ 158278 h 606722"/>
              <a:gd name="connsiteX11" fmla="*/ 554715 w 554715"/>
              <a:gd name="connsiteY11" fmla="*/ 178008 h 606722"/>
              <a:gd name="connsiteX12" fmla="*/ 554715 w 554715"/>
              <a:gd name="connsiteY12" fmla="*/ 586904 h 606722"/>
              <a:gd name="connsiteX13" fmla="*/ 534871 w 554715"/>
              <a:gd name="connsiteY13" fmla="*/ 606722 h 606722"/>
              <a:gd name="connsiteX14" fmla="*/ 416070 w 554715"/>
              <a:gd name="connsiteY14" fmla="*/ 606722 h 606722"/>
              <a:gd name="connsiteX15" fmla="*/ 396225 w 554715"/>
              <a:gd name="connsiteY15" fmla="*/ 586904 h 606722"/>
              <a:gd name="connsiteX16" fmla="*/ 396225 w 554715"/>
              <a:gd name="connsiteY16" fmla="*/ 178008 h 606722"/>
              <a:gd name="connsiteX17" fmla="*/ 416070 w 554715"/>
              <a:gd name="connsiteY17" fmla="*/ 158278 h 606722"/>
              <a:gd name="connsiteX18" fmla="*/ 19755 w 554715"/>
              <a:gd name="connsiteY18" fmla="*/ 0 h 606722"/>
              <a:gd name="connsiteX19" fmla="*/ 138645 w 554715"/>
              <a:gd name="connsiteY19" fmla="*/ 0 h 606722"/>
              <a:gd name="connsiteX20" fmla="*/ 158490 w 554715"/>
              <a:gd name="connsiteY20" fmla="*/ 19818 h 606722"/>
              <a:gd name="connsiteX21" fmla="*/ 158490 w 554715"/>
              <a:gd name="connsiteY21" fmla="*/ 586904 h 606722"/>
              <a:gd name="connsiteX22" fmla="*/ 138645 w 554715"/>
              <a:gd name="connsiteY22" fmla="*/ 606722 h 606722"/>
              <a:gd name="connsiteX23" fmla="*/ 19755 w 554715"/>
              <a:gd name="connsiteY23" fmla="*/ 606722 h 606722"/>
              <a:gd name="connsiteX24" fmla="*/ 0 w 554715"/>
              <a:gd name="connsiteY24" fmla="*/ 586904 h 606722"/>
              <a:gd name="connsiteX25" fmla="*/ 0 w 554715"/>
              <a:gd name="connsiteY25" fmla="*/ 19818 h 606722"/>
              <a:gd name="connsiteX26" fmla="*/ 19755 w 554715"/>
              <a:gd name="connsiteY2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4715" h="606722">
                <a:moveTo>
                  <a:pt x="217930" y="316557"/>
                </a:moveTo>
                <a:lnTo>
                  <a:pt x="336784" y="316557"/>
                </a:lnTo>
                <a:cubicBezTo>
                  <a:pt x="347735" y="316557"/>
                  <a:pt x="356638" y="325356"/>
                  <a:pt x="356638" y="336287"/>
                </a:cubicBezTo>
                <a:lnTo>
                  <a:pt x="356638" y="586904"/>
                </a:lnTo>
                <a:cubicBezTo>
                  <a:pt x="356638" y="597835"/>
                  <a:pt x="347735" y="606722"/>
                  <a:pt x="336784" y="606722"/>
                </a:cubicBezTo>
                <a:lnTo>
                  <a:pt x="217930" y="606722"/>
                </a:lnTo>
                <a:cubicBezTo>
                  <a:pt x="206980" y="606722"/>
                  <a:pt x="198077" y="597835"/>
                  <a:pt x="198077" y="586904"/>
                </a:cubicBezTo>
                <a:lnTo>
                  <a:pt x="198077" y="336287"/>
                </a:lnTo>
                <a:cubicBezTo>
                  <a:pt x="198077" y="325356"/>
                  <a:pt x="206980" y="316557"/>
                  <a:pt x="217930" y="316557"/>
                </a:cubicBezTo>
                <a:close/>
                <a:moveTo>
                  <a:pt x="416070" y="158278"/>
                </a:moveTo>
                <a:lnTo>
                  <a:pt x="534871" y="158278"/>
                </a:lnTo>
                <a:cubicBezTo>
                  <a:pt x="545816" y="158278"/>
                  <a:pt x="554715" y="167165"/>
                  <a:pt x="554715" y="178008"/>
                </a:cubicBezTo>
                <a:lnTo>
                  <a:pt x="554715" y="586904"/>
                </a:lnTo>
                <a:cubicBezTo>
                  <a:pt x="554715" y="597835"/>
                  <a:pt x="545816" y="606722"/>
                  <a:pt x="534871" y="606722"/>
                </a:cubicBezTo>
                <a:lnTo>
                  <a:pt x="416070" y="606722"/>
                </a:lnTo>
                <a:cubicBezTo>
                  <a:pt x="405124" y="606722"/>
                  <a:pt x="396225" y="597835"/>
                  <a:pt x="396225" y="586904"/>
                </a:cubicBezTo>
                <a:lnTo>
                  <a:pt x="396225" y="178008"/>
                </a:lnTo>
                <a:cubicBezTo>
                  <a:pt x="396225" y="167165"/>
                  <a:pt x="405124" y="158278"/>
                  <a:pt x="416070" y="158278"/>
                </a:cubicBezTo>
                <a:close/>
                <a:moveTo>
                  <a:pt x="19755" y="0"/>
                </a:moveTo>
                <a:lnTo>
                  <a:pt x="138645" y="0"/>
                </a:lnTo>
                <a:cubicBezTo>
                  <a:pt x="149591" y="0"/>
                  <a:pt x="158490" y="8887"/>
                  <a:pt x="158490" y="19818"/>
                </a:cubicBezTo>
                <a:lnTo>
                  <a:pt x="158490" y="586904"/>
                </a:lnTo>
                <a:cubicBezTo>
                  <a:pt x="158490" y="597835"/>
                  <a:pt x="149591" y="606722"/>
                  <a:pt x="138645" y="606722"/>
                </a:cubicBezTo>
                <a:lnTo>
                  <a:pt x="19755" y="606722"/>
                </a:lnTo>
                <a:cubicBezTo>
                  <a:pt x="8899" y="606722"/>
                  <a:pt x="0" y="597835"/>
                  <a:pt x="0" y="586904"/>
                </a:cubicBezTo>
                <a:lnTo>
                  <a:pt x="0" y="19818"/>
                </a:lnTo>
                <a:cubicBezTo>
                  <a:pt x="0" y="8887"/>
                  <a:pt x="8899" y="0"/>
                  <a:pt x="197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139" name="组合 138"/>
          <p:cNvGrpSpPr/>
          <p:nvPr/>
        </p:nvGrpSpPr>
        <p:grpSpPr>
          <a:xfrm>
            <a:off x="5763895" y="1233170"/>
            <a:ext cx="528320" cy="609600"/>
            <a:chOff x="8910476" y="1067822"/>
            <a:chExt cx="528037" cy="542543"/>
          </a:xfrm>
        </p:grpSpPr>
        <p:sp>
          <p:nvSpPr>
            <p:cNvPr id="140" name="Freeform 5"/>
            <p:cNvSpPr/>
            <p:nvPr/>
          </p:nvSpPr>
          <p:spPr>
            <a:xfrm>
              <a:off x="9170503" y="1316298"/>
              <a:ext cx="268010" cy="294067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0" h="1140">
                  <a:moveTo>
                    <a:pt x="914" y="483"/>
                  </a:moveTo>
                  <a:lnTo>
                    <a:pt x="914" y="483"/>
                  </a:lnTo>
                  <a:cubicBezTo>
                    <a:pt x="583" y="139"/>
                    <a:pt x="583" y="139"/>
                    <a:pt x="583" y="139"/>
                  </a:cubicBezTo>
                  <a:cubicBezTo>
                    <a:pt x="450" y="6"/>
                    <a:pt x="238" y="0"/>
                    <a:pt x="106" y="126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6" y="225"/>
                    <a:pt x="6" y="225"/>
                    <a:pt x="0" y="225"/>
                  </a:cubicBezTo>
                  <a:cubicBezTo>
                    <a:pt x="146" y="377"/>
                    <a:pt x="146" y="377"/>
                    <a:pt x="146" y="377"/>
                  </a:cubicBezTo>
                  <a:cubicBezTo>
                    <a:pt x="146" y="377"/>
                    <a:pt x="146" y="377"/>
                    <a:pt x="152" y="377"/>
                  </a:cubicBezTo>
                  <a:cubicBezTo>
                    <a:pt x="252" y="278"/>
                    <a:pt x="252" y="278"/>
                    <a:pt x="252" y="278"/>
                  </a:cubicBezTo>
                  <a:cubicBezTo>
                    <a:pt x="305" y="232"/>
                    <a:pt x="384" y="232"/>
                    <a:pt x="430" y="285"/>
                  </a:cubicBezTo>
                  <a:cubicBezTo>
                    <a:pt x="761" y="629"/>
                    <a:pt x="761" y="629"/>
                    <a:pt x="761" y="629"/>
                  </a:cubicBezTo>
                  <a:cubicBezTo>
                    <a:pt x="808" y="675"/>
                    <a:pt x="808" y="755"/>
                    <a:pt x="761" y="808"/>
                  </a:cubicBezTo>
                  <a:cubicBezTo>
                    <a:pt x="702" y="861"/>
                    <a:pt x="702" y="861"/>
                    <a:pt x="702" y="861"/>
                  </a:cubicBezTo>
                  <a:cubicBezTo>
                    <a:pt x="655" y="907"/>
                    <a:pt x="569" y="907"/>
                    <a:pt x="523" y="854"/>
                  </a:cubicBezTo>
                  <a:cubicBezTo>
                    <a:pt x="377" y="702"/>
                    <a:pt x="377" y="702"/>
                    <a:pt x="377" y="702"/>
                  </a:cubicBezTo>
                  <a:cubicBezTo>
                    <a:pt x="305" y="741"/>
                    <a:pt x="225" y="761"/>
                    <a:pt x="146" y="761"/>
                  </a:cubicBezTo>
                  <a:cubicBezTo>
                    <a:pt x="371" y="1000"/>
                    <a:pt x="371" y="1000"/>
                    <a:pt x="371" y="1000"/>
                  </a:cubicBezTo>
                  <a:cubicBezTo>
                    <a:pt x="503" y="1132"/>
                    <a:pt x="715" y="1139"/>
                    <a:pt x="847" y="1006"/>
                  </a:cubicBezTo>
                  <a:cubicBezTo>
                    <a:pt x="900" y="953"/>
                    <a:pt x="900" y="953"/>
                    <a:pt x="900" y="953"/>
                  </a:cubicBezTo>
                  <a:cubicBezTo>
                    <a:pt x="1033" y="827"/>
                    <a:pt x="1039" y="616"/>
                    <a:pt x="914" y="483"/>
                  </a:cubicBezTo>
                  <a:close/>
                  <a:moveTo>
                    <a:pt x="914" y="483"/>
                  </a:moveTo>
                  <a:lnTo>
                    <a:pt x="914" y="48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143" name="Freeform 6"/>
            <p:cNvSpPr/>
            <p:nvPr/>
          </p:nvSpPr>
          <p:spPr>
            <a:xfrm>
              <a:off x="8910476" y="1067822"/>
              <a:ext cx="290820" cy="272411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127" h="1060">
                  <a:moveTo>
                    <a:pt x="278" y="337"/>
                  </a:moveTo>
                  <a:lnTo>
                    <a:pt x="278" y="337"/>
                  </a:lnTo>
                  <a:cubicBezTo>
                    <a:pt x="338" y="278"/>
                    <a:pt x="338" y="278"/>
                    <a:pt x="338" y="278"/>
                  </a:cubicBezTo>
                  <a:cubicBezTo>
                    <a:pt x="384" y="231"/>
                    <a:pt x="470" y="231"/>
                    <a:pt x="517" y="284"/>
                  </a:cubicBezTo>
                  <a:cubicBezTo>
                    <a:pt x="848" y="629"/>
                    <a:pt x="848" y="629"/>
                    <a:pt x="848" y="629"/>
                  </a:cubicBezTo>
                  <a:cubicBezTo>
                    <a:pt x="894" y="682"/>
                    <a:pt x="894" y="761"/>
                    <a:pt x="848" y="807"/>
                  </a:cubicBezTo>
                  <a:cubicBezTo>
                    <a:pt x="742" y="907"/>
                    <a:pt x="742" y="907"/>
                    <a:pt x="742" y="907"/>
                  </a:cubicBezTo>
                  <a:cubicBezTo>
                    <a:pt x="888" y="1059"/>
                    <a:pt x="888" y="1059"/>
                    <a:pt x="888" y="1059"/>
                  </a:cubicBezTo>
                  <a:cubicBezTo>
                    <a:pt x="888" y="1059"/>
                    <a:pt x="888" y="1059"/>
                    <a:pt x="888" y="1053"/>
                  </a:cubicBezTo>
                  <a:cubicBezTo>
                    <a:pt x="987" y="960"/>
                    <a:pt x="987" y="960"/>
                    <a:pt x="987" y="960"/>
                  </a:cubicBezTo>
                  <a:cubicBezTo>
                    <a:pt x="1119" y="827"/>
                    <a:pt x="1126" y="615"/>
                    <a:pt x="1000" y="483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537" y="6"/>
                    <a:pt x="325" y="0"/>
                    <a:pt x="192" y="132"/>
                  </a:cubicBezTo>
                  <a:cubicBezTo>
                    <a:pt x="139" y="185"/>
                    <a:pt x="139" y="185"/>
                    <a:pt x="139" y="185"/>
                  </a:cubicBezTo>
                  <a:cubicBezTo>
                    <a:pt x="7" y="311"/>
                    <a:pt x="0" y="523"/>
                    <a:pt x="126" y="655"/>
                  </a:cubicBezTo>
                  <a:cubicBezTo>
                    <a:pt x="358" y="900"/>
                    <a:pt x="358" y="900"/>
                    <a:pt x="358" y="900"/>
                  </a:cubicBezTo>
                  <a:cubicBezTo>
                    <a:pt x="358" y="814"/>
                    <a:pt x="384" y="735"/>
                    <a:pt x="424" y="668"/>
                  </a:cubicBezTo>
                  <a:cubicBezTo>
                    <a:pt x="278" y="516"/>
                    <a:pt x="278" y="516"/>
                    <a:pt x="278" y="516"/>
                  </a:cubicBezTo>
                  <a:cubicBezTo>
                    <a:pt x="232" y="463"/>
                    <a:pt x="232" y="384"/>
                    <a:pt x="278" y="337"/>
                  </a:cubicBezTo>
                  <a:close/>
                  <a:moveTo>
                    <a:pt x="278" y="337"/>
                  </a:moveTo>
                  <a:lnTo>
                    <a:pt x="278" y="33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  <p:sp>
          <p:nvSpPr>
            <p:cNvPr id="144" name="Freeform 7"/>
            <p:cNvSpPr/>
            <p:nvPr/>
          </p:nvSpPr>
          <p:spPr>
            <a:xfrm>
              <a:off x="9019961" y="1217136"/>
              <a:ext cx="268010" cy="275831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41" h="1073">
                  <a:moveTo>
                    <a:pt x="1040" y="841"/>
                  </a:moveTo>
                  <a:lnTo>
                    <a:pt x="1040" y="841"/>
                  </a:lnTo>
                  <a:cubicBezTo>
                    <a:pt x="894" y="695"/>
                    <a:pt x="894" y="695"/>
                    <a:pt x="894" y="695"/>
                  </a:cubicBezTo>
                  <a:cubicBezTo>
                    <a:pt x="788" y="794"/>
                    <a:pt x="788" y="794"/>
                    <a:pt x="788" y="794"/>
                  </a:cubicBezTo>
                  <a:cubicBezTo>
                    <a:pt x="742" y="841"/>
                    <a:pt x="662" y="841"/>
                    <a:pt x="609" y="788"/>
                  </a:cubicBezTo>
                  <a:cubicBezTo>
                    <a:pt x="278" y="443"/>
                    <a:pt x="278" y="443"/>
                    <a:pt x="278" y="443"/>
                  </a:cubicBezTo>
                  <a:cubicBezTo>
                    <a:pt x="232" y="397"/>
                    <a:pt x="232" y="318"/>
                    <a:pt x="285" y="265"/>
                  </a:cubicBezTo>
                  <a:cubicBezTo>
                    <a:pt x="404" y="152"/>
                    <a:pt x="404" y="152"/>
                    <a:pt x="404" y="152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139" y="119"/>
                    <a:pt x="139" y="119"/>
                    <a:pt x="139" y="119"/>
                  </a:cubicBezTo>
                  <a:cubicBezTo>
                    <a:pt x="7" y="245"/>
                    <a:pt x="0" y="457"/>
                    <a:pt x="126" y="589"/>
                  </a:cubicBezTo>
                  <a:cubicBezTo>
                    <a:pt x="464" y="933"/>
                    <a:pt x="464" y="933"/>
                    <a:pt x="464" y="933"/>
                  </a:cubicBezTo>
                  <a:cubicBezTo>
                    <a:pt x="589" y="1066"/>
                    <a:pt x="801" y="1072"/>
                    <a:pt x="934" y="947"/>
                  </a:cubicBezTo>
                  <a:lnTo>
                    <a:pt x="1040" y="841"/>
                  </a:lnTo>
                  <a:close/>
                  <a:moveTo>
                    <a:pt x="1040" y="841"/>
                  </a:moveTo>
                  <a:lnTo>
                    <a:pt x="1040" y="84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9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 rot="5400000" flipH="1">
            <a:off x="2662611" y="-2662611"/>
            <a:ext cx="6858000" cy="12183222"/>
          </a:xfrm>
          <a:prstGeom prst="rect">
            <a:avLst/>
          </a:prstGeom>
          <a:gradFill>
            <a:gsLst>
              <a:gs pos="0">
                <a:srgbClr val="0E4DD1">
                  <a:alpha val="0"/>
                </a:srgbClr>
              </a:gs>
              <a:gs pos="100000">
                <a:srgbClr val="0E4DD1">
                  <a:alpha val="20000"/>
                </a:srgbClr>
              </a:gs>
            </a:gsLst>
            <a:lin ang="5400000" scaled="0"/>
          </a:gra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pic>
        <p:nvPicPr>
          <p:cNvPr id="21" name="图片 20" descr="图片包含 水, 空气, 男人, 夜空&#10;&#10;描述已自动生成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3307778" y="-360888"/>
            <a:ext cx="5596554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184" y="303098"/>
            <a:ext cx="1998958" cy="53483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34" y="153837"/>
            <a:ext cx="734125" cy="7341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684313" y="462793"/>
            <a:ext cx="3408658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第八届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中国国际“互联网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”创新创业大赛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 descr="7b0a2020202022776f7264617274223a20227b5c2269645c223a32353030353038342c5c227469645c223a31333531327d220a7d0a"/>
          <p:cNvSpPr txBox="1"/>
          <p:nvPr/>
        </p:nvSpPr>
        <p:spPr>
          <a:xfrm>
            <a:off x="1150620" y="992505"/>
            <a:ext cx="10942320" cy="37846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flat" dir="t">
                <a:rot lat="0" lon="0" rev="0"/>
              </a:lightRig>
            </a:scene3d>
            <a:sp3d extrusionH="194553" contourW="7296" prstMaterial="powder">
              <a:extrusionClr>
                <a:srgbClr val="BCE2F5"/>
              </a:extrusionClr>
              <a:contourClr>
                <a:srgbClr val="007196"/>
              </a:contourClr>
            </a:sp3d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8000" dirty="0" smtClean="0">
                <a:ln w="17023">
                  <a:solidFill>
                    <a:srgbClr val="014FFF"/>
                  </a:solidFill>
                </a:ln>
                <a:gradFill>
                  <a:gsLst>
                    <a:gs pos="100000">
                      <a:srgbClr val="00B0F0"/>
                    </a:gs>
                    <a:gs pos="0">
                      <a:srgbClr val="FFFED5"/>
                    </a:gs>
                  </a:gsLst>
                  <a:lin ang="5400000" scaled="0"/>
                </a:gradFill>
                <a:effectLst>
                  <a:outerShdw blurRad="24319" dist="12700" sx="102000" sy="102000" algn="ctr" rotWithShape="0">
                    <a:srgbClr val="2094CE">
                      <a:alpha val="50000"/>
                    </a:srgbClr>
                  </a:outerShdw>
                  <a:reflection blurRad="2432" stA="10000" endA="300" endPos="45500" dist="63500" dir="5400000" sy="-100000" algn="bl" rotWithShape="0"/>
                </a:effectLst>
                <a:latin typeface="汉仪雅酷黑 85W" panose="020B0904020202020204" charset="-122"/>
                <a:ea typeface="汉仪雅酷黑 85W" panose="020B0904020202020204" charset="-122"/>
              </a:rPr>
              <a:t>但愿世间无疾苦，</a:t>
            </a:r>
            <a:endParaRPr lang="en-US" altLang="zh-CN" sz="8000" dirty="0" smtClean="0">
              <a:ln w="17023">
                <a:solidFill>
                  <a:srgbClr val="014FFF"/>
                </a:solidFill>
              </a:ln>
              <a:gradFill>
                <a:gsLst>
                  <a:gs pos="100000">
                    <a:srgbClr val="00B0F0"/>
                  </a:gs>
                  <a:gs pos="0">
                    <a:srgbClr val="FFFED5"/>
                  </a:gs>
                </a:gsLst>
                <a:lin ang="5400000" scaled="0"/>
              </a:gradFill>
              <a:effectLst>
                <a:outerShdw blurRad="24319" dist="12700" sx="102000" sy="102000" algn="ctr" rotWithShape="0">
                  <a:srgbClr val="2094CE">
                    <a:alpha val="50000"/>
                  </a:srgbClr>
                </a:outerShdw>
                <a:reflection blurRad="2432" stA="10000" endA="300" endPos="45500" dist="63500" dir="5400000" sy="-100000" algn="bl" rotWithShape="0"/>
              </a:effectLst>
              <a:latin typeface="汉仪雅酷黑 85W" panose="020B0904020202020204" charset="-122"/>
              <a:ea typeface="汉仪雅酷黑 85W" panose="020B0904020202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8000" dirty="0" smtClean="0">
                <a:ln w="17023">
                  <a:solidFill>
                    <a:srgbClr val="014FFF"/>
                  </a:solidFill>
                </a:ln>
                <a:gradFill>
                  <a:gsLst>
                    <a:gs pos="100000">
                      <a:srgbClr val="00B0F0"/>
                    </a:gs>
                    <a:gs pos="0">
                      <a:srgbClr val="FFFED5"/>
                    </a:gs>
                  </a:gsLst>
                  <a:lin ang="5400000" scaled="0"/>
                </a:gradFill>
                <a:effectLst>
                  <a:outerShdw blurRad="24319" dist="12700" sx="102000" sy="102000" algn="ctr" rotWithShape="0">
                    <a:srgbClr val="2094CE">
                      <a:alpha val="50000"/>
                    </a:srgbClr>
                  </a:outerShdw>
                  <a:reflection blurRad="2432" stA="10000" endA="300" endPos="45500" dist="63500" dir="5400000" sy="-100000" algn="bl" rotWithShape="0"/>
                </a:effectLst>
                <a:latin typeface="汉仪雅酷黑 85W" panose="020B0904020202020204" charset="-122"/>
                <a:ea typeface="汉仪雅酷黑 85W" panose="020B0904020202020204" charset="-122"/>
              </a:rPr>
              <a:t>愿做敷料领跑人！</a:t>
            </a:r>
            <a:endParaRPr lang="zh-CN" altLang="en-US" sz="8000" dirty="0" smtClean="0">
              <a:ln w="17023">
                <a:solidFill>
                  <a:srgbClr val="014FFF"/>
                </a:solidFill>
              </a:ln>
              <a:gradFill>
                <a:gsLst>
                  <a:gs pos="100000">
                    <a:srgbClr val="00B0F0"/>
                  </a:gs>
                  <a:gs pos="0">
                    <a:srgbClr val="FFFED5"/>
                  </a:gs>
                </a:gsLst>
                <a:lin ang="5400000" scaled="0"/>
              </a:gradFill>
              <a:effectLst>
                <a:outerShdw blurRad="24319" dist="12700" sx="102000" sy="102000" algn="ctr" rotWithShape="0">
                  <a:srgbClr val="2094CE">
                    <a:alpha val="50000"/>
                  </a:srgbClr>
                </a:outerShdw>
                <a:reflection blurRad="2432" stA="10000" endA="300" endPos="45500" dist="63500" dir="5400000" sy="-100000" algn="bl" rotWithShape="0"/>
              </a:effectLst>
              <a:latin typeface="汉仪雅酷黑 85W" panose="020B0904020202020204" charset="-122"/>
              <a:ea typeface="汉仪雅酷黑 85W" panose="020B0904020202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07715" y="5304155"/>
            <a:ext cx="6087110" cy="932180"/>
            <a:chOff x="5065" y="8928"/>
            <a:chExt cx="9586" cy="1468"/>
          </a:xfrm>
        </p:grpSpPr>
        <p:sp>
          <p:nvSpPr>
            <p:cNvPr id="13" name="文本框 12"/>
            <p:cNvSpPr txBox="1"/>
            <p:nvPr/>
          </p:nvSpPr>
          <p:spPr>
            <a:xfrm>
              <a:off x="7471" y="8928"/>
              <a:ext cx="3615" cy="46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2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高教主赛道 研究生创意组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065" y="9780"/>
              <a:ext cx="9586" cy="617"/>
              <a:chOff x="4956074" y="5775592"/>
              <a:chExt cx="6087136" cy="391621"/>
            </a:xfrm>
          </p:grpSpPr>
          <p:sp>
            <p:nvSpPr>
              <p:cNvPr id="15" name="平行四边形 14"/>
              <p:cNvSpPr/>
              <p:nvPr/>
            </p:nvSpPr>
            <p:spPr>
              <a:xfrm>
                <a:off x="4956074" y="5775592"/>
                <a:ext cx="1123275" cy="391621"/>
              </a:xfrm>
              <a:prstGeom prst="parallelogram">
                <a:avLst/>
              </a:prstGeom>
              <a:gradFill>
                <a:gsLst>
                  <a:gs pos="0">
                    <a:srgbClr val="00CDDE"/>
                  </a:gs>
                  <a:gs pos="63000">
                    <a:srgbClr val="0E4DD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负责人</a:t>
                </a: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平行四边形 15"/>
              <p:cNvSpPr/>
              <p:nvPr/>
            </p:nvSpPr>
            <p:spPr>
              <a:xfrm>
                <a:off x="6093638" y="5775592"/>
                <a:ext cx="1243553" cy="391621"/>
              </a:xfrm>
              <a:prstGeom prst="parallelogram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胡大涛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8990572" y="5775592"/>
                <a:ext cx="2052638" cy="391621"/>
              </a:xfrm>
              <a:prstGeom prst="parallelogram">
                <a:avLst/>
              </a:prstGeom>
              <a:noFill/>
              <a:ln>
                <a:solidFill>
                  <a:srgbClr val="0E4D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13669164749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平行四边形 21"/>
              <p:cNvSpPr/>
              <p:nvPr/>
            </p:nvSpPr>
            <p:spPr>
              <a:xfrm>
                <a:off x="7850646" y="5775592"/>
                <a:ext cx="1123275" cy="391621"/>
              </a:xfrm>
              <a:prstGeom prst="parallelogram">
                <a:avLst/>
              </a:prstGeom>
              <a:gradFill>
                <a:gsLst>
                  <a:gs pos="0">
                    <a:srgbClr val="00CDDE"/>
                  </a:gs>
                  <a:gs pos="63000">
                    <a:srgbClr val="0E4DD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8001914" y="5848292"/>
                <a:ext cx="820738" cy="246221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联系方式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六边形 148"/>
          <p:cNvSpPr/>
          <p:nvPr/>
        </p:nvSpPr>
        <p:spPr>
          <a:xfrm>
            <a:off x="7974965" y="4249420"/>
            <a:ext cx="3918585" cy="889000"/>
          </a:xfrm>
          <a:prstGeom prst="hexagon">
            <a:avLst>
              <a:gd name="adj" fmla="val 22872"/>
              <a:gd name="vf" fmla="val 115470"/>
            </a:avLst>
          </a:prstGeom>
          <a:gradFill>
            <a:gsLst>
              <a:gs pos="0">
                <a:srgbClr val="00B0F0">
                  <a:alpha val="20000"/>
                </a:srgbClr>
              </a:gs>
              <a:gs pos="100000">
                <a:srgbClr val="00B0F0">
                  <a:alpha val="0"/>
                </a:srgbClr>
              </a:gs>
            </a:gsLst>
            <a:lin ang="5400000" scaled="0"/>
          </a:gradFill>
          <a:ln w="15875"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47" name="六边形 146"/>
          <p:cNvSpPr/>
          <p:nvPr/>
        </p:nvSpPr>
        <p:spPr>
          <a:xfrm>
            <a:off x="3940175" y="4249420"/>
            <a:ext cx="3918585" cy="889000"/>
          </a:xfrm>
          <a:prstGeom prst="hexagon">
            <a:avLst>
              <a:gd name="adj" fmla="val 22872"/>
              <a:gd name="vf" fmla="val 115470"/>
            </a:avLst>
          </a:prstGeom>
          <a:gradFill>
            <a:gsLst>
              <a:gs pos="0">
                <a:srgbClr val="00B0F0">
                  <a:alpha val="20000"/>
                </a:srgbClr>
              </a:gs>
              <a:gs pos="100000">
                <a:srgbClr val="00B0F0">
                  <a:alpha val="0"/>
                </a:srgbClr>
              </a:gs>
            </a:gsLst>
            <a:lin ang="5400000" scaled="0"/>
          </a:gradFill>
          <a:ln w="15875"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38" name="矩形 137"/>
          <p:cNvSpPr/>
          <p:nvPr/>
        </p:nvSpPr>
        <p:spPr>
          <a:xfrm>
            <a:off x="4529693" y="1330633"/>
            <a:ext cx="3045401" cy="399292"/>
          </a:xfrm>
          <a:prstGeom prst="rect">
            <a:avLst/>
          </a:prstGeom>
          <a:gradFill>
            <a:gsLst>
              <a:gs pos="100000">
                <a:srgbClr val="41C6FE">
                  <a:alpha val="0"/>
                </a:srgbClr>
              </a:gs>
              <a:gs pos="0">
                <a:srgbClr val="41C6FE">
                  <a:alpha val="2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sp>
        <p:nvSpPr>
          <p:cNvPr id="145" name="六边形 144"/>
          <p:cNvSpPr/>
          <p:nvPr/>
        </p:nvSpPr>
        <p:spPr>
          <a:xfrm>
            <a:off x="-94615" y="4249420"/>
            <a:ext cx="3918585" cy="889000"/>
          </a:xfrm>
          <a:prstGeom prst="hexagon">
            <a:avLst>
              <a:gd name="adj" fmla="val 22872"/>
              <a:gd name="vf" fmla="val 115470"/>
            </a:avLst>
          </a:prstGeom>
          <a:gradFill>
            <a:gsLst>
              <a:gs pos="0">
                <a:srgbClr val="00B0F0">
                  <a:alpha val="20000"/>
                </a:srgbClr>
              </a:gs>
              <a:gs pos="100000">
                <a:srgbClr val="00B0F0">
                  <a:alpha val="0"/>
                </a:srgbClr>
              </a:gs>
            </a:gsLst>
            <a:lin ang="5400000" scaled="0"/>
          </a:gradFill>
          <a:ln w="15875"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 大 需 求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84658"/>
              <a:ext cx="8733709" cy="369332"/>
              <a:chOff x="2345007" y="268523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68523"/>
                <a:ext cx="8733709" cy="369332"/>
                <a:chOff x="2446402" y="-1356778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4015002" y="-1356778"/>
                  <a:ext cx="4924426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/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众多患者受换药疼痛影响，危害众多</a:t>
                  </a:r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53" name="组合 52"/>
          <p:cNvGrpSpPr/>
          <p:nvPr/>
        </p:nvGrpSpPr>
        <p:grpSpPr>
          <a:xfrm>
            <a:off x="191797" y="1048972"/>
            <a:ext cx="3631956" cy="3506134"/>
            <a:chOff x="304586" y="1833780"/>
            <a:chExt cx="4486545" cy="3787967"/>
          </a:xfrm>
        </p:grpSpPr>
        <p:sp>
          <p:nvSpPr>
            <p:cNvPr id="54" name="平行四边形 53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7" name="平行四边形 56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8" name="平行四边形 57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59" name="平行四边形 58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60" name="任意多边形: 形状 33"/>
            <p:cNvSpPr/>
            <p:nvPr/>
          </p:nvSpPr>
          <p:spPr>
            <a:xfrm>
              <a:off x="304586" y="1833780"/>
              <a:ext cx="4486545" cy="3787967"/>
            </a:xfrm>
            <a:custGeom>
              <a:avLst/>
              <a:gdLst>
                <a:gd name="connsiteX0" fmla="*/ 0 w 4486545"/>
                <a:gd name="connsiteY0" fmla="*/ 0 h 3787967"/>
                <a:gd name="connsiteX1" fmla="*/ 991634 w 4486545"/>
                <a:gd name="connsiteY1" fmla="*/ 0 h 3787967"/>
                <a:gd name="connsiteX2" fmla="*/ 2867890 w 4486545"/>
                <a:gd name="connsiteY2" fmla="*/ 0 h 3787967"/>
                <a:gd name="connsiteX3" fmla="*/ 3859524 w 4486545"/>
                <a:gd name="connsiteY3" fmla="*/ 0 h 3787967"/>
                <a:gd name="connsiteX4" fmla="*/ 3925108 w 4486545"/>
                <a:gd name="connsiteY4" fmla="*/ 117554 h 3787967"/>
                <a:gd name="connsiteX5" fmla="*/ 4486545 w 4486545"/>
                <a:gd name="connsiteY5" fmla="*/ 117554 h 3787967"/>
                <a:gd name="connsiteX6" fmla="*/ 4486545 w 4486545"/>
                <a:gd name="connsiteY6" fmla="*/ 1692539 h 3787967"/>
                <a:gd name="connsiteX7" fmla="*/ 4486545 w 4486545"/>
                <a:gd name="connsiteY7" fmla="*/ 2212982 h 3787967"/>
                <a:gd name="connsiteX8" fmla="*/ 4486545 w 4486545"/>
                <a:gd name="connsiteY8" fmla="*/ 3787967 h 3787967"/>
                <a:gd name="connsiteX9" fmla="*/ 3494911 w 4486545"/>
                <a:gd name="connsiteY9" fmla="*/ 3787967 h 3787967"/>
                <a:gd name="connsiteX10" fmla="*/ 991634 w 4486545"/>
                <a:gd name="connsiteY10" fmla="*/ 3787967 h 3787967"/>
                <a:gd name="connsiteX11" fmla="*/ 0 w 4486545"/>
                <a:gd name="connsiteY11" fmla="*/ 3787967 h 3787967"/>
                <a:gd name="connsiteX12" fmla="*/ 0 w 4486545"/>
                <a:gd name="connsiteY12" fmla="*/ 2212982 h 3787967"/>
                <a:gd name="connsiteX13" fmla="*/ 0 w 4486545"/>
                <a:gd name="connsiteY13" fmla="*/ 1574985 h 37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6545" h="3787967">
                  <a:moveTo>
                    <a:pt x="0" y="0"/>
                  </a:moveTo>
                  <a:lnTo>
                    <a:pt x="991634" y="0"/>
                  </a:lnTo>
                  <a:lnTo>
                    <a:pt x="2867890" y="0"/>
                  </a:lnTo>
                  <a:lnTo>
                    <a:pt x="3859524" y="0"/>
                  </a:lnTo>
                  <a:lnTo>
                    <a:pt x="3925108" y="117554"/>
                  </a:lnTo>
                  <a:lnTo>
                    <a:pt x="4486545" y="117554"/>
                  </a:lnTo>
                  <a:lnTo>
                    <a:pt x="4486545" y="1692539"/>
                  </a:lnTo>
                  <a:lnTo>
                    <a:pt x="4486545" y="2212982"/>
                  </a:lnTo>
                  <a:lnTo>
                    <a:pt x="4486545" y="3787967"/>
                  </a:lnTo>
                  <a:lnTo>
                    <a:pt x="3494911" y="3787967"/>
                  </a:lnTo>
                  <a:lnTo>
                    <a:pt x="991634" y="3787967"/>
                  </a:lnTo>
                  <a:lnTo>
                    <a:pt x="0" y="3787967"/>
                  </a:lnTo>
                  <a:lnTo>
                    <a:pt x="0" y="2212982"/>
                  </a:lnTo>
                  <a:lnTo>
                    <a:pt x="0" y="1574985"/>
                  </a:lnTo>
                  <a:close/>
                </a:path>
              </a:pathLst>
            </a:custGeom>
            <a:gradFill>
              <a:gsLst>
                <a:gs pos="0">
                  <a:srgbClr val="001334"/>
                </a:gs>
                <a:gs pos="76000">
                  <a:srgbClr val="000040">
                    <a:alpha val="0"/>
                  </a:srgbClr>
                </a:gs>
              </a:gsLst>
              <a:lin ang="5400000" scaled="0"/>
            </a:gradFill>
            <a:ln w="9525">
              <a:gradFill>
                <a:gsLst>
                  <a:gs pos="0">
                    <a:srgbClr val="41C7FF"/>
                  </a:gs>
                  <a:gs pos="88000">
                    <a:srgbClr val="009FDE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304586" y="1834328"/>
              <a:ext cx="115121" cy="273581"/>
              <a:chOff x="321188" y="1487834"/>
              <a:chExt cx="181488" cy="497755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321188" y="1487834"/>
                <a:ext cx="181488" cy="250835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1188" y="1780306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21188" y="1860088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21188" y="1939870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8411845" y="3776980"/>
            <a:ext cx="361315" cy="72390"/>
            <a:chOff x="4206863" y="1842241"/>
            <a:chExt cx="496991" cy="91431"/>
          </a:xfrm>
        </p:grpSpPr>
        <p:sp>
          <p:nvSpPr>
            <p:cNvPr id="67" name="平行四边形 66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69" name="平行四边形 68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"/>
          <a:srcRect l="2784" t="4216" r="54866" b="16159"/>
          <a:stretch>
            <a:fillRect/>
          </a:stretch>
        </p:blipFill>
        <p:spPr>
          <a:xfrm>
            <a:off x="571500" y="1759585"/>
            <a:ext cx="2461895" cy="2318385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465619" y="1297195"/>
            <a:ext cx="3039294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lvl="0"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换药疼痛</a:t>
            </a:r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4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重度</a:t>
            </a:r>
            <a:r>
              <a:rPr lang="zh-CN" altLang="en-US" sz="24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疼痛</a:t>
            </a:r>
            <a:endParaRPr lang="zh-CN" altLang="en-US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92363" y="1759893"/>
            <a:ext cx="3045401" cy="399292"/>
          </a:xfrm>
          <a:prstGeom prst="rect">
            <a:avLst/>
          </a:prstGeom>
          <a:gradFill>
            <a:gsLst>
              <a:gs pos="100000">
                <a:srgbClr val="41C6FE">
                  <a:alpha val="0"/>
                </a:srgbClr>
              </a:gs>
              <a:gs pos="0">
                <a:srgbClr val="41C6FE">
                  <a:alpha val="2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3685540" y="1152947"/>
            <a:ext cx="3203520" cy="210920"/>
            <a:chOff x="304586" y="1834328"/>
            <a:chExt cx="4399268" cy="273581"/>
          </a:xfrm>
        </p:grpSpPr>
        <p:sp>
          <p:nvSpPr>
            <p:cNvPr id="77" name="平行四边形 76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79" name="平行四边形 78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01" name="平行四边形 100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03" name="平行四边形 102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04" name="平行四边形 103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304586" y="1834328"/>
              <a:ext cx="115121" cy="273581"/>
              <a:chOff x="321188" y="1487834"/>
              <a:chExt cx="181488" cy="497755"/>
            </a:xfrm>
          </p:grpSpPr>
          <p:sp>
            <p:nvSpPr>
              <p:cNvPr id="106" name="矩形 105"/>
              <p:cNvSpPr/>
              <p:nvPr/>
            </p:nvSpPr>
            <p:spPr>
              <a:xfrm>
                <a:off x="321188" y="1487834"/>
                <a:ext cx="181488" cy="250835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321188" y="1780306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321188" y="1860088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321188" y="1939870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</p:grpSp>
      </p:grpSp>
      <p:sp>
        <p:nvSpPr>
          <p:cNvPr id="110" name="矩形 109"/>
          <p:cNvSpPr/>
          <p:nvPr/>
        </p:nvSpPr>
        <p:spPr>
          <a:xfrm>
            <a:off x="7575153" y="1121083"/>
            <a:ext cx="3045401" cy="399292"/>
          </a:xfrm>
          <a:prstGeom prst="rect">
            <a:avLst/>
          </a:prstGeom>
          <a:gradFill>
            <a:gsLst>
              <a:gs pos="100000">
                <a:srgbClr val="41C6FE">
                  <a:alpha val="0"/>
                </a:srgbClr>
              </a:gs>
              <a:gs pos="0">
                <a:srgbClr val="41C6FE">
                  <a:alpha val="2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腾讯体" panose="02010600010101010101" pitchFamily="2" charset="-122"/>
              <a:ea typeface="腾讯体" panose="02010600010101010101" pitchFamily="2" charset="-122"/>
              <a:cs typeface="+mn-cs"/>
            </a:endParaRPr>
          </a:p>
        </p:txBody>
      </p:sp>
      <p:grpSp>
        <p:nvGrpSpPr>
          <p:cNvPr id="111" name="组合 0"/>
          <p:cNvGrpSpPr/>
          <p:nvPr/>
        </p:nvGrpSpPr>
        <p:grpSpPr>
          <a:xfrm>
            <a:off x="4126230" y="1049020"/>
            <a:ext cx="4208145" cy="3049905"/>
            <a:chOff x="304586" y="1833780"/>
            <a:chExt cx="4399268" cy="2563054"/>
          </a:xfrm>
        </p:grpSpPr>
        <p:sp>
          <p:nvSpPr>
            <p:cNvPr id="112" name="平行四边形 111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13" name="平行四边形 112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14" name="平行四边形 113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15" name="平行四边形 114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16" name="平行四边形 115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17" name="平行四边形 116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18" name="任意多边形: 形状 79"/>
            <p:cNvSpPr/>
            <p:nvPr/>
          </p:nvSpPr>
          <p:spPr>
            <a:xfrm>
              <a:off x="304586" y="1833780"/>
              <a:ext cx="3786364" cy="2563054"/>
            </a:xfrm>
            <a:custGeom>
              <a:avLst/>
              <a:gdLst>
                <a:gd name="connsiteX0" fmla="*/ 0 w 4486545"/>
                <a:gd name="connsiteY0" fmla="*/ 0 h 3787967"/>
                <a:gd name="connsiteX1" fmla="*/ 991634 w 4486545"/>
                <a:gd name="connsiteY1" fmla="*/ 0 h 3787967"/>
                <a:gd name="connsiteX2" fmla="*/ 2867890 w 4486545"/>
                <a:gd name="connsiteY2" fmla="*/ 0 h 3787967"/>
                <a:gd name="connsiteX3" fmla="*/ 3859524 w 4486545"/>
                <a:gd name="connsiteY3" fmla="*/ 0 h 3787967"/>
                <a:gd name="connsiteX4" fmla="*/ 3925108 w 4486545"/>
                <a:gd name="connsiteY4" fmla="*/ 117554 h 3787967"/>
                <a:gd name="connsiteX5" fmla="*/ 4486545 w 4486545"/>
                <a:gd name="connsiteY5" fmla="*/ 117554 h 3787967"/>
                <a:gd name="connsiteX6" fmla="*/ 4486545 w 4486545"/>
                <a:gd name="connsiteY6" fmla="*/ 1692539 h 3787967"/>
                <a:gd name="connsiteX7" fmla="*/ 4486545 w 4486545"/>
                <a:gd name="connsiteY7" fmla="*/ 2212982 h 3787967"/>
                <a:gd name="connsiteX8" fmla="*/ 4486545 w 4486545"/>
                <a:gd name="connsiteY8" fmla="*/ 3787967 h 3787967"/>
                <a:gd name="connsiteX9" fmla="*/ 3494911 w 4486545"/>
                <a:gd name="connsiteY9" fmla="*/ 3787967 h 3787967"/>
                <a:gd name="connsiteX10" fmla="*/ 991634 w 4486545"/>
                <a:gd name="connsiteY10" fmla="*/ 3787967 h 3787967"/>
                <a:gd name="connsiteX11" fmla="*/ 0 w 4486545"/>
                <a:gd name="connsiteY11" fmla="*/ 3787967 h 3787967"/>
                <a:gd name="connsiteX12" fmla="*/ 0 w 4486545"/>
                <a:gd name="connsiteY12" fmla="*/ 2212982 h 3787967"/>
                <a:gd name="connsiteX13" fmla="*/ 0 w 4486545"/>
                <a:gd name="connsiteY13" fmla="*/ 1574985 h 37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6545" h="3787967">
                  <a:moveTo>
                    <a:pt x="0" y="0"/>
                  </a:moveTo>
                  <a:lnTo>
                    <a:pt x="991634" y="0"/>
                  </a:lnTo>
                  <a:lnTo>
                    <a:pt x="2867890" y="0"/>
                  </a:lnTo>
                  <a:lnTo>
                    <a:pt x="3859524" y="0"/>
                  </a:lnTo>
                  <a:lnTo>
                    <a:pt x="3925108" y="117554"/>
                  </a:lnTo>
                  <a:lnTo>
                    <a:pt x="4486545" y="117554"/>
                  </a:lnTo>
                  <a:lnTo>
                    <a:pt x="4486545" y="1692539"/>
                  </a:lnTo>
                  <a:lnTo>
                    <a:pt x="4486545" y="2212982"/>
                  </a:lnTo>
                  <a:lnTo>
                    <a:pt x="4486545" y="3787967"/>
                  </a:lnTo>
                  <a:lnTo>
                    <a:pt x="3494911" y="3787967"/>
                  </a:lnTo>
                  <a:lnTo>
                    <a:pt x="991634" y="3787967"/>
                  </a:lnTo>
                  <a:lnTo>
                    <a:pt x="0" y="3787967"/>
                  </a:lnTo>
                  <a:lnTo>
                    <a:pt x="0" y="2212982"/>
                  </a:lnTo>
                  <a:lnTo>
                    <a:pt x="0" y="1574985"/>
                  </a:lnTo>
                  <a:close/>
                </a:path>
              </a:pathLst>
            </a:custGeom>
            <a:gradFill>
              <a:gsLst>
                <a:gs pos="0">
                  <a:srgbClr val="001334"/>
                </a:gs>
                <a:gs pos="61000">
                  <a:srgbClr val="000040">
                    <a:alpha val="0"/>
                  </a:srgbClr>
                </a:gs>
              </a:gsLst>
              <a:lin ang="5400000" scaled="0"/>
            </a:gradFill>
            <a:ln w="9525">
              <a:gradFill>
                <a:gsLst>
                  <a:gs pos="0">
                    <a:srgbClr val="41C7FF"/>
                  </a:gs>
                  <a:gs pos="65000">
                    <a:srgbClr val="009FDE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304586" y="1834328"/>
              <a:ext cx="115121" cy="273581"/>
              <a:chOff x="321188" y="1487834"/>
              <a:chExt cx="181488" cy="497755"/>
            </a:xfrm>
          </p:grpSpPr>
          <p:sp>
            <p:nvSpPr>
              <p:cNvPr id="120" name="矩形 119"/>
              <p:cNvSpPr/>
              <p:nvPr/>
            </p:nvSpPr>
            <p:spPr>
              <a:xfrm>
                <a:off x="321188" y="1487834"/>
                <a:ext cx="181488" cy="250835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321188" y="1780306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321188" y="1860088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321188" y="1939870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</p:grpSp>
      </p:grpSp>
      <p:grpSp>
        <p:nvGrpSpPr>
          <p:cNvPr id="124" name="组合 123"/>
          <p:cNvGrpSpPr/>
          <p:nvPr/>
        </p:nvGrpSpPr>
        <p:grpSpPr>
          <a:xfrm>
            <a:off x="7990205" y="1059180"/>
            <a:ext cx="4208145" cy="3049905"/>
            <a:chOff x="304586" y="1833780"/>
            <a:chExt cx="4399268" cy="2563054"/>
          </a:xfrm>
        </p:grpSpPr>
        <p:sp>
          <p:nvSpPr>
            <p:cNvPr id="125" name="平行四边形 124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26" name="平行四边形 125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27" name="平行四边形 126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28" name="平行四边形 127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29" name="平行四边形 128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0" name="平行四边形 129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1" name="任意多边形: 形状 79"/>
            <p:cNvSpPr/>
            <p:nvPr/>
          </p:nvSpPr>
          <p:spPr>
            <a:xfrm>
              <a:off x="304586" y="1833780"/>
              <a:ext cx="3786364" cy="2563054"/>
            </a:xfrm>
            <a:custGeom>
              <a:avLst/>
              <a:gdLst>
                <a:gd name="connsiteX0" fmla="*/ 0 w 4486545"/>
                <a:gd name="connsiteY0" fmla="*/ 0 h 3787967"/>
                <a:gd name="connsiteX1" fmla="*/ 991634 w 4486545"/>
                <a:gd name="connsiteY1" fmla="*/ 0 h 3787967"/>
                <a:gd name="connsiteX2" fmla="*/ 2867890 w 4486545"/>
                <a:gd name="connsiteY2" fmla="*/ 0 h 3787967"/>
                <a:gd name="connsiteX3" fmla="*/ 3859524 w 4486545"/>
                <a:gd name="connsiteY3" fmla="*/ 0 h 3787967"/>
                <a:gd name="connsiteX4" fmla="*/ 3925108 w 4486545"/>
                <a:gd name="connsiteY4" fmla="*/ 117554 h 3787967"/>
                <a:gd name="connsiteX5" fmla="*/ 4486545 w 4486545"/>
                <a:gd name="connsiteY5" fmla="*/ 117554 h 3787967"/>
                <a:gd name="connsiteX6" fmla="*/ 4486545 w 4486545"/>
                <a:gd name="connsiteY6" fmla="*/ 1692539 h 3787967"/>
                <a:gd name="connsiteX7" fmla="*/ 4486545 w 4486545"/>
                <a:gd name="connsiteY7" fmla="*/ 2212982 h 3787967"/>
                <a:gd name="connsiteX8" fmla="*/ 4486545 w 4486545"/>
                <a:gd name="connsiteY8" fmla="*/ 3787967 h 3787967"/>
                <a:gd name="connsiteX9" fmla="*/ 3494911 w 4486545"/>
                <a:gd name="connsiteY9" fmla="*/ 3787967 h 3787967"/>
                <a:gd name="connsiteX10" fmla="*/ 991634 w 4486545"/>
                <a:gd name="connsiteY10" fmla="*/ 3787967 h 3787967"/>
                <a:gd name="connsiteX11" fmla="*/ 0 w 4486545"/>
                <a:gd name="connsiteY11" fmla="*/ 3787967 h 3787967"/>
                <a:gd name="connsiteX12" fmla="*/ 0 w 4486545"/>
                <a:gd name="connsiteY12" fmla="*/ 2212982 h 3787967"/>
                <a:gd name="connsiteX13" fmla="*/ 0 w 4486545"/>
                <a:gd name="connsiteY13" fmla="*/ 1574985 h 378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86545" h="3787967">
                  <a:moveTo>
                    <a:pt x="0" y="0"/>
                  </a:moveTo>
                  <a:lnTo>
                    <a:pt x="991634" y="0"/>
                  </a:lnTo>
                  <a:lnTo>
                    <a:pt x="2867890" y="0"/>
                  </a:lnTo>
                  <a:lnTo>
                    <a:pt x="3859524" y="0"/>
                  </a:lnTo>
                  <a:lnTo>
                    <a:pt x="3925108" y="117554"/>
                  </a:lnTo>
                  <a:lnTo>
                    <a:pt x="4486545" y="117554"/>
                  </a:lnTo>
                  <a:lnTo>
                    <a:pt x="4486545" y="1692539"/>
                  </a:lnTo>
                  <a:lnTo>
                    <a:pt x="4486545" y="2212982"/>
                  </a:lnTo>
                  <a:lnTo>
                    <a:pt x="4486545" y="3787967"/>
                  </a:lnTo>
                  <a:lnTo>
                    <a:pt x="3494911" y="3787967"/>
                  </a:lnTo>
                  <a:lnTo>
                    <a:pt x="991634" y="3787967"/>
                  </a:lnTo>
                  <a:lnTo>
                    <a:pt x="0" y="3787967"/>
                  </a:lnTo>
                  <a:lnTo>
                    <a:pt x="0" y="2212982"/>
                  </a:lnTo>
                  <a:lnTo>
                    <a:pt x="0" y="1574985"/>
                  </a:lnTo>
                  <a:close/>
                </a:path>
              </a:pathLst>
            </a:custGeom>
            <a:gradFill>
              <a:gsLst>
                <a:gs pos="0">
                  <a:srgbClr val="001334"/>
                </a:gs>
                <a:gs pos="61000">
                  <a:srgbClr val="000040">
                    <a:alpha val="0"/>
                  </a:srgbClr>
                </a:gs>
              </a:gsLst>
              <a:lin ang="5400000" scaled="0"/>
            </a:gradFill>
            <a:ln w="9525">
              <a:gradFill>
                <a:gsLst>
                  <a:gs pos="0">
                    <a:srgbClr val="41C7FF"/>
                  </a:gs>
                  <a:gs pos="65000">
                    <a:srgbClr val="009FDE">
                      <a:alpha val="0"/>
                    </a:srgb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endParaRP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304586" y="1834328"/>
              <a:ext cx="115121" cy="273581"/>
              <a:chOff x="321188" y="1487834"/>
              <a:chExt cx="181488" cy="497755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321188" y="1487834"/>
                <a:ext cx="181488" cy="250835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321188" y="1780306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35" name="矩形 134"/>
              <p:cNvSpPr/>
              <p:nvPr/>
            </p:nvSpPr>
            <p:spPr>
              <a:xfrm>
                <a:off x="321188" y="1860088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321188" y="1939870"/>
                <a:ext cx="181488" cy="45719"/>
              </a:xfrm>
              <a:prstGeom prst="rect">
                <a:avLst/>
              </a:prstGeom>
              <a:solidFill>
                <a:srgbClr val="41C6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</p:grpSp>
      </p:grpSp>
      <p:sp>
        <p:nvSpPr>
          <p:cNvPr id="137" name="文本框 136"/>
          <p:cNvSpPr txBox="1"/>
          <p:nvPr/>
        </p:nvSpPr>
        <p:spPr>
          <a:xfrm>
            <a:off x="4662950" y="1293138"/>
            <a:ext cx="254842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 lvl="0"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低龄患者</a:t>
            </a: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抗拒</a:t>
            </a:r>
            <a:r>
              <a:rPr lang="zh-CN" altLang="en-US" sz="24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治疗</a:t>
            </a:r>
            <a:endParaRPr lang="zh-CN" altLang="en-US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8541611" y="1283565"/>
            <a:ext cx="24671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腾讯体" panose="02010600010101010101" pitchFamily="2" charset="-122"/>
                <a:ea typeface="腾讯体" panose="02010600010101010101" pitchFamily="2" charset="-122"/>
              </a:defRPr>
            </a:lvl1pPr>
          </a:lstStyle>
          <a:p>
            <a:pPr>
              <a:defRPr/>
            </a:pP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患者产生</a:t>
            </a:r>
            <a:r>
              <a:rPr lang="zh-CN" altLang="en-US" sz="24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心理</a:t>
            </a: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疾病</a:t>
            </a:r>
            <a:endParaRPr lang="zh-CN" altLang="en-US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0" name="图片 139"/>
          <p:cNvPicPr/>
          <p:nvPr/>
        </p:nvPicPr>
        <p:blipFill>
          <a:blip r:embed="rId3"/>
          <a:srcRect l="-1129" b="21261"/>
          <a:stretch>
            <a:fillRect/>
          </a:stretch>
        </p:blipFill>
        <p:spPr>
          <a:xfrm>
            <a:off x="4662949" y="1767420"/>
            <a:ext cx="2592973" cy="2341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" name="文本框 143"/>
          <p:cNvSpPr txBox="1"/>
          <p:nvPr/>
        </p:nvSpPr>
        <p:spPr>
          <a:xfrm>
            <a:off x="504032" y="4422677"/>
            <a:ext cx="3007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伤口换药易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牵拉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新生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组织，</a:t>
            </a:r>
            <a:r>
              <a:rPr lang="zh-CN" altLang="en-US" sz="20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造成组织损伤，产生痛感</a:t>
            </a:r>
            <a:endParaRPr lang="zh-CN" altLang="en-US" sz="2000" dirty="0"/>
          </a:p>
        </p:txBody>
      </p:sp>
      <p:sp>
        <p:nvSpPr>
          <p:cNvPr id="146" name="文本框 145"/>
          <p:cNvSpPr txBox="1"/>
          <p:nvPr/>
        </p:nvSpPr>
        <p:spPr>
          <a:xfrm>
            <a:off x="4053683" y="4410914"/>
            <a:ext cx="385257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换药疼痛使得患者</a:t>
            </a:r>
            <a:endParaRPr lang="zh-CN" altLang="en-US" sz="20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顺应</a:t>
            </a:r>
            <a:r>
              <a:rPr lang="zh-CN" altLang="en-US" sz="20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性降低，拒绝治疗</a:t>
            </a:r>
            <a:endParaRPr lang="zh-CN" altLang="en-US" sz="2000" dirty="0"/>
          </a:p>
        </p:txBody>
      </p:sp>
      <p:sp>
        <p:nvSpPr>
          <p:cNvPr id="148" name="文本框 147"/>
          <p:cNvSpPr txBox="1"/>
          <p:nvPr/>
        </p:nvSpPr>
        <p:spPr>
          <a:xfrm>
            <a:off x="8391541" y="4344698"/>
            <a:ext cx="3085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长期遭受换药疼痛还易使患者产生</a:t>
            </a:r>
            <a:r>
              <a:rPr lang="zh-CN" altLang="en-US" sz="20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心理问题</a:t>
            </a:r>
            <a:endParaRPr lang="zh-CN" altLang="en-US" sz="1200" dirty="0"/>
          </a:p>
        </p:txBody>
      </p:sp>
      <p:sp>
        <p:nvSpPr>
          <p:cNvPr id="150" name="文本框 106" descr="7b0a2020202022776f7264617274223a20227b5c2269645c223a32353030353038332c5c227469645c223a31333531327d220a7d0a"/>
          <p:cNvSpPr txBox="1"/>
          <p:nvPr/>
        </p:nvSpPr>
        <p:spPr>
          <a:xfrm>
            <a:off x="2832735" y="5514340"/>
            <a:ext cx="588264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bliqueTopLeft"/>
              <a:lightRig rig="flat" dir="t">
                <a:rot lat="0" lon="0" rev="0"/>
              </a:lightRig>
            </a:scene3d>
            <a:sp3d extrusionH="122813" contourW="4605" prstMaterial="powder">
              <a:extrusionClr>
                <a:srgbClr val="FFD699"/>
              </a:extrusionClr>
              <a:contourClr>
                <a:srgbClr val="800000"/>
              </a:contourClr>
            </a:sp3d>
          </a:bodyPr>
          <a:lstStyle>
            <a:defPPr>
              <a:defRPr lang="zh-CN"/>
            </a:defPPr>
            <a:lvl1pPr indent="0" algn="ctr">
              <a:buFont typeface="Wingdings" panose="05000000000000000000" pitchFamily="2" charset="2"/>
              <a:buNone/>
              <a:defRPr sz="4800" b="1">
                <a:solidFill>
                  <a:schemeClr val="bg1"/>
                </a:solidFill>
                <a:latin typeface="+mj-lt"/>
                <a:ea typeface="cwTeXMing" panose="02000609000000000000" pitchFamily="49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sz="4400" dirty="0">
                <a:effectLst>
                  <a:outerShdw blurRad="101600" dist="38100" dir="2700000" sx="95000" sy="95000" algn="tl" rotWithShape="0">
                    <a:srgbClr val="33AEF2">
                      <a:alpha val="81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换药疼痛问题</a:t>
            </a:r>
            <a:r>
              <a:rPr lang="zh-CN" altLang="en-US" b="0" dirty="0">
                <a:ln w="21492">
                  <a:solidFill>
                    <a:srgbClr val="FFBA55"/>
                  </a:solidFill>
                </a:ln>
                <a:solidFill>
                  <a:srgbClr val="E93F5B"/>
                </a:solidFill>
                <a:effectLst>
                  <a:outerShdw blurRad="3070" dist="38100" dir="13500000" algn="br" rotWithShape="0">
                    <a:srgbClr val="FFC000">
                      <a:alpha val="100000"/>
                    </a:srgbClr>
                  </a:outerShdw>
                </a:effectLst>
                <a:latin typeface="汉仪力量黑简" panose="00020600040101010101" charset="-122"/>
                <a:ea typeface="汉仪力量黑简" panose="00020600040101010101" charset="-122"/>
              </a:rPr>
              <a:t>亟待解决</a:t>
            </a:r>
            <a:endParaRPr lang="zh-CN" altLang="en-US" b="0" dirty="0">
              <a:ln w="21492">
                <a:solidFill>
                  <a:srgbClr val="FFBA55"/>
                </a:solidFill>
              </a:ln>
              <a:solidFill>
                <a:srgbClr val="E93F5B"/>
              </a:solidFill>
              <a:effectLst>
                <a:outerShdw blurRad="3070" dist="38100" dir="13500000" algn="br" rotWithShape="0">
                  <a:srgbClr val="FFC000">
                    <a:alpha val="100000"/>
                  </a:srgbClr>
                </a:outerShdw>
              </a:effectLst>
              <a:latin typeface="汉仪力量黑简" panose="00020600040101010101" charset="-122"/>
              <a:ea typeface="汉仪力量黑简" panose="00020600040101010101" charset="-122"/>
            </a:endParaRPr>
          </a:p>
        </p:txBody>
      </p:sp>
      <p:sp>
        <p:nvSpPr>
          <p:cNvPr id="151" name="梯形 150"/>
          <p:cNvSpPr/>
          <p:nvPr/>
        </p:nvSpPr>
        <p:spPr>
          <a:xfrm>
            <a:off x="2388235" y="5514340"/>
            <a:ext cx="6675120" cy="1055370"/>
          </a:xfrm>
          <a:prstGeom prst="trapezoid">
            <a:avLst>
              <a:gd name="adj" fmla="val 89393"/>
            </a:avLst>
          </a:prstGeom>
          <a:noFill/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733" y="1778436"/>
            <a:ext cx="2746399" cy="2319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638"/>
          <p:cNvSpPr/>
          <p:nvPr/>
        </p:nvSpPr>
        <p:spPr>
          <a:xfrm rot="5400000" flipH="1">
            <a:off x="2359146" y="4695231"/>
            <a:ext cx="587470" cy="3357586"/>
          </a:xfrm>
          <a:custGeom>
            <a:avLst/>
            <a:gdLst>
              <a:gd name="connsiteX0" fmla="*/ 0 w 587470"/>
              <a:gd name="connsiteY0" fmla="*/ 0 h 5787401"/>
              <a:gd name="connsiteX1" fmla="*/ 587470 w 587470"/>
              <a:gd name="connsiteY1" fmla="*/ 0 h 5787401"/>
              <a:gd name="connsiteX2" fmla="*/ 587470 w 587470"/>
              <a:gd name="connsiteY2" fmla="*/ 5787401 h 5787401"/>
              <a:gd name="connsiteX3" fmla="*/ 0 w 587470"/>
              <a:gd name="connsiteY3" fmla="*/ 5787401 h 5787401"/>
              <a:gd name="connsiteX4" fmla="*/ 0 w 587470"/>
              <a:gd name="connsiteY4" fmla="*/ 0 h 5787401"/>
              <a:gd name="connsiteX0-1" fmla="*/ 0 w 587470"/>
              <a:gd name="connsiteY0-2" fmla="*/ 0 h 5787401"/>
              <a:gd name="connsiteX1-3" fmla="*/ 587470 w 587470"/>
              <a:gd name="connsiteY1-4" fmla="*/ 0 h 5787401"/>
              <a:gd name="connsiteX2-5" fmla="*/ 587470 w 587470"/>
              <a:gd name="connsiteY2-6" fmla="*/ 5703688 h 5787401"/>
              <a:gd name="connsiteX3-7" fmla="*/ 0 w 587470"/>
              <a:gd name="connsiteY3-8" fmla="*/ 5787401 h 5787401"/>
              <a:gd name="connsiteX4-9" fmla="*/ 0 w 587470"/>
              <a:gd name="connsiteY4-10" fmla="*/ 0 h 57874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87470" h="5787401">
                <a:moveTo>
                  <a:pt x="0" y="0"/>
                </a:moveTo>
                <a:lnTo>
                  <a:pt x="587470" y="0"/>
                </a:lnTo>
                <a:lnTo>
                  <a:pt x="587470" y="5703688"/>
                </a:lnTo>
                <a:lnTo>
                  <a:pt x="0" y="57874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4DD1">
                  <a:alpha val="0"/>
                </a:srgbClr>
              </a:gs>
              <a:gs pos="100000">
                <a:srgbClr val="0E4DD1">
                  <a:alpha val="20000"/>
                </a:srgbClr>
              </a:gs>
            </a:gsLst>
            <a:lin ang="5400000" scaled="0"/>
          </a:gradFill>
          <a:ln w="9525">
            <a:gradFill>
              <a:gsLst>
                <a:gs pos="15000">
                  <a:srgbClr val="01C6DD">
                    <a:alpha val="0"/>
                  </a:srgbClr>
                </a:gs>
                <a:gs pos="100000">
                  <a:srgbClr val="01C6D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/>
              <a:ea typeface="思源黑体 CN Regular"/>
              <a:cs typeface="+mn-cs"/>
            </a:endParaRPr>
          </a:p>
        </p:txBody>
      </p:sp>
      <p:graphicFrame>
        <p:nvGraphicFramePr>
          <p:cNvPr id="127" name="图表 41"/>
          <p:cNvGraphicFramePr/>
          <p:nvPr/>
        </p:nvGraphicFramePr>
        <p:xfrm>
          <a:off x="5403170" y="310505"/>
          <a:ext cx="2940988" cy="4422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9" name="梯形 138"/>
          <p:cNvSpPr/>
          <p:nvPr/>
        </p:nvSpPr>
        <p:spPr>
          <a:xfrm>
            <a:off x="519343" y="1116617"/>
            <a:ext cx="5254625" cy="4873924"/>
          </a:xfrm>
          <a:prstGeom prst="trapezoid">
            <a:avLst>
              <a:gd name="adj" fmla="val 0"/>
            </a:avLst>
          </a:prstGeom>
          <a:gradFill>
            <a:gsLst>
              <a:gs pos="98000">
                <a:schemeClr val="accent1">
                  <a:alpha val="45000"/>
                </a:schemeClr>
              </a:gs>
              <a:gs pos="53606">
                <a:srgbClr val="0293F2">
                  <a:alpha val="0"/>
                </a:srgbClr>
              </a:gs>
              <a:gs pos="86591">
                <a:srgbClr val="0293F2">
                  <a:alpha val="6000"/>
                </a:srgbClr>
              </a:gs>
              <a:gs pos="10000">
                <a:srgbClr val="0293F2">
                  <a:alpha val="6000"/>
                </a:srgbClr>
              </a:gs>
              <a:gs pos="0">
                <a:schemeClr val="accent1">
                  <a:alpha val="45000"/>
                </a:schemeClr>
              </a:gs>
            </a:gsLst>
            <a:lin ang="5400000" scaled="0"/>
          </a:gradFill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 场 调 研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73181"/>
              <a:ext cx="8733709" cy="369332"/>
              <a:chOff x="2345007" y="257046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57046"/>
                <a:ext cx="8733709" cy="369332"/>
                <a:chOff x="2446402" y="-1368255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731430" y="-1368255"/>
                  <a:ext cx="5847755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/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医用敷料市场逐年扩增，市场广阔前景光明</a:t>
                  </a:r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aphicFrame>
        <p:nvGraphicFramePr>
          <p:cNvPr id="65" name="图表 41"/>
          <p:cNvGraphicFramePr/>
          <p:nvPr/>
        </p:nvGraphicFramePr>
        <p:xfrm>
          <a:off x="1017168" y="942726"/>
          <a:ext cx="2940988" cy="4422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5" name="梯形 114"/>
          <p:cNvSpPr/>
          <p:nvPr/>
        </p:nvSpPr>
        <p:spPr>
          <a:xfrm>
            <a:off x="5776688" y="1118817"/>
            <a:ext cx="4631299" cy="4871724"/>
          </a:xfrm>
          <a:prstGeom prst="trapezoid">
            <a:avLst>
              <a:gd name="adj" fmla="val 0"/>
            </a:avLst>
          </a:prstGeom>
          <a:gradFill>
            <a:gsLst>
              <a:gs pos="98000">
                <a:schemeClr val="accent1">
                  <a:alpha val="45000"/>
                </a:schemeClr>
              </a:gs>
              <a:gs pos="53606">
                <a:srgbClr val="0293F2">
                  <a:alpha val="0"/>
                </a:srgbClr>
              </a:gs>
              <a:gs pos="86591">
                <a:srgbClr val="0293F2">
                  <a:alpha val="6000"/>
                </a:srgbClr>
              </a:gs>
              <a:gs pos="10000">
                <a:srgbClr val="0293F2">
                  <a:alpha val="6000"/>
                </a:srgbClr>
              </a:gs>
              <a:gs pos="0">
                <a:schemeClr val="accent1">
                  <a:alpha val="45000"/>
                </a:schemeClr>
              </a:gs>
            </a:gsLst>
            <a:lin ang="5400000" scaled="0"/>
          </a:gradFill>
          <a:ln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6" name="组合 115"/>
          <p:cNvGrpSpPr/>
          <p:nvPr/>
        </p:nvGrpSpPr>
        <p:grpSpPr>
          <a:xfrm>
            <a:off x="6020646" y="1208674"/>
            <a:ext cx="4127208" cy="3173111"/>
            <a:chOff x="221985" y="1673788"/>
            <a:chExt cx="4127208" cy="2461969"/>
          </a:xfrm>
        </p:grpSpPr>
        <p:graphicFrame>
          <p:nvGraphicFramePr>
            <p:cNvPr id="117" name="图表 37"/>
            <p:cNvGraphicFramePr/>
            <p:nvPr/>
          </p:nvGraphicFramePr>
          <p:xfrm>
            <a:off x="221985" y="1920276"/>
            <a:ext cx="4127208" cy="22154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8" name="矩形 117"/>
            <p:cNvSpPr/>
            <p:nvPr/>
          </p:nvSpPr>
          <p:spPr>
            <a:xfrm>
              <a:off x="3644791" y="2078480"/>
              <a:ext cx="445243" cy="1712762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3536685" y="1673788"/>
              <a:ext cx="812165" cy="404989"/>
            </a:xfrm>
            <a:prstGeom prst="rect">
              <a:avLst/>
            </a:prstGeom>
            <a:noFill/>
          </p:spPr>
          <p:txBody>
            <a:bodyPr wrap="square" lIns="108000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ahnschrift SemiBold" panose="020B0502040204020203" pitchFamily="34" charset="0"/>
                </a:rPr>
                <a:t>90.1</a:t>
              </a:r>
              <a:endParaRPr lang="en-US" altLang="zh-CN" sz="28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20" name="文本框 119"/>
          <p:cNvSpPr txBox="1"/>
          <p:nvPr/>
        </p:nvSpPr>
        <p:spPr>
          <a:xfrm>
            <a:off x="6094363" y="3985584"/>
            <a:ext cx="39585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中国医用敷料行业市场规模（亿元）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6110087" y="6072033"/>
            <a:ext cx="3940483" cy="587470"/>
            <a:chOff x="2376835" y="4846139"/>
            <a:chExt cx="3940483" cy="587470"/>
          </a:xfrm>
        </p:grpSpPr>
        <p:sp>
          <p:nvSpPr>
            <p:cNvPr id="122" name="矩形 638"/>
            <p:cNvSpPr/>
            <p:nvPr/>
          </p:nvSpPr>
          <p:spPr>
            <a:xfrm rot="5400000" flipH="1">
              <a:off x="3761893" y="3461081"/>
              <a:ext cx="587470" cy="3357586"/>
            </a:xfrm>
            <a:custGeom>
              <a:avLst/>
              <a:gdLst>
                <a:gd name="connsiteX0" fmla="*/ 0 w 587470"/>
                <a:gd name="connsiteY0" fmla="*/ 0 h 5787401"/>
                <a:gd name="connsiteX1" fmla="*/ 587470 w 587470"/>
                <a:gd name="connsiteY1" fmla="*/ 0 h 5787401"/>
                <a:gd name="connsiteX2" fmla="*/ 587470 w 587470"/>
                <a:gd name="connsiteY2" fmla="*/ 5787401 h 5787401"/>
                <a:gd name="connsiteX3" fmla="*/ 0 w 587470"/>
                <a:gd name="connsiteY3" fmla="*/ 5787401 h 5787401"/>
                <a:gd name="connsiteX4" fmla="*/ 0 w 587470"/>
                <a:gd name="connsiteY4" fmla="*/ 0 h 5787401"/>
                <a:gd name="connsiteX0-1" fmla="*/ 0 w 587470"/>
                <a:gd name="connsiteY0-2" fmla="*/ 0 h 5787401"/>
                <a:gd name="connsiteX1-3" fmla="*/ 587470 w 587470"/>
                <a:gd name="connsiteY1-4" fmla="*/ 0 h 5787401"/>
                <a:gd name="connsiteX2-5" fmla="*/ 587470 w 587470"/>
                <a:gd name="connsiteY2-6" fmla="*/ 5703688 h 5787401"/>
                <a:gd name="connsiteX3-7" fmla="*/ 0 w 587470"/>
                <a:gd name="connsiteY3-8" fmla="*/ 5787401 h 5787401"/>
                <a:gd name="connsiteX4-9" fmla="*/ 0 w 587470"/>
                <a:gd name="connsiteY4-10" fmla="*/ 0 h 57874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87470" h="5787401">
                  <a:moveTo>
                    <a:pt x="0" y="0"/>
                  </a:moveTo>
                  <a:lnTo>
                    <a:pt x="587470" y="0"/>
                  </a:lnTo>
                  <a:lnTo>
                    <a:pt x="587470" y="5703688"/>
                  </a:lnTo>
                  <a:lnTo>
                    <a:pt x="0" y="578740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E4DD1">
                    <a:alpha val="0"/>
                  </a:srgbClr>
                </a:gs>
                <a:gs pos="100000">
                  <a:srgbClr val="0E4DD1">
                    <a:alpha val="20000"/>
                  </a:srgbClr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/>
                <a:ea typeface="思源黑体 CN Regular"/>
                <a:cs typeface="+mn-cs"/>
              </a:endParaRPr>
            </a:p>
          </p:txBody>
        </p:sp>
        <p:sp>
          <p:nvSpPr>
            <p:cNvPr id="123" name="文本框 179"/>
            <p:cNvSpPr txBox="1"/>
            <p:nvPr/>
          </p:nvSpPr>
          <p:spPr>
            <a:xfrm>
              <a:off x="2407405" y="4874089"/>
              <a:ext cx="39099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中国医用敷料行业市场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规模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343129" y="4705490"/>
            <a:ext cx="3249866" cy="1106805"/>
            <a:chOff x="782093" y="4451270"/>
            <a:chExt cx="3249866" cy="1106805"/>
          </a:xfrm>
        </p:grpSpPr>
        <p:sp>
          <p:nvSpPr>
            <p:cNvPr id="125" name="矩形 124"/>
            <p:cNvSpPr/>
            <p:nvPr/>
          </p:nvSpPr>
          <p:spPr>
            <a:xfrm>
              <a:off x="782093" y="4451270"/>
              <a:ext cx="2541905" cy="11068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>
                  <a:ln>
                    <a:solidFill>
                      <a:srgbClr val="0BD0D9">
                        <a:lumMod val="60000"/>
                        <a:lumOff val="40000"/>
                      </a:srgbClr>
                    </a:solidFill>
                  </a:ln>
                  <a:gradFill>
                    <a:gsLst>
                      <a:gs pos="26000">
                        <a:srgbClr val="0BD0D9">
                          <a:lumMod val="60000"/>
                          <a:lumOff val="40000"/>
                        </a:srgbClr>
                      </a:gs>
                      <a:gs pos="0">
                        <a:srgbClr val="0064FA"/>
                      </a:gs>
                      <a:gs pos="78000">
                        <a:srgbClr val="0BD0D9">
                          <a:lumMod val="60000"/>
                          <a:lumOff val="40000"/>
                        </a:srgbClr>
                      </a:gs>
                      <a:gs pos="52000">
                        <a:srgbClr val="46FEF5"/>
                      </a:gs>
                      <a:gs pos="90000">
                        <a:srgbClr val="0950F9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Bahnschrift SemiBold" panose="020B0502040204020203" pitchFamily="34" charset="0"/>
                  <a:ea typeface="微软雅黑" panose="020B0503020204020204" pitchFamily="34" charset="-122"/>
                  <a:cs typeface="+mn-cs"/>
                </a:rPr>
                <a:t>90.1</a:t>
              </a:r>
              <a:endParaRPr kumimoji="0" lang="en-US" altLang="zh-CN" sz="6600" b="1" i="0" u="none" strike="noStrike" kern="1200" cap="none" spc="0" normalizeH="0" baseline="0" noProof="0" dirty="0">
                <a:ln>
                  <a:solidFill>
                    <a:srgbClr val="0BD0D9">
                      <a:lumMod val="60000"/>
                      <a:lumOff val="40000"/>
                    </a:srgbClr>
                  </a:solidFill>
                </a:ln>
                <a:gradFill>
                  <a:gsLst>
                    <a:gs pos="26000">
                      <a:srgbClr val="0BD0D9">
                        <a:lumMod val="60000"/>
                        <a:lumOff val="40000"/>
                      </a:srgbClr>
                    </a:gs>
                    <a:gs pos="0">
                      <a:srgbClr val="0064FA"/>
                    </a:gs>
                    <a:gs pos="78000">
                      <a:srgbClr val="0BD0D9">
                        <a:lumMod val="60000"/>
                        <a:lumOff val="40000"/>
                      </a:srgbClr>
                    </a:gs>
                    <a:gs pos="52000">
                      <a:srgbClr val="46FEF5"/>
                    </a:gs>
                    <a:gs pos="90000">
                      <a:srgbClr val="0950F9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6" name="文本框 176"/>
            <p:cNvSpPr txBox="1"/>
            <p:nvPr/>
          </p:nvSpPr>
          <p:spPr>
            <a:xfrm>
              <a:off x="2526208" y="4996927"/>
              <a:ext cx="150575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ln>
                    <a:solidFill>
                      <a:srgbClr val="0BD0D9">
                        <a:lumMod val="60000"/>
                        <a:lumOff val="40000"/>
                      </a:srgbClr>
                    </a:solidFill>
                  </a:ln>
                  <a:gradFill>
                    <a:gsLst>
                      <a:gs pos="26000">
                        <a:srgbClr val="0BD0D9">
                          <a:lumMod val="60000"/>
                          <a:lumOff val="40000"/>
                        </a:srgbClr>
                      </a:gs>
                      <a:gs pos="0">
                        <a:srgbClr val="0064FA"/>
                      </a:gs>
                      <a:gs pos="78000">
                        <a:srgbClr val="0BD0D9">
                          <a:lumMod val="60000"/>
                          <a:lumOff val="40000"/>
                        </a:srgbClr>
                      </a:gs>
                      <a:gs pos="52000">
                        <a:srgbClr val="46FEF5"/>
                      </a:gs>
                      <a:gs pos="90000">
                        <a:srgbClr val="0950F9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Bahnschrift SemiBold" panose="020B0502040204020203" pitchFamily="34" charset="0"/>
                  <a:ea typeface="微软雅黑" panose="020B0503020204020204" pitchFamily="34" charset="-122"/>
                </a:rPr>
                <a:t>亿元</a:t>
              </a:r>
              <a:endParaRPr lang="zh-CN" altLang="en-US" sz="2000" b="1" dirty="0">
                <a:ln>
                  <a:solidFill>
                    <a:srgbClr val="0BD0D9">
                      <a:lumMod val="60000"/>
                      <a:lumOff val="40000"/>
                    </a:srgbClr>
                  </a:solidFill>
                </a:ln>
                <a:gradFill>
                  <a:gsLst>
                    <a:gs pos="26000">
                      <a:srgbClr val="0BD0D9">
                        <a:lumMod val="60000"/>
                        <a:lumOff val="40000"/>
                      </a:srgbClr>
                    </a:gs>
                    <a:gs pos="0">
                      <a:srgbClr val="0064FA"/>
                    </a:gs>
                    <a:gs pos="78000">
                      <a:srgbClr val="0BD0D9">
                        <a:lumMod val="60000"/>
                        <a:lumOff val="40000"/>
                      </a:srgbClr>
                    </a:gs>
                    <a:gs pos="52000">
                      <a:srgbClr val="46FEF5"/>
                    </a:gs>
                    <a:gs pos="90000">
                      <a:srgbClr val="0950F9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8" name="文本框 179"/>
          <p:cNvSpPr txBox="1"/>
          <p:nvPr/>
        </p:nvSpPr>
        <p:spPr>
          <a:xfrm>
            <a:off x="973819" y="6103286"/>
            <a:ext cx="47524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全球伤口敷料市场销售额及预测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3933683" y="3875346"/>
            <a:ext cx="361315" cy="72390"/>
            <a:chOff x="4206863" y="1842241"/>
            <a:chExt cx="496991" cy="91431"/>
          </a:xfrm>
        </p:grpSpPr>
        <p:sp>
          <p:nvSpPr>
            <p:cNvPr id="131" name="平行四边形 130"/>
            <p:cNvSpPr/>
            <p:nvPr/>
          </p:nvSpPr>
          <p:spPr>
            <a:xfrm flipH="1">
              <a:off x="4206863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2" name="平行四边形 131"/>
            <p:cNvSpPr/>
            <p:nvPr/>
          </p:nvSpPr>
          <p:spPr>
            <a:xfrm flipH="1">
              <a:off x="4286488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3" name="平行四边形 132"/>
            <p:cNvSpPr/>
            <p:nvPr/>
          </p:nvSpPr>
          <p:spPr>
            <a:xfrm flipH="1">
              <a:off x="436611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4" name="平行四边形 133"/>
            <p:cNvSpPr/>
            <p:nvPr/>
          </p:nvSpPr>
          <p:spPr>
            <a:xfrm flipH="1">
              <a:off x="444573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5" name="平行四边形 134"/>
            <p:cNvSpPr/>
            <p:nvPr/>
          </p:nvSpPr>
          <p:spPr>
            <a:xfrm flipH="1">
              <a:off x="4525362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  <p:sp>
          <p:nvSpPr>
            <p:cNvPr id="136" name="平行四边形 135"/>
            <p:cNvSpPr/>
            <p:nvPr/>
          </p:nvSpPr>
          <p:spPr>
            <a:xfrm flipH="1">
              <a:off x="4604987" y="1842241"/>
              <a:ext cx="98867" cy="91431"/>
            </a:xfrm>
            <a:prstGeom prst="parallelogram">
              <a:avLst>
                <a:gd name="adj" fmla="val 52078"/>
              </a:avLst>
            </a:prstGeom>
            <a:gradFill>
              <a:gsLst>
                <a:gs pos="100000">
                  <a:srgbClr val="41C7FF">
                    <a:alpha val="0"/>
                  </a:srgbClr>
                </a:gs>
                <a:gs pos="0">
                  <a:srgbClr val="41C7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腾讯体" panose="02010600010101010101" pitchFamily="2" charset="-122"/>
                <a:ea typeface="腾讯体" panose="02010600010101010101" pitchFamily="2" charset="-122"/>
                <a:cs typeface="+mn-cs"/>
              </a:endParaRPr>
            </a:p>
          </p:txBody>
        </p:sp>
      </p:grpSp>
      <p:sp>
        <p:nvSpPr>
          <p:cNvPr id="137" name="文本框 179"/>
          <p:cNvSpPr txBox="1"/>
          <p:nvPr/>
        </p:nvSpPr>
        <p:spPr>
          <a:xfrm>
            <a:off x="11052199" y="958606"/>
            <a:ext cx="796925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医用敷料</a:t>
            </a:r>
            <a:endParaRPr lang="en-US" altLang="zh-CN" sz="36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市场广阔</a:t>
            </a:r>
            <a:endParaRPr lang="zh-CN" altLang="en-US" sz="36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8" name="图表 37"/>
          <p:cNvGraphicFramePr/>
          <p:nvPr/>
        </p:nvGraphicFramePr>
        <p:xfrm>
          <a:off x="434556" y="1128408"/>
          <a:ext cx="5260975" cy="3399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0" name="文本框 139"/>
          <p:cNvSpPr txBox="1"/>
          <p:nvPr/>
        </p:nvSpPr>
        <p:spPr>
          <a:xfrm>
            <a:off x="706613" y="3969326"/>
            <a:ext cx="5136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全球伤口敷料市场销售额及预测（百万美元）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1308171" y="4689597"/>
            <a:ext cx="3249866" cy="1106805"/>
            <a:chOff x="782093" y="4451270"/>
            <a:chExt cx="3249866" cy="1106805"/>
          </a:xfrm>
        </p:grpSpPr>
        <p:sp>
          <p:nvSpPr>
            <p:cNvPr id="144" name="矩形 143"/>
            <p:cNvSpPr/>
            <p:nvPr/>
          </p:nvSpPr>
          <p:spPr>
            <a:xfrm>
              <a:off x="782093" y="4451270"/>
              <a:ext cx="2541905" cy="110680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>
                  <a:ln>
                    <a:solidFill>
                      <a:srgbClr val="0BD0D9">
                        <a:lumMod val="60000"/>
                        <a:lumOff val="40000"/>
                      </a:srgbClr>
                    </a:solidFill>
                  </a:ln>
                  <a:gradFill>
                    <a:gsLst>
                      <a:gs pos="26000">
                        <a:srgbClr val="0BD0D9">
                          <a:lumMod val="60000"/>
                          <a:lumOff val="40000"/>
                        </a:srgbClr>
                      </a:gs>
                      <a:gs pos="0">
                        <a:srgbClr val="0064FA"/>
                      </a:gs>
                      <a:gs pos="78000">
                        <a:srgbClr val="0BD0D9">
                          <a:lumMod val="60000"/>
                          <a:lumOff val="40000"/>
                        </a:srgbClr>
                      </a:gs>
                      <a:gs pos="52000">
                        <a:srgbClr val="46FEF5"/>
                      </a:gs>
                      <a:gs pos="90000">
                        <a:srgbClr val="0950F9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Bahnschrift SemiBold" panose="020B0502040204020203" pitchFamily="34" charset="0"/>
                  <a:ea typeface="微软雅黑" panose="020B0503020204020204" pitchFamily="34" charset="-122"/>
                  <a:cs typeface="+mn-cs"/>
                </a:rPr>
                <a:t>63.9</a:t>
              </a:r>
              <a:endParaRPr kumimoji="0" lang="en-US" altLang="zh-CN" sz="6600" b="1" i="0" u="none" strike="noStrike" kern="1200" cap="none" spc="0" normalizeH="0" baseline="0" noProof="0" dirty="0">
                <a:ln>
                  <a:solidFill>
                    <a:srgbClr val="0BD0D9">
                      <a:lumMod val="60000"/>
                      <a:lumOff val="40000"/>
                    </a:srgbClr>
                  </a:solidFill>
                </a:ln>
                <a:gradFill>
                  <a:gsLst>
                    <a:gs pos="26000">
                      <a:srgbClr val="0BD0D9">
                        <a:lumMod val="60000"/>
                        <a:lumOff val="40000"/>
                      </a:srgbClr>
                    </a:gs>
                    <a:gs pos="0">
                      <a:srgbClr val="0064FA"/>
                    </a:gs>
                    <a:gs pos="78000">
                      <a:srgbClr val="0BD0D9">
                        <a:lumMod val="60000"/>
                        <a:lumOff val="40000"/>
                      </a:srgbClr>
                    </a:gs>
                    <a:gs pos="52000">
                      <a:srgbClr val="46FEF5"/>
                    </a:gs>
                    <a:gs pos="90000">
                      <a:srgbClr val="0950F9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5" name="文本框 176"/>
            <p:cNvSpPr txBox="1"/>
            <p:nvPr/>
          </p:nvSpPr>
          <p:spPr>
            <a:xfrm>
              <a:off x="2526208" y="4996927"/>
              <a:ext cx="1505751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ln>
                    <a:solidFill>
                      <a:srgbClr val="0BD0D9">
                        <a:lumMod val="60000"/>
                        <a:lumOff val="40000"/>
                      </a:srgbClr>
                    </a:solidFill>
                  </a:ln>
                  <a:gradFill>
                    <a:gsLst>
                      <a:gs pos="26000">
                        <a:srgbClr val="0BD0D9">
                          <a:lumMod val="60000"/>
                          <a:lumOff val="40000"/>
                        </a:srgbClr>
                      </a:gs>
                      <a:gs pos="0">
                        <a:srgbClr val="0064FA"/>
                      </a:gs>
                      <a:gs pos="78000">
                        <a:srgbClr val="0BD0D9">
                          <a:lumMod val="60000"/>
                          <a:lumOff val="40000"/>
                        </a:srgbClr>
                      </a:gs>
                      <a:gs pos="52000">
                        <a:srgbClr val="46FEF5"/>
                      </a:gs>
                      <a:gs pos="90000">
                        <a:srgbClr val="0950F9"/>
                      </a:gs>
                    </a:gsLst>
                    <a:lin ang="18900000" scaled="1"/>
                  </a:gra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Bahnschrift SemiBold" panose="020B0502040204020203" pitchFamily="34" charset="0"/>
                  <a:ea typeface="微软雅黑" panose="020B0503020204020204" pitchFamily="34" charset="-122"/>
                </a:rPr>
                <a:t>亿美元</a:t>
              </a:r>
              <a:endParaRPr lang="zh-CN" altLang="en-US" sz="2000" b="1" dirty="0">
                <a:ln>
                  <a:solidFill>
                    <a:srgbClr val="0BD0D9">
                      <a:lumMod val="60000"/>
                      <a:lumOff val="40000"/>
                    </a:srgbClr>
                  </a:solidFill>
                </a:ln>
                <a:gradFill>
                  <a:gsLst>
                    <a:gs pos="26000">
                      <a:srgbClr val="0BD0D9">
                        <a:lumMod val="60000"/>
                        <a:lumOff val="40000"/>
                      </a:srgbClr>
                    </a:gs>
                    <a:gs pos="0">
                      <a:srgbClr val="0064FA"/>
                    </a:gs>
                    <a:gs pos="78000">
                      <a:srgbClr val="0BD0D9">
                        <a:lumMod val="60000"/>
                        <a:lumOff val="40000"/>
                      </a:srgbClr>
                    </a:gs>
                    <a:gs pos="52000">
                      <a:srgbClr val="46FEF5"/>
                    </a:gs>
                    <a:gs pos="90000">
                      <a:srgbClr val="0950F9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Bahnschrift SemiBold" panose="020B0502040204020203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9149015" y="4662718"/>
            <a:ext cx="2131727" cy="1982429"/>
            <a:chOff x="7488665" y="1732545"/>
            <a:chExt cx="2131727" cy="1982429"/>
          </a:xfrm>
        </p:grpSpPr>
        <p:grpSp>
          <p:nvGrpSpPr>
            <p:cNvPr id="147" name="组合 146"/>
            <p:cNvGrpSpPr/>
            <p:nvPr/>
          </p:nvGrpSpPr>
          <p:grpSpPr>
            <a:xfrm>
              <a:off x="8293282" y="1732545"/>
              <a:ext cx="361451" cy="72075"/>
              <a:chOff x="4206863" y="1842241"/>
              <a:chExt cx="496991" cy="91431"/>
            </a:xfrm>
          </p:grpSpPr>
          <p:sp>
            <p:nvSpPr>
              <p:cNvPr id="151" name="平行四边形 150"/>
              <p:cNvSpPr/>
              <p:nvPr/>
            </p:nvSpPr>
            <p:spPr>
              <a:xfrm flipH="1">
                <a:off x="4206863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2" name="平行四边形 151"/>
              <p:cNvSpPr/>
              <p:nvPr/>
            </p:nvSpPr>
            <p:spPr>
              <a:xfrm flipH="1">
                <a:off x="4286488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3" name="平行四边形 152"/>
              <p:cNvSpPr/>
              <p:nvPr/>
            </p:nvSpPr>
            <p:spPr>
              <a:xfrm flipH="1">
                <a:off x="436611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4" name="平行四边形 153"/>
              <p:cNvSpPr/>
              <p:nvPr/>
            </p:nvSpPr>
            <p:spPr>
              <a:xfrm flipH="1">
                <a:off x="444573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5" name="平行四边形 154"/>
              <p:cNvSpPr/>
              <p:nvPr/>
            </p:nvSpPr>
            <p:spPr>
              <a:xfrm flipH="1">
                <a:off x="452536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6" name="平行四边形 155"/>
              <p:cNvSpPr/>
              <p:nvPr/>
            </p:nvSpPr>
            <p:spPr>
              <a:xfrm flipH="1">
                <a:off x="460498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</p:grpSp>
        <p:sp>
          <p:nvSpPr>
            <p:cNvPr id="148" name="箭头: 右 212"/>
            <p:cNvSpPr/>
            <p:nvPr/>
          </p:nvSpPr>
          <p:spPr>
            <a:xfrm>
              <a:off x="8142508" y="2237419"/>
              <a:ext cx="1477884" cy="1174379"/>
            </a:xfrm>
            <a:prstGeom prst="rightArrow">
              <a:avLst>
                <a:gd name="adj1" fmla="val 41891"/>
                <a:gd name="adj2" fmla="val 63296"/>
              </a:avLst>
            </a:prstGeom>
            <a:gradFill flip="none" rotWithShape="1">
              <a:gsLst>
                <a:gs pos="56000">
                  <a:srgbClr val="18D0FD">
                    <a:lumMod val="68000"/>
                    <a:lumOff val="32000"/>
                    <a:alpha val="58000"/>
                  </a:srgbClr>
                </a:gs>
                <a:gs pos="100000">
                  <a:srgbClr val="CCFEEA">
                    <a:lumMod val="14000"/>
                    <a:alpha val="0"/>
                  </a:srgbClr>
                </a:gs>
                <a:gs pos="0">
                  <a:srgbClr val="35D9FF">
                    <a:lumMod val="73000"/>
                    <a:lumOff val="27000"/>
                  </a:srgbClr>
                </a:gs>
              </a:gsLst>
              <a:lin ang="10800000" scaled="0"/>
              <a:tileRect/>
            </a:gradFill>
            <a:ln>
              <a:gradFill flip="none" rotWithShape="1">
                <a:gsLst>
                  <a:gs pos="100000">
                    <a:schemeClr val="accent3">
                      <a:lumMod val="0"/>
                      <a:lumOff val="100000"/>
                      <a:alpha val="0"/>
                    </a:schemeClr>
                  </a:gs>
                  <a:gs pos="16000">
                    <a:srgbClr val="25E3D6"/>
                  </a:gs>
                </a:gsLst>
                <a:lin ang="10800000" scaled="0"/>
                <a:tileRect/>
              </a:gra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9" name="箭头: 右 231"/>
            <p:cNvSpPr/>
            <p:nvPr/>
          </p:nvSpPr>
          <p:spPr>
            <a:xfrm>
              <a:off x="7488665" y="3032423"/>
              <a:ext cx="1609234" cy="682551"/>
            </a:xfrm>
            <a:prstGeom prst="rightArrow">
              <a:avLst>
                <a:gd name="adj1" fmla="val 38601"/>
                <a:gd name="adj2" fmla="val 68231"/>
              </a:avLst>
            </a:prstGeom>
            <a:gradFill flip="none" rotWithShape="1">
              <a:gsLst>
                <a:gs pos="56000">
                  <a:srgbClr val="18D0FD">
                    <a:lumMod val="68000"/>
                    <a:lumOff val="32000"/>
                    <a:alpha val="25000"/>
                  </a:srgbClr>
                </a:gs>
                <a:gs pos="100000">
                  <a:srgbClr val="CCFEEA">
                    <a:lumMod val="14000"/>
                    <a:alpha val="0"/>
                  </a:srgbClr>
                </a:gs>
                <a:gs pos="0">
                  <a:srgbClr val="35D9FF">
                    <a:lumMod val="73000"/>
                    <a:lumOff val="27000"/>
                    <a:alpha val="62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0" name="箭头: 右 232"/>
            <p:cNvSpPr/>
            <p:nvPr/>
          </p:nvSpPr>
          <p:spPr>
            <a:xfrm>
              <a:off x="7563449" y="2371495"/>
              <a:ext cx="1108446" cy="527376"/>
            </a:xfrm>
            <a:prstGeom prst="rightArrow">
              <a:avLst>
                <a:gd name="adj1" fmla="val 38601"/>
                <a:gd name="adj2" fmla="val 59669"/>
              </a:avLst>
            </a:prstGeom>
            <a:gradFill flip="none" rotWithShape="1">
              <a:gsLst>
                <a:gs pos="56000">
                  <a:srgbClr val="18D0FD">
                    <a:lumMod val="68000"/>
                    <a:lumOff val="32000"/>
                    <a:alpha val="58000"/>
                  </a:srgbClr>
                </a:gs>
                <a:gs pos="100000">
                  <a:srgbClr val="CCFEEA">
                    <a:lumMod val="14000"/>
                    <a:alpha val="0"/>
                  </a:srgbClr>
                </a:gs>
                <a:gs pos="0">
                  <a:srgbClr val="35D9FF">
                    <a:lumMod val="73000"/>
                    <a:lumOff val="27000"/>
                    <a:alpha val="62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57" name="矩形 156"/>
          <p:cNvSpPr/>
          <p:nvPr/>
        </p:nvSpPr>
        <p:spPr>
          <a:xfrm>
            <a:off x="4868119" y="1383207"/>
            <a:ext cx="445135" cy="25242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8" name="文本框 0"/>
          <p:cNvSpPr txBox="1"/>
          <p:nvPr/>
        </p:nvSpPr>
        <p:spPr>
          <a:xfrm>
            <a:off x="4520786" y="809419"/>
            <a:ext cx="1873885" cy="52197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 SemiBold" panose="020B0502040204020203" pitchFamily="34" charset="0"/>
              </a:rPr>
              <a:t>6387.63</a:t>
            </a:r>
            <a:endParaRPr lang="en-US" altLang="zh-CN" sz="28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矩形: 圆角 566"/>
          <p:cNvSpPr/>
          <p:nvPr/>
        </p:nvSpPr>
        <p:spPr>
          <a:xfrm>
            <a:off x="97128" y="953580"/>
            <a:ext cx="11979731" cy="1826316"/>
          </a:xfrm>
          <a:prstGeom prst="roundRect">
            <a:avLst>
              <a:gd name="adj" fmla="val 8943"/>
            </a:avLst>
          </a:prstGeom>
          <a:gradFill flip="none" rotWithShape="1">
            <a:gsLst>
              <a:gs pos="99000">
                <a:schemeClr val="bg1">
                  <a:alpha val="32000"/>
                </a:schemeClr>
              </a:gs>
              <a:gs pos="85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阿里巴巴普惠体 R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行 业 痛 点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502408"/>
              <a:ext cx="8733709" cy="369332"/>
              <a:chOff x="2345007" y="286273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86273"/>
                <a:ext cx="8733709" cy="369332"/>
                <a:chOff x="2446402" y="-1339028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4182638" y="-1339028"/>
                  <a:ext cx="4616648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1F9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传统方法效果差，新型敷料量产难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F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03" name="组合 102"/>
          <p:cNvGrpSpPr/>
          <p:nvPr/>
        </p:nvGrpSpPr>
        <p:grpSpPr>
          <a:xfrm>
            <a:off x="132556" y="3220557"/>
            <a:ext cx="2618407" cy="1612899"/>
            <a:chOff x="219783" y="940751"/>
            <a:chExt cx="2618407" cy="1612899"/>
          </a:xfrm>
        </p:grpSpPr>
        <p:grpSp>
          <p:nvGrpSpPr>
            <p:cNvPr id="104" name="组合 103"/>
            <p:cNvGrpSpPr/>
            <p:nvPr/>
          </p:nvGrpSpPr>
          <p:grpSpPr>
            <a:xfrm>
              <a:off x="219783" y="940751"/>
              <a:ext cx="2618407" cy="1612899"/>
              <a:chOff x="611474" y="1640806"/>
              <a:chExt cx="2618407" cy="1612899"/>
            </a:xfrm>
          </p:grpSpPr>
          <p:grpSp>
            <p:nvGrpSpPr>
              <p:cNvPr id="106" name="组合 105"/>
              <p:cNvGrpSpPr/>
              <p:nvPr/>
            </p:nvGrpSpPr>
            <p:grpSpPr>
              <a:xfrm rot="5400000">
                <a:off x="2662691" y="2609286"/>
                <a:ext cx="558062" cy="576318"/>
                <a:chOff x="1014490" y="2652151"/>
                <a:chExt cx="558062" cy="576318"/>
              </a:xfrm>
            </p:grpSpPr>
            <p:sp>
              <p:nvSpPr>
                <p:cNvPr id="154" name="上箭头 8"/>
                <p:cNvSpPr/>
                <p:nvPr/>
              </p:nvSpPr>
              <p:spPr>
                <a:xfrm>
                  <a:off x="1014490" y="2652151"/>
                  <a:ext cx="421640" cy="576318"/>
                </a:xfrm>
                <a:prstGeom prst="upArrow">
                  <a:avLst/>
                </a:prstGeom>
                <a:gradFill>
                  <a:gsLst>
                    <a:gs pos="100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3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1572552" y="2694297"/>
                  <a:ext cx="0" cy="460986"/>
                </a:xfrm>
                <a:prstGeom prst="line">
                  <a:avLst/>
                </a:prstGeom>
                <a:gradFill>
                  <a:gsLst>
                    <a:gs pos="1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cap="rnd">
                  <a:gradFill>
                    <a:gsLst>
                      <a:gs pos="100000">
                        <a:schemeClr val="accent1">
                          <a:alpha val="0"/>
                        </a:schemeClr>
                      </a:gs>
                      <a:gs pos="0">
                        <a:schemeClr val="accent1"/>
                      </a:gs>
                    </a:gsLst>
                    <a:lin ang="5400000" scaled="1"/>
                  </a:gradFill>
                  <a:prstDash val="dash"/>
                  <a:head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07" name="组合 106"/>
              <p:cNvGrpSpPr/>
              <p:nvPr/>
            </p:nvGrpSpPr>
            <p:grpSpPr>
              <a:xfrm>
                <a:off x="611474" y="1640806"/>
                <a:ext cx="2172934" cy="1612899"/>
                <a:chOff x="611474" y="1640806"/>
                <a:chExt cx="2172934" cy="1612899"/>
              </a:xfrm>
            </p:grpSpPr>
            <p:grpSp>
              <p:nvGrpSpPr>
                <p:cNvPr id="108" name="组合 107"/>
                <p:cNvGrpSpPr/>
                <p:nvPr/>
              </p:nvGrpSpPr>
              <p:grpSpPr>
                <a:xfrm>
                  <a:off x="863175" y="1640806"/>
                  <a:ext cx="1612900" cy="1612899"/>
                  <a:chOff x="8944302" y="4179229"/>
                  <a:chExt cx="6493834" cy="6493834"/>
                </a:xfrm>
              </p:grpSpPr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8944302" y="4179229"/>
                    <a:ext cx="6493834" cy="6493834"/>
                    <a:chOff x="2191473" y="0"/>
                    <a:chExt cx="7809054" cy="7809054"/>
                  </a:xfrm>
                </p:grpSpPr>
                <p:sp>
                  <p:nvSpPr>
                    <p:cNvPr id="152" name="椭圆 151"/>
                    <p:cNvSpPr/>
                    <p:nvPr/>
                  </p:nvSpPr>
                  <p:spPr>
                    <a:xfrm>
                      <a:off x="2191473" y="0"/>
                      <a:ext cx="7809054" cy="7809054"/>
                    </a:xfrm>
                    <a:prstGeom prst="ellipse">
                      <a:avLst/>
                    </a:prstGeom>
                    <a:gradFill>
                      <a:gsLst>
                        <a:gs pos="100000">
                          <a:srgbClr val="0064FA">
                            <a:alpha val="10000"/>
                          </a:srgbClr>
                        </a:gs>
                        <a:gs pos="3000">
                          <a:srgbClr val="0982CE">
                            <a:alpha val="0"/>
                          </a:srgbClr>
                        </a:gs>
                        <a:gs pos="0">
                          <a:srgbClr val="0064FA">
                            <a:alpha val="10000"/>
                          </a:srgbClr>
                        </a:gs>
                        <a:gs pos="93000">
                          <a:srgbClr val="0293F2">
                            <a:alpha val="0"/>
                          </a:srgbClr>
                        </a:gs>
                      </a:gsLst>
                      <a:lin ang="0" scaled="0"/>
                    </a:gradFill>
                    <a:ln w="12700" cap="flat" cmpd="sng" algn="ctr">
                      <a:gradFill>
                        <a:gsLst>
                          <a:gs pos="50000">
                            <a:srgbClr val="0293F2"/>
                          </a:gs>
                          <a:gs pos="24000">
                            <a:srgbClr val="0293F2">
                              <a:alpha val="0"/>
                            </a:srgbClr>
                          </a:gs>
                          <a:gs pos="73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  <p:sp>
                  <p:nvSpPr>
                    <p:cNvPr id="153" name="椭圆 152"/>
                    <p:cNvSpPr/>
                    <p:nvPr/>
                  </p:nvSpPr>
                  <p:spPr>
                    <a:xfrm>
                      <a:off x="2275840" y="84367"/>
                      <a:ext cx="7640320" cy="7640320"/>
                    </a:xfrm>
                    <a:prstGeom prst="ellipse">
                      <a:avLst/>
                    </a:prstGeom>
                    <a:noFill/>
                    <a:ln w="12700" cap="flat" cmpd="sng" algn="ctr">
                      <a:gradFill>
                        <a:gsLst>
                          <a:gs pos="50000">
                            <a:srgbClr val="0293F2"/>
                          </a:gs>
                          <a:gs pos="24000">
                            <a:srgbClr val="0293F2">
                              <a:alpha val="0"/>
                            </a:srgbClr>
                          </a:gs>
                          <a:gs pos="73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dash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3" name="组合 112"/>
                  <p:cNvGrpSpPr/>
                  <p:nvPr/>
                </p:nvGrpSpPr>
                <p:grpSpPr>
                  <a:xfrm>
                    <a:off x="12569371" y="5494311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50" name="直接连接符 149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51" name="直接连接符 150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14" name="组合 113"/>
                  <p:cNvGrpSpPr/>
                  <p:nvPr/>
                </p:nvGrpSpPr>
                <p:grpSpPr>
                  <a:xfrm flipV="1">
                    <a:off x="13052453" y="5600046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48" name="直接连接符 147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9" name="直接连接符 148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15" name="组合 114"/>
                  <p:cNvGrpSpPr/>
                  <p:nvPr/>
                </p:nvGrpSpPr>
                <p:grpSpPr>
                  <a:xfrm flipV="1">
                    <a:off x="11778548" y="6080218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46" name="直接连接符 145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7" name="直接连接符 146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/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16" name="组合 115"/>
                  <p:cNvGrpSpPr/>
                  <p:nvPr/>
                </p:nvGrpSpPr>
                <p:grpSpPr>
                  <a:xfrm>
                    <a:off x="11299049" y="5684294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44" name="直接连接符 143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66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5" name="直接连接符 144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66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17" name="组合 116"/>
                  <p:cNvGrpSpPr/>
                  <p:nvPr/>
                </p:nvGrpSpPr>
                <p:grpSpPr>
                  <a:xfrm>
                    <a:off x="10962677" y="5684294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40" name="直接连接符 139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43" name="直接连接符 142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18" name="组合 117"/>
                  <p:cNvGrpSpPr/>
                  <p:nvPr/>
                </p:nvGrpSpPr>
                <p:grpSpPr>
                  <a:xfrm>
                    <a:off x="13395975" y="5353551"/>
                    <a:ext cx="0" cy="3490954"/>
                    <a:chOff x="11242040" y="2413470"/>
                    <a:chExt cx="0" cy="2135347"/>
                  </a:xfrm>
                </p:grpSpPr>
                <p:cxnSp>
                  <p:nvCxnSpPr>
                    <p:cNvPr id="138" name="直接连接符 137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39" name="直接连接符 138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14416383" y="5700455"/>
                    <a:ext cx="111694" cy="2631001"/>
                    <a:chOff x="11242040" y="2413470"/>
                    <a:chExt cx="0" cy="2135347"/>
                  </a:xfrm>
                </p:grpSpPr>
                <p:cxnSp>
                  <p:nvCxnSpPr>
                    <p:cNvPr id="136" name="直接连接符 135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37" name="直接连接符 136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0591825" y="5672719"/>
                    <a:ext cx="91157" cy="2601078"/>
                    <a:chOff x="11242040" y="2413470"/>
                    <a:chExt cx="0" cy="2135347"/>
                  </a:xfrm>
                </p:grpSpPr>
                <p:cxnSp>
                  <p:nvCxnSpPr>
                    <p:cNvPr id="134" name="直接连接符 133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35" name="直接连接符 134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50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grpSp>
                <p:nvGrpSpPr>
                  <p:cNvPr id="125" name="组合 124"/>
                  <p:cNvGrpSpPr/>
                  <p:nvPr/>
                </p:nvGrpSpPr>
                <p:grpSpPr>
                  <a:xfrm>
                    <a:off x="9839299" y="6111936"/>
                    <a:ext cx="111694" cy="2631000"/>
                    <a:chOff x="11242040" y="2413470"/>
                    <a:chExt cx="0" cy="2135347"/>
                  </a:xfrm>
                </p:grpSpPr>
                <p:cxnSp>
                  <p:nvCxnSpPr>
                    <p:cNvPr id="132" name="直接连接符 131"/>
                    <p:cNvCxnSpPr/>
                    <p:nvPr/>
                  </p:nvCxnSpPr>
                  <p:spPr>
                    <a:xfrm>
                      <a:off x="11242040" y="3481697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133" name="直接连接符 132"/>
                    <p:cNvCxnSpPr/>
                    <p:nvPr/>
                  </p:nvCxnSpPr>
                  <p:spPr>
                    <a:xfrm flipV="1">
                      <a:off x="11242040" y="2413470"/>
                      <a:ext cx="0" cy="1067120"/>
                    </a:xfrm>
                    <a:prstGeom prst="line">
                      <a:avLst/>
                    </a:prstGeom>
                    <a:noFill/>
                    <a:ln w="15875" cap="flat" cmpd="sng" algn="ctr">
                      <a:gradFill>
                        <a:gsLst>
                          <a:gs pos="0">
                            <a:srgbClr val="0293F2">
                              <a:alpha val="37000"/>
                            </a:srgbClr>
                          </a:gs>
                          <a:gs pos="100000">
                            <a:srgbClr val="0293F2">
                              <a:alpha val="0"/>
                            </a:srgbClr>
                          </a:gs>
                        </a:gsLst>
                        <a:lin ang="5400000" scaled="1"/>
                      </a:gradFill>
                      <a:prstDash val="sysDot"/>
                      <a:miter lim="800000"/>
                    </a:ln>
                    <a:effectLst/>
                  </p:spPr>
                </p:cxnSp>
              </p:grpSp>
              <p:sp>
                <p:nvSpPr>
                  <p:cNvPr id="126" name="椭圆 125"/>
                  <p:cNvSpPr/>
                  <p:nvPr/>
                </p:nvSpPr>
                <p:spPr>
                  <a:xfrm flipV="1">
                    <a:off x="13980175" y="6718517"/>
                    <a:ext cx="112955" cy="11295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7" name="椭圆 126"/>
                  <p:cNvSpPr/>
                  <p:nvPr/>
                </p:nvSpPr>
                <p:spPr>
                  <a:xfrm flipV="1">
                    <a:off x="10152146" y="6596596"/>
                    <a:ext cx="211065" cy="21106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8" name="椭圆 127"/>
                  <p:cNvSpPr/>
                  <p:nvPr/>
                </p:nvSpPr>
                <p:spPr>
                  <a:xfrm flipV="1">
                    <a:off x="9948949" y="8278072"/>
                    <a:ext cx="89144" cy="8914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9" name="椭圆 128"/>
                  <p:cNvSpPr/>
                  <p:nvPr/>
                </p:nvSpPr>
                <p:spPr>
                  <a:xfrm flipV="1">
                    <a:off x="14231393" y="8018991"/>
                    <a:ext cx="208524" cy="208524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0" name="椭圆 129"/>
                  <p:cNvSpPr/>
                  <p:nvPr/>
                </p:nvSpPr>
                <p:spPr>
                  <a:xfrm flipV="1">
                    <a:off x="9511282" y="7539424"/>
                    <a:ext cx="117315" cy="11731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31" name="椭圆 130"/>
                  <p:cNvSpPr/>
                  <p:nvPr/>
                </p:nvSpPr>
                <p:spPr>
                  <a:xfrm flipV="1">
                    <a:off x="14672550" y="7143179"/>
                    <a:ext cx="117315" cy="117315"/>
                  </a:xfrm>
                  <a:prstGeom prst="ellipse">
                    <a:avLst/>
                  </a:prstGeom>
                  <a:noFill/>
                  <a:ln w="6350" cap="flat" cmpd="sng" algn="ctr">
                    <a:solidFill>
                      <a:srgbClr val="0293F2">
                        <a:alpha val="49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10" name="任意多边形: 形状 109"/>
                <p:cNvSpPr/>
                <p:nvPr/>
              </p:nvSpPr>
              <p:spPr>
                <a:xfrm>
                  <a:off x="611474" y="2133477"/>
                  <a:ext cx="2172934" cy="558947"/>
                </a:xfrm>
                <a:custGeom>
                  <a:avLst/>
                  <a:gdLst>
                    <a:gd name="connsiteX0" fmla="*/ 0 w 8668569"/>
                    <a:gd name="connsiteY0" fmla="*/ 0 h 2229834"/>
                    <a:gd name="connsiteX1" fmla="*/ 8668569 w 8668569"/>
                    <a:gd name="connsiteY1" fmla="*/ 0 h 2229834"/>
                    <a:gd name="connsiteX2" fmla="*/ 8668569 w 8668569"/>
                    <a:gd name="connsiteY2" fmla="*/ 1898294 h 2229834"/>
                    <a:gd name="connsiteX3" fmla="*/ 8337029 w 8668569"/>
                    <a:gd name="connsiteY3" fmla="*/ 2229834 h 2229834"/>
                    <a:gd name="connsiteX4" fmla="*/ 0 w 8668569"/>
                    <a:gd name="connsiteY4" fmla="*/ 2229834 h 222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68569" h="2229834">
                      <a:moveTo>
                        <a:pt x="0" y="0"/>
                      </a:moveTo>
                      <a:lnTo>
                        <a:pt x="8668569" y="0"/>
                      </a:lnTo>
                      <a:lnTo>
                        <a:pt x="8668569" y="1898294"/>
                      </a:lnTo>
                      <a:lnTo>
                        <a:pt x="8337029" y="2229834"/>
                      </a:lnTo>
                      <a:lnTo>
                        <a:pt x="0" y="2229834"/>
                      </a:lnTo>
                      <a:close/>
                    </a:path>
                  </a:pathLst>
                </a:custGeom>
                <a:gradFill flip="none" rotWithShape="1">
                  <a:gsLst>
                    <a:gs pos="43000">
                      <a:srgbClr val="0293F2">
                        <a:alpha val="10000"/>
                      </a:srgbClr>
                    </a:gs>
                    <a:gs pos="0">
                      <a:srgbClr val="0293F2">
                        <a:alpha val="25000"/>
                      </a:srgbClr>
                    </a:gs>
                    <a:gs pos="100000">
                      <a:srgbClr val="0293F2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flat" cmpd="sng" algn="ctr">
                  <a:solidFill>
                    <a:srgbClr val="0293F2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111" name="文本框 110"/>
                <p:cNvSpPr txBox="1"/>
                <p:nvPr/>
              </p:nvSpPr>
              <p:spPr>
                <a:xfrm>
                  <a:off x="806590" y="2214875"/>
                  <a:ext cx="172607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di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传统敷料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</p:grpSp>
        </p:grpSp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02" y="1344822"/>
              <a:ext cx="1436249" cy="183866"/>
            </a:xfrm>
            <a:prstGeom prst="rect">
              <a:avLst/>
            </a:prstGeom>
          </p:spPr>
        </p:pic>
      </p:grpSp>
      <p:grpSp>
        <p:nvGrpSpPr>
          <p:cNvPr id="156" name="组合 155"/>
          <p:cNvGrpSpPr/>
          <p:nvPr/>
        </p:nvGrpSpPr>
        <p:grpSpPr>
          <a:xfrm>
            <a:off x="6638822" y="3828279"/>
            <a:ext cx="2402145" cy="773041"/>
            <a:chOff x="9446517" y="3011112"/>
            <a:chExt cx="2402145" cy="773041"/>
          </a:xfrm>
        </p:grpSpPr>
        <p:grpSp>
          <p:nvGrpSpPr>
            <p:cNvPr id="157" name="组合 156"/>
            <p:cNvGrpSpPr/>
            <p:nvPr/>
          </p:nvGrpSpPr>
          <p:grpSpPr>
            <a:xfrm>
              <a:off x="9495534" y="3011112"/>
              <a:ext cx="2353128" cy="712218"/>
              <a:chOff x="9495534" y="3011112"/>
              <a:chExt cx="2353128" cy="712218"/>
            </a:xfrm>
          </p:grpSpPr>
          <p:grpSp>
            <p:nvGrpSpPr>
              <p:cNvPr id="159" name="组合 158"/>
              <p:cNvGrpSpPr/>
              <p:nvPr/>
            </p:nvGrpSpPr>
            <p:grpSpPr>
              <a:xfrm>
                <a:off x="9495534" y="3011112"/>
                <a:ext cx="2353128" cy="712218"/>
                <a:chOff x="5111435" y="4290592"/>
                <a:chExt cx="5062416" cy="1532237"/>
              </a:xfrm>
            </p:grpSpPr>
            <p:sp>
              <p:nvSpPr>
                <p:cNvPr id="168" name="任意多边形: 形状 167"/>
                <p:cNvSpPr/>
                <p:nvPr/>
              </p:nvSpPr>
              <p:spPr>
                <a:xfrm>
                  <a:off x="5205977" y="4525450"/>
                  <a:ext cx="4674754" cy="1202497"/>
                </a:xfrm>
                <a:custGeom>
                  <a:avLst/>
                  <a:gdLst>
                    <a:gd name="connsiteX0" fmla="*/ 0 w 8668569"/>
                    <a:gd name="connsiteY0" fmla="*/ 0 h 2229834"/>
                    <a:gd name="connsiteX1" fmla="*/ 8668569 w 8668569"/>
                    <a:gd name="connsiteY1" fmla="*/ 0 h 2229834"/>
                    <a:gd name="connsiteX2" fmla="*/ 8668569 w 8668569"/>
                    <a:gd name="connsiteY2" fmla="*/ 1898294 h 2229834"/>
                    <a:gd name="connsiteX3" fmla="*/ 8337029 w 8668569"/>
                    <a:gd name="connsiteY3" fmla="*/ 2229834 h 2229834"/>
                    <a:gd name="connsiteX4" fmla="*/ 0 w 8668569"/>
                    <a:gd name="connsiteY4" fmla="*/ 2229834 h 2229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668569" h="2229834">
                      <a:moveTo>
                        <a:pt x="0" y="0"/>
                      </a:moveTo>
                      <a:lnTo>
                        <a:pt x="8668569" y="0"/>
                      </a:lnTo>
                      <a:lnTo>
                        <a:pt x="8668569" y="1898294"/>
                      </a:lnTo>
                      <a:lnTo>
                        <a:pt x="8337029" y="2229834"/>
                      </a:lnTo>
                      <a:lnTo>
                        <a:pt x="0" y="2229834"/>
                      </a:lnTo>
                      <a:close/>
                    </a:path>
                  </a:pathLst>
                </a:custGeom>
                <a:gradFill flip="none" rotWithShape="1">
                  <a:gsLst>
                    <a:gs pos="43000">
                      <a:srgbClr val="0293F2">
                        <a:alpha val="10000"/>
                      </a:srgbClr>
                    </a:gs>
                    <a:gs pos="0">
                      <a:srgbClr val="0293F2">
                        <a:alpha val="25000"/>
                      </a:srgbClr>
                    </a:gs>
                    <a:gs pos="100000">
                      <a:srgbClr val="0293F2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flat" cmpd="sng" algn="ctr">
                  <a:solidFill>
                    <a:srgbClr val="0293F2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grpSp>
              <p:nvGrpSpPr>
                <p:cNvPr id="169" name="组合 168"/>
                <p:cNvGrpSpPr/>
                <p:nvPr/>
              </p:nvGrpSpPr>
              <p:grpSpPr>
                <a:xfrm flipH="1" flipV="1">
                  <a:off x="8694144" y="5594861"/>
                  <a:ext cx="987988" cy="66927"/>
                  <a:chOff x="6449441" y="3851910"/>
                  <a:chExt cx="908162" cy="61520"/>
                </a:xfrm>
                <a:gradFill flip="none" rotWithShape="1">
                  <a:gsLst>
                    <a:gs pos="0">
                      <a:srgbClr val="0293F2"/>
                    </a:gs>
                    <a:gs pos="100000">
                      <a:srgbClr val="0293F2">
                        <a:alpha val="0"/>
                      </a:srgbClr>
                    </a:gs>
                  </a:gsLst>
                  <a:lin ang="0" scaled="0"/>
                  <a:tileRect/>
                </a:gradFill>
              </p:grpSpPr>
              <p:sp>
                <p:nvSpPr>
                  <p:cNvPr id="186" name="平行四边形 185"/>
                  <p:cNvSpPr/>
                  <p:nvPr/>
                </p:nvSpPr>
                <p:spPr>
                  <a:xfrm>
                    <a:off x="64494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87" name="平行四边形 186"/>
                  <p:cNvSpPr/>
                  <p:nvPr/>
                </p:nvSpPr>
                <p:spPr>
                  <a:xfrm>
                    <a:off x="65338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88" name="平行四边形 187"/>
                  <p:cNvSpPr/>
                  <p:nvPr/>
                </p:nvSpPr>
                <p:spPr>
                  <a:xfrm>
                    <a:off x="66182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89" name="平行四边形 188"/>
                  <p:cNvSpPr/>
                  <p:nvPr/>
                </p:nvSpPr>
                <p:spPr>
                  <a:xfrm>
                    <a:off x="67026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90" name="平行四边形 189"/>
                  <p:cNvSpPr/>
                  <p:nvPr/>
                </p:nvSpPr>
                <p:spPr>
                  <a:xfrm>
                    <a:off x="6787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91" name="平行四边形 190"/>
                  <p:cNvSpPr/>
                  <p:nvPr/>
                </p:nvSpPr>
                <p:spPr>
                  <a:xfrm>
                    <a:off x="6871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92" name="平行四边形 191"/>
                  <p:cNvSpPr/>
                  <p:nvPr/>
                </p:nvSpPr>
                <p:spPr>
                  <a:xfrm>
                    <a:off x="69558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93" name="平行四边形 192"/>
                  <p:cNvSpPr/>
                  <p:nvPr/>
                </p:nvSpPr>
                <p:spPr>
                  <a:xfrm>
                    <a:off x="70402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94" name="平行四边形 193"/>
                  <p:cNvSpPr/>
                  <p:nvPr/>
                </p:nvSpPr>
                <p:spPr>
                  <a:xfrm>
                    <a:off x="71246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95" name="平行四边形 194"/>
                  <p:cNvSpPr/>
                  <p:nvPr/>
                </p:nvSpPr>
                <p:spPr>
                  <a:xfrm>
                    <a:off x="7209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96" name="平行四边形 195"/>
                  <p:cNvSpPr/>
                  <p:nvPr/>
                </p:nvSpPr>
                <p:spPr>
                  <a:xfrm>
                    <a:off x="7293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5111435" y="4290592"/>
                  <a:ext cx="987988" cy="66927"/>
                  <a:chOff x="6449441" y="3851910"/>
                  <a:chExt cx="908162" cy="61520"/>
                </a:xfrm>
                <a:gradFill flip="none" rotWithShape="1">
                  <a:gsLst>
                    <a:gs pos="0">
                      <a:srgbClr val="0293F2">
                        <a:alpha val="0"/>
                      </a:srgbClr>
                    </a:gs>
                    <a:gs pos="100000">
                      <a:srgbClr val="0293F2">
                        <a:alpha val="66000"/>
                      </a:srgbClr>
                    </a:gs>
                  </a:gsLst>
                  <a:lin ang="0" scaled="0"/>
                  <a:tileRect/>
                </a:gradFill>
                <a:effectLst/>
              </p:grpSpPr>
              <p:sp>
                <p:nvSpPr>
                  <p:cNvPr id="175" name="平行四边形 174"/>
                  <p:cNvSpPr/>
                  <p:nvPr/>
                </p:nvSpPr>
                <p:spPr>
                  <a:xfrm>
                    <a:off x="64494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76" name="平行四边形 175"/>
                  <p:cNvSpPr/>
                  <p:nvPr/>
                </p:nvSpPr>
                <p:spPr>
                  <a:xfrm>
                    <a:off x="65338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77" name="平行四边形 176"/>
                  <p:cNvSpPr/>
                  <p:nvPr/>
                </p:nvSpPr>
                <p:spPr>
                  <a:xfrm>
                    <a:off x="66182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78" name="平行四边形 177"/>
                  <p:cNvSpPr/>
                  <p:nvPr/>
                </p:nvSpPr>
                <p:spPr>
                  <a:xfrm>
                    <a:off x="6702641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79" name="平行四边形 178"/>
                  <p:cNvSpPr/>
                  <p:nvPr/>
                </p:nvSpPr>
                <p:spPr>
                  <a:xfrm>
                    <a:off x="6787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80" name="平行四边形 179"/>
                  <p:cNvSpPr/>
                  <p:nvPr/>
                </p:nvSpPr>
                <p:spPr>
                  <a:xfrm>
                    <a:off x="6871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81" name="平行四边形 180"/>
                  <p:cNvSpPr/>
                  <p:nvPr/>
                </p:nvSpPr>
                <p:spPr>
                  <a:xfrm>
                    <a:off x="69558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82" name="平行四边形 181"/>
                  <p:cNvSpPr/>
                  <p:nvPr/>
                </p:nvSpPr>
                <p:spPr>
                  <a:xfrm>
                    <a:off x="70402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83" name="平行四边形 182"/>
                  <p:cNvSpPr/>
                  <p:nvPr/>
                </p:nvSpPr>
                <p:spPr>
                  <a:xfrm>
                    <a:off x="71246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84" name="平行四边形 183"/>
                  <p:cNvSpPr/>
                  <p:nvPr/>
                </p:nvSpPr>
                <p:spPr>
                  <a:xfrm>
                    <a:off x="72090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  <p:sp>
                <p:nvSpPr>
                  <p:cNvPr id="185" name="平行四边形 184"/>
                  <p:cNvSpPr/>
                  <p:nvPr/>
                </p:nvSpPr>
                <p:spPr>
                  <a:xfrm>
                    <a:off x="7293440" y="3851910"/>
                    <a:ext cx="64163" cy="61520"/>
                  </a:xfrm>
                  <a:prstGeom prst="parallelogram">
                    <a:avLst/>
                  </a:prstGeom>
                  <a:grpFill/>
                  <a:ln w="25400" cap="flat" cmpd="sng" algn="ctr">
                    <a:noFill/>
                    <a:prstDash val="solid"/>
                  </a:ln>
                  <a:effectLst>
                    <a:outerShdw blurRad="127000" algn="ctr" rotWithShape="0">
                      <a:srgbClr val="65B4D5">
                        <a:alpha val="4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55435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1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Light"/>
                      <a:ea typeface="思源黑体 CN Light"/>
                      <a:cs typeface="+mn-cs"/>
                    </a:endParaRPr>
                  </a:p>
                </p:txBody>
              </p: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8581307" y="5609487"/>
                  <a:ext cx="1384393" cy="213342"/>
                  <a:chOff x="9443085" y="3865355"/>
                  <a:chExt cx="1272540" cy="196105"/>
                </a:xfrm>
                <a:effectLst/>
              </p:grpSpPr>
              <p:cxnSp>
                <p:nvCxnSpPr>
                  <p:cNvPr id="173" name="直接连接符 172"/>
                  <p:cNvCxnSpPr/>
                  <p:nvPr/>
                </p:nvCxnSpPr>
                <p:spPr>
                  <a:xfrm>
                    <a:off x="9443085" y="4061460"/>
                    <a:ext cx="1080323" cy="0"/>
                  </a:xfrm>
                  <a:prstGeom prst="line">
                    <a:avLst/>
                  </a:prstGeom>
                  <a:gradFill flip="none" rotWithShape="1">
                    <a:gsLst>
                      <a:gs pos="43000">
                        <a:srgbClr val="65B4D5">
                          <a:alpha val="16000"/>
                        </a:srgbClr>
                      </a:gs>
                      <a:gs pos="0">
                        <a:srgbClr val="65B4D5">
                          <a:alpha val="30000"/>
                        </a:srgbClr>
                      </a:gs>
                      <a:gs pos="100000">
                        <a:srgbClr val="65B4D5">
                          <a:alpha val="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12700" cap="rnd" cmpd="sng" algn="ctr">
                    <a:solidFill>
                      <a:srgbClr val="0293F2"/>
                    </a:solidFill>
                    <a:prstDash val="solid"/>
                    <a:round/>
                  </a:ln>
                  <a:effectLst/>
                </p:spPr>
              </p:cxnSp>
              <p:cxnSp>
                <p:nvCxnSpPr>
                  <p:cNvPr id="174" name="直接连接符 173"/>
                  <p:cNvCxnSpPr/>
                  <p:nvPr/>
                </p:nvCxnSpPr>
                <p:spPr>
                  <a:xfrm flipV="1">
                    <a:off x="10520155" y="3865355"/>
                    <a:ext cx="195470" cy="195470"/>
                  </a:xfrm>
                  <a:prstGeom prst="line">
                    <a:avLst/>
                  </a:prstGeom>
                  <a:gradFill flip="none" rotWithShape="1">
                    <a:gsLst>
                      <a:gs pos="43000">
                        <a:srgbClr val="65B4D5">
                          <a:alpha val="16000"/>
                        </a:srgbClr>
                      </a:gs>
                      <a:gs pos="0">
                        <a:srgbClr val="65B4D5">
                          <a:alpha val="30000"/>
                        </a:srgbClr>
                      </a:gs>
                      <a:gs pos="100000">
                        <a:srgbClr val="65B4D5">
                          <a:alpha val="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12700" cap="rnd" cmpd="sng" algn="ctr">
                    <a:solidFill>
                      <a:srgbClr val="0293F2"/>
                    </a:solidFill>
                    <a:prstDash val="solid"/>
                    <a:round/>
                  </a:ln>
                  <a:effectLst/>
                </p:spPr>
              </p:cxnSp>
            </p:grpSp>
            <p:sp>
              <p:nvSpPr>
                <p:cNvPr id="172" name="矩形 171"/>
                <p:cNvSpPr/>
                <p:nvPr/>
              </p:nvSpPr>
              <p:spPr>
                <a:xfrm>
                  <a:off x="6244580" y="4630096"/>
                  <a:ext cx="3929271" cy="99320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 w="6350">
                        <a:noFill/>
                      </a:ln>
                      <a:solidFill>
                        <a:prstClr val="white"/>
                      </a:solidFill>
                      <a:effectLst>
                        <a:outerShdw blurRad="3048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抗菌性差</a:t>
                  </a:r>
                  <a:endParaRPr kumimoji="0" lang="zh-CN" altLang="en-US" sz="2400" b="1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60" name="图形 56"/>
              <p:cNvGrpSpPr/>
              <p:nvPr/>
            </p:nvGrpSpPr>
            <p:grpSpPr>
              <a:xfrm>
                <a:off x="9630943" y="3235511"/>
                <a:ext cx="363287" cy="328145"/>
                <a:chOff x="4887687" y="4889334"/>
                <a:chExt cx="990600" cy="894774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61" name="任意多边形: 形状 160"/>
                <p:cNvSpPr/>
                <p:nvPr/>
              </p:nvSpPr>
              <p:spPr>
                <a:xfrm>
                  <a:off x="4887687" y="4889334"/>
                  <a:ext cx="990600" cy="894774"/>
                </a:xfrm>
                <a:custGeom>
                  <a:avLst/>
                  <a:gdLst>
                    <a:gd name="connsiteX0" fmla="*/ 960983 w 990600"/>
                    <a:gd name="connsiteY0" fmla="*/ 273125 h 894774"/>
                    <a:gd name="connsiteX1" fmla="*/ 960983 w 990600"/>
                    <a:gd name="connsiteY1" fmla="*/ 97317 h 894774"/>
                    <a:gd name="connsiteX2" fmla="*/ 978365 w 990600"/>
                    <a:gd name="connsiteY2" fmla="*/ 56574 h 894774"/>
                    <a:gd name="connsiteX3" fmla="*/ 921790 w 990600"/>
                    <a:gd name="connsiteY3" fmla="*/ 0 h 894774"/>
                    <a:gd name="connsiteX4" fmla="*/ 881048 w 990600"/>
                    <a:gd name="connsiteY4" fmla="*/ 17382 h 894774"/>
                    <a:gd name="connsiteX5" fmla="*/ 448899 w 990600"/>
                    <a:gd name="connsiteY5" fmla="*/ 17382 h 894774"/>
                    <a:gd name="connsiteX6" fmla="*/ 409706 w 990600"/>
                    <a:gd name="connsiteY6" fmla="*/ 56574 h 894774"/>
                    <a:gd name="connsiteX7" fmla="*/ 448899 w 990600"/>
                    <a:gd name="connsiteY7" fmla="*/ 95767 h 894774"/>
                    <a:gd name="connsiteX8" fmla="*/ 451172 w 990600"/>
                    <a:gd name="connsiteY8" fmla="*/ 95767 h 894774"/>
                    <a:gd name="connsiteX9" fmla="*/ 451172 w 990600"/>
                    <a:gd name="connsiteY9" fmla="*/ 226017 h 894774"/>
                    <a:gd name="connsiteX10" fmla="*/ 435866 w 990600"/>
                    <a:gd name="connsiteY10" fmla="*/ 226017 h 894774"/>
                    <a:gd name="connsiteX11" fmla="*/ 411681 w 990600"/>
                    <a:gd name="connsiteY11" fmla="*/ 250202 h 894774"/>
                    <a:gd name="connsiteX12" fmla="*/ 411681 w 990600"/>
                    <a:gd name="connsiteY12" fmla="*/ 307862 h 894774"/>
                    <a:gd name="connsiteX13" fmla="*/ 435866 w 990600"/>
                    <a:gd name="connsiteY13" fmla="*/ 332046 h 894774"/>
                    <a:gd name="connsiteX14" fmla="*/ 554734 w 990600"/>
                    <a:gd name="connsiteY14" fmla="*/ 332046 h 894774"/>
                    <a:gd name="connsiteX15" fmla="*/ 578919 w 990600"/>
                    <a:gd name="connsiteY15" fmla="*/ 307862 h 894774"/>
                    <a:gd name="connsiteX16" fmla="*/ 578919 w 990600"/>
                    <a:gd name="connsiteY16" fmla="*/ 250202 h 894774"/>
                    <a:gd name="connsiteX17" fmla="*/ 554734 w 990600"/>
                    <a:gd name="connsiteY17" fmla="*/ 226017 h 894774"/>
                    <a:gd name="connsiteX18" fmla="*/ 539428 w 990600"/>
                    <a:gd name="connsiteY18" fmla="*/ 226017 h 894774"/>
                    <a:gd name="connsiteX19" fmla="*/ 539428 w 990600"/>
                    <a:gd name="connsiteY19" fmla="*/ 95767 h 894774"/>
                    <a:gd name="connsiteX20" fmla="*/ 706189 w 990600"/>
                    <a:gd name="connsiteY20" fmla="*/ 95767 h 894774"/>
                    <a:gd name="connsiteX21" fmla="*/ 720700 w 990600"/>
                    <a:gd name="connsiteY21" fmla="*/ 81256 h 894774"/>
                    <a:gd name="connsiteX22" fmla="*/ 706189 w 990600"/>
                    <a:gd name="connsiteY22" fmla="*/ 66746 h 894774"/>
                    <a:gd name="connsiteX23" fmla="*/ 448900 w 990600"/>
                    <a:gd name="connsiteY23" fmla="*/ 66746 h 894774"/>
                    <a:gd name="connsiteX24" fmla="*/ 438729 w 990600"/>
                    <a:gd name="connsiteY24" fmla="*/ 56574 h 894774"/>
                    <a:gd name="connsiteX25" fmla="*/ 448900 w 990600"/>
                    <a:gd name="connsiteY25" fmla="*/ 46403 h 894774"/>
                    <a:gd name="connsiteX26" fmla="*/ 866150 w 990600"/>
                    <a:gd name="connsiteY26" fmla="*/ 46403 h 894774"/>
                    <a:gd name="connsiteX27" fmla="*/ 865218 w 990600"/>
                    <a:gd name="connsiteY27" fmla="*/ 56574 h 894774"/>
                    <a:gd name="connsiteX28" fmla="*/ 866154 w 990600"/>
                    <a:gd name="connsiteY28" fmla="*/ 66746 h 894774"/>
                    <a:gd name="connsiteX29" fmla="*/ 773906 w 990600"/>
                    <a:gd name="connsiteY29" fmla="*/ 66746 h 894774"/>
                    <a:gd name="connsiteX30" fmla="*/ 759396 w 990600"/>
                    <a:gd name="connsiteY30" fmla="*/ 81256 h 894774"/>
                    <a:gd name="connsiteX31" fmla="*/ 773906 w 990600"/>
                    <a:gd name="connsiteY31" fmla="*/ 95767 h 894774"/>
                    <a:gd name="connsiteX32" fmla="*/ 881063 w 990600"/>
                    <a:gd name="connsiteY32" fmla="*/ 95767 h 894774"/>
                    <a:gd name="connsiteX33" fmla="*/ 882598 w 990600"/>
                    <a:gd name="connsiteY33" fmla="*/ 97317 h 894774"/>
                    <a:gd name="connsiteX34" fmla="*/ 882598 w 990600"/>
                    <a:gd name="connsiteY34" fmla="*/ 273125 h 894774"/>
                    <a:gd name="connsiteX35" fmla="*/ 852980 w 990600"/>
                    <a:gd name="connsiteY35" fmla="*/ 306687 h 894774"/>
                    <a:gd name="connsiteX36" fmla="*/ 852980 w 990600"/>
                    <a:gd name="connsiteY36" fmla="*/ 405697 h 894774"/>
                    <a:gd name="connsiteX37" fmla="*/ 680658 w 990600"/>
                    <a:gd name="connsiteY37" fmla="*/ 405697 h 894774"/>
                    <a:gd name="connsiteX38" fmla="*/ 660343 w 990600"/>
                    <a:gd name="connsiteY38" fmla="*/ 426012 h 894774"/>
                    <a:gd name="connsiteX39" fmla="*/ 660343 w 990600"/>
                    <a:gd name="connsiteY39" fmla="*/ 605121 h 894774"/>
                    <a:gd name="connsiteX40" fmla="*/ 613470 w 990600"/>
                    <a:gd name="connsiteY40" fmla="*/ 605121 h 894774"/>
                    <a:gd name="connsiteX41" fmla="*/ 613470 w 990600"/>
                    <a:gd name="connsiteY41" fmla="*/ 426012 h 894774"/>
                    <a:gd name="connsiteX42" fmla="*/ 593155 w 990600"/>
                    <a:gd name="connsiteY42" fmla="*/ 405697 h 894774"/>
                    <a:gd name="connsiteX43" fmla="*/ 397443 w 990600"/>
                    <a:gd name="connsiteY43" fmla="*/ 405697 h 894774"/>
                    <a:gd name="connsiteX44" fmla="*/ 377128 w 990600"/>
                    <a:gd name="connsiteY44" fmla="*/ 426012 h 894774"/>
                    <a:gd name="connsiteX45" fmla="*/ 377128 w 990600"/>
                    <a:gd name="connsiteY45" fmla="*/ 605121 h 894774"/>
                    <a:gd name="connsiteX46" fmla="*/ 330255 w 990600"/>
                    <a:gd name="connsiteY46" fmla="*/ 605121 h 894774"/>
                    <a:gd name="connsiteX47" fmla="*/ 330255 w 990600"/>
                    <a:gd name="connsiteY47" fmla="*/ 540256 h 894774"/>
                    <a:gd name="connsiteX48" fmla="*/ 315744 w 990600"/>
                    <a:gd name="connsiteY48" fmla="*/ 525746 h 894774"/>
                    <a:gd name="connsiteX49" fmla="*/ 301233 w 990600"/>
                    <a:gd name="connsiteY49" fmla="*/ 540256 h 894774"/>
                    <a:gd name="connsiteX50" fmla="*/ 301233 w 990600"/>
                    <a:gd name="connsiteY50" fmla="*/ 605121 h 894774"/>
                    <a:gd name="connsiteX51" fmla="*/ 122933 w 990600"/>
                    <a:gd name="connsiteY51" fmla="*/ 605121 h 894774"/>
                    <a:gd name="connsiteX52" fmla="*/ 122933 w 990600"/>
                    <a:gd name="connsiteY52" fmla="*/ 434719 h 894774"/>
                    <a:gd name="connsiteX53" fmla="*/ 301233 w 990600"/>
                    <a:gd name="connsiteY53" fmla="*/ 434719 h 894774"/>
                    <a:gd name="connsiteX54" fmla="*/ 301233 w 990600"/>
                    <a:gd name="connsiteY54" fmla="*/ 472539 h 894774"/>
                    <a:gd name="connsiteX55" fmla="*/ 315744 w 990600"/>
                    <a:gd name="connsiteY55" fmla="*/ 487050 h 894774"/>
                    <a:gd name="connsiteX56" fmla="*/ 330255 w 990600"/>
                    <a:gd name="connsiteY56" fmla="*/ 472539 h 894774"/>
                    <a:gd name="connsiteX57" fmla="*/ 330255 w 990600"/>
                    <a:gd name="connsiteY57" fmla="*/ 426012 h 894774"/>
                    <a:gd name="connsiteX58" fmla="*/ 309940 w 990600"/>
                    <a:gd name="connsiteY58" fmla="*/ 405697 h 894774"/>
                    <a:gd name="connsiteX59" fmla="*/ 114227 w 990600"/>
                    <a:gd name="connsiteY59" fmla="*/ 405697 h 894774"/>
                    <a:gd name="connsiteX60" fmla="*/ 93912 w 990600"/>
                    <a:gd name="connsiteY60" fmla="*/ 426012 h 894774"/>
                    <a:gd name="connsiteX61" fmla="*/ 93912 w 990600"/>
                    <a:gd name="connsiteY61" fmla="*/ 605535 h 894774"/>
                    <a:gd name="connsiteX62" fmla="*/ 0 w 990600"/>
                    <a:gd name="connsiteY62" fmla="*/ 707983 h 894774"/>
                    <a:gd name="connsiteX63" fmla="*/ 0 w 990600"/>
                    <a:gd name="connsiteY63" fmla="*/ 720832 h 894774"/>
                    <a:gd name="connsiteX64" fmla="*/ 74043 w 990600"/>
                    <a:gd name="connsiteY64" fmla="*/ 819555 h 894774"/>
                    <a:gd name="connsiteX65" fmla="*/ 74043 w 990600"/>
                    <a:gd name="connsiteY65" fmla="*/ 870590 h 894774"/>
                    <a:gd name="connsiteX66" fmla="*/ 98228 w 990600"/>
                    <a:gd name="connsiteY66" fmla="*/ 894775 h 894774"/>
                    <a:gd name="connsiteX67" fmla="*/ 679103 w 990600"/>
                    <a:gd name="connsiteY67" fmla="*/ 894775 h 894774"/>
                    <a:gd name="connsiteX68" fmla="*/ 693614 w 990600"/>
                    <a:gd name="connsiteY68" fmla="*/ 880264 h 894774"/>
                    <a:gd name="connsiteX69" fmla="*/ 679103 w 990600"/>
                    <a:gd name="connsiteY69" fmla="*/ 865753 h 894774"/>
                    <a:gd name="connsiteX70" fmla="*/ 103065 w 990600"/>
                    <a:gd name="connsiteY70" fmla="*/ 865753 h 894774"/>
                    <a:gd name="connsiteX71" fmla="*/ 103065 w 990600"/>
                    <a:gd name="connsiteY71" fmla="*/ 823694 h 894774"/>
                    <a:gd name="connsiteX72" fmla="*/ 887535 w 990600"/>
                    <a:gd name="connsiteY72" fmla="*/ 823694 h 894774"/>
                    <a:gd name="connsiteX73" fmla="*/ 887535 w 990600"/>
                    <a:gd name="connsiteY73" fmla="*/ 865753 h 894774"/>
                    <a:gd name="connsiteX74" fmla="*/ 746820 w 990600"/>
                    <a:gd name="connsiteY74" fmla="*/ 865753 h 894774"/>
                    <a:gd name="connsiteX75" fmla="*/ 732309 w 990600"/>
                    <a:gd name="connsiteY75" fmla="*/ 880264 h 894774"/>
                    <a:gd name="connsiteX76" fmla="*/ 746820 w 990600"/>
                    <a:gd name="connsiteY76" fmla="*/ 894775 h 894774"/>
                    <a:gd name="connsiteX77" fmla="*/ 892372 w 990600"/>
                    <a:gd name="connsiteY77" fmla="*/ 894775 h 894774"/>
                    <a:gd name="connsiteX78" fmla="*/ 916557 w 990600"/>
                    <a:gd name="connsiteY78" fmla="*/ 870590 h 894774"/>
                    <a:gd name="connsiteX79" fmla="*/ 916557 w 990600"/>
                    <a:gd name="connsiteY79" fmla="*/ 819555 h 894774"/>
                    <a:gd name="connsiteX80" fmla="*/ 990600 w 990600"/>
                    <a:gd name="connsiteY80" fmla="*/ 720832 h 894774"/>
                    <a:gd name="connsiteX81" fmla="*/ 990600 w 990600"/>
                    <a:gd name="connsiteY81" fmla="*/ 306687 h 894774"/>
                    <a:gd name="connsiteX82" fmla="*/ 960983 w 990600"/>
                    <a:gd name="connsiteY82" fmla="*/ 273125 h 894774"/>
                    <a:gd name="connsiteX83" fmla="*/ 549897 w 990600"/>
                    <a:gd name="connsiteY83" fmla="*/ 303025 h 894774"/>
                    <a:gd name="connsiteX84" fmla="*/ 440703 w 990600"/>
                    <a:gd name="connsiteY84" fmla="*/ 303025 h 894774"/>
                    <a:gd name="connsiteX85" fmla="*/ 440703 w 990600"/>
                    <a:gd name="connsiteY85" fmla="*/ 255039 h 894774"/>
                    <a:gd name="connsiteX86" fmla="*/ 549897 w 990600"/>
                    <a:gd name="connsiteY86" fmla="*/ 255039 h 894774"/>
                    <a:gd name="connsiteX87" fmla="*/ 510407 w 990600"/>
                    <a:gd name="connsiteY87" fmla="*/ 226017 h 894774"/>
                    <a:gd name="connsiteX88" fmla="*/ 480195 w 990600"/>
                    <a:gd name="connsiteY88" fmla="*/ 226017 h 894774"/>
                    <a:gd name="connsiteX89" fmla="*/ 480195 w 990600"/>
                    <a:gd name="connsiteY89" fmla="*/ 95767 h 894774"/>
                    <a:gd name="connsiteX90" fmla="*/ 510407 w 990600"/>
                    <a:gd name="connsiteY90" fmla="*/ 95767 h 894774"/>
                    <a:gd name="connsiteX91" fmla="*/ 931961 w 990600"/>
                    <a:gd name="connsiteY91" fmla="*/ 272829 h 894774"/>
                    <a:gd name="connsiteX92" fmla="*/ 911619 w 990600"/>
                    <a:gd name="connsiteY92" fmla="*/ 272829 h 894774"/>
                    <a:gd name="connsiteX93" fmla="*/ 911619 w 990600"/>
                    <a:gd name="connsiteY93" fmla="*/ 112216 h 894774"/>
                    <a:gd name="connsiteX94" fmla="*/ 921790 w 990600"/>
                    <a:gd name="connsiteY94" fmla="*/ 113149 h 894774"/>
                    <a:gd name="connsiteX95" fmla="*/ 931961 w 990600"/>
                    <a:gd name="connsiteY95" fmla="*/ 112216 h 894774"/>
                    <a:gd name="connsiteX96" fmla="*/ 949345 w 990600"/>
                    <a:gd name="connsiteY96" fmla="*/ 56574 h 894774"/>
                    <a:gd name="connsiteX97" fmla="*/ 921792 w 990600"/>
                    <a:gd name="connsiteY97" fmla="*/ 84127 h 894774"/>
                    <a:gd name="connsiteX98" fmla="*/ 894239 w 990600"/>
                    <a:gd name="connsiteY98" fmla="*/ 56574 h 894774"/>
                    <a:gd name="connsiteX99" fmla="*/ 921792 w 990600"/>
                    <a:gd name="connsiteY99" fmla="*/ 29021 h 894774"/>
                    <a:gd name="connsiteX100" fmla="*/ 949345 w 990600"/>
                    <a:gd name="connsiteY100" fmla="*/ 56574 h 894774"/>
                    <a:gd name="connsiteX101" fmla="*/ 761559 w 990600"/>
                    <a:gd name="connsiteY101" fmla="*/ 434719 h 894774"/>
                    <a:gd name="connsiteX102" fmla="*/ 795473 w 990600"/>
                    <a:gd name="connsiteY102" fmla="*/ 434719 h 894774"/>
                    <a:gd name="connsiteX103" fmla="*/ 795473 w 990600"/>
                    <a:gd name="connsiteY103" fmla="*/ 496589 h 894774"/>
                    <a:gd name="connsiteX104" fmla="*/ 761559 w 990600"/>
                    <a:gd name="connsiteY104" fmla="*/ 496589 h 894774"/>
                    <a:gd name="connsiteX105" fmla="*/ 689367 w 990600"/>
                    <a:gd name="connsiteY105" fmla="*/ 434719 h 894774"/>
                    <a:gd name="connsiteX106" fmla="*/ 732537 w 990600"/>
                    <a:gd name="connsiteY106" fmla="*/ 434719 h 894774"/>
                    <a:gd name="connsiteX107" fmla="*/ 732537 w 990600"/>
                    <a:gd name="connsiteY107" fmla="*/ 505295 h 894774"/>
                    <a:gd name="connsiteX108" fmla="*/ 752852 w 990600"/>
                    <a:gd name="connsiteY108" fmla="*/ 525610 h 894774"/>
                    <a:gd name="connsiteX109" fmla="*/ 804180 w 990600"/>
                    <a:gd name="connsiteY109" fmla="*/ 525610 h 894774"/>
                    <a:gd name="connsiteX110" fmla="*/ 824495 w 990600"/>
                    <a:gd name="connsiteY110" fmla="*/ 505295 h 894774"/>
                    <a:gd name="connsiteX111" fmla="*/ 824495 w 990600"/>
                    <a:gd name="connsiteY111" fmla="*/ 434719 h 894774"/>
                    <a:gd name="connsiteX112" fmla="*/ 867665 w 990600"/>
                    <a:gd name="connsiteY112" fmla="*/ 434719 h 894774"/>
                    <a:gd name="connsiteX113" fmla="*/ 867665 w 990600"/>
                    <a:gd name="connsiteY113" fmla="*/ 605121 h 894774"/>
                    <a:gd name="connsiteX114" fmla="*/ 689365 w 990600"/>
                    <a:gd name="connsiteY114" fmla="*/ 605121 h 894774"/>
                    <a:gd name="connsiteX115" fmla="*/ 689365 w 990600"/>
                    <a:gd name="connsiteY115" fmla="*/ 434719 h 894774"/>
                    <a:gd name="connsiteX116" fmla="*/ 478342 w 990600"/>
                    <a:gd name="connsiteY116" fmla="*/ 434719 h 894774"/>
                    <a:gd name="connsiteX117" fmla="*/ 512256 w 990600"/>
                    <a:gd name="connsiteY117" fmla="*/ 434719 h 894774"/>
                    <a:gd name="connsiteX118" fmla="*/ 512256 w 990600"/>
                    <a:gd name="connsiteY118" fmla="*/ 496589 h 894774"/>
                    <a:gd name="connsiteX119" fmla="*/ 478342 w 990600"/>
                    <a:gd name="connsiteY119" fmla="*/ 496589 h 894774"/>
                    <a:gd name="connsiteX120" fmla="*/ 406150 w 990600"/>
                    <a:gd name="connsiteY120" fmla="*/ 434719 h 894774"/>
                    <a:gd name="connsiteX121" fmla="*/ 449320 w 990600"/>
                    <a:gd name="connsiteY121" fmla="*/ 434719 h 894774"/>
                    <a:gd name="connsiteX122" fmla="*/ 449320 w 990600"/>
                    <a:gd name="connsiteY122" fmla="*/ 505295 h 894774"/>
                    <a:gd name="connsiteX123" fmla="*/ 469635 w 990600"/>
                    <a:gd name="connsiteY123" fmla="*/ 525610 h 894774"/>
                    <a:gd name="connsiteX124" fmla="*/ 520963 w 990600"/>
                    <a:gd name="connsiteY124" fmla="*/ 525610 h 894774"/>
                    <a:gd name="connsiteX125" fmla="*/ 541278 w 990600"/>
                    <a:gd name="connsiteY125" fmla="*/ 505295 h 894774"/>
                    <a:gd name="connsiteX126" fmla="*/ 541278 w 990600"/>
                    <a:gd name="connsiteY126" fmla="*/ 434719 h 894774"/>
                    <a:gd name="connsiteX127" fmla="*/ 584448 w 990600"/>
                    <a:gd name="connsiteY127" fmla="*/ 434719 h 894774"/>
                    <a:gd name="connsiteX128" fmla="*/ 584448 w 990600"/>
                    <a:gd name="connsiteY128" fmla="*/ 605121 h 894774"/>
                    <a:gd name="connsiteX129" fmla="*/ 406148 w 990600"/>
                    <a:gd name="connsiteY129" fmla="*/ 605121 h 894774"/>
                    <a:gd name="connsiteX130" fmla="*/ 406148 w 990600"/>
                    <a:gd name="connsiteY130" fmla="*/ 434719 h 894774"/>
                    <a:gd name="connsiteX131" fmla="*/ 961579 w 990600"/>
                    <a:gd name="connsiteY131" fmla="*/ 720832 h 894774"/>
                    <a:gd name="connsiteX132" fmla="*/ 887738 w 990600"/>
                    <a:gd name="connsiteY132" fmla="*/ 794672 h 894774"/>
                    <a:gd name="connsiteX133" fmla="*/ 102862 w 990600"/>
                    <a:gd name="connsiteY133" fmla="*/ 794672 h 894774"/>
                    <a:gd name="connsiteX134" fmla="*/ 29021 w 990600"/>
                    <a:gd name="connsiteY134" fmla="*/ 720832 h 894774"/>
                    <a:gd name="connsiteX135" fmla="*/ 29021 w 990600"/>
                    <a:gd name="connsiteY135" fmla="*/ 707983 h 894774"/>
                    <a:gd name="connsiteX136" fmla="*/ 102862 w 990600"/>
                    <a:gd name="connsiteY136" fmla="*/ 634143 h 894774"/>
                    <a:gd name="connsiteX137" fmla="*/ 887738 w 990600"/>
                    <a:gd name="connsiteY137" fmla="*/ 634143 h 894774"/>
                    <a:gd name="connsiteX138" fmla="*/ 961579 w 990600"/>
                    <a:gd name="connsiteY138" fmla="*/ 707983 h 894774"/>
                    <a:gd name="connsiteX139" fmla="*/ 961579 w 990600"/>
                    <a:gd name="connsiteY139" fmla="*/ 636497 h 894774"/>
                    <a:gd name="connsiteX140" fmla="*/ 896688 w 990600"/>
                    <a:gd name="connsiteY140" fmla="*/ 605535 h 894774"/>
                    <a:gd name="connsiteX141" fmla="*/ 896688 w 990600"/>
                    <a:gd name="connsiteY141" fmla="*/ 426012 h 894774"/>
                    <a:gd name="connsiteX142" fmla="*/ 882004 w 990600"/>
                    <a:gd name="connsiteY142" fmla="*/ 406508 h 894774"/>
                    <a:gd name="connsiteX143" fmla="*/ 882004 w 990600"/>
                    <a:gd name="connsiteY143" fmla="*/ 306687 h 894774"/>
                    <a:gd name="connsiteX144" fmla="*/ 886840 w 990600"/>
                    <a:gd name="connsiteY144" fmla="*/ 301851 h 894774"/>
                    <a:gd name="connsiteX145" fmla="*/ 956742 w 990600"/>
                    <a:gd name="connsiteY145" fmla="*/ 301851 h 894774"/>
                    <a:gd name="connsiteX146" fmla="*/ 961579 w 990600"/>
                    <a:gd name="connsiteY146" fmla="*/ 306687 h 894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990600" h="894774">
                      <a:moveTo>
                        <a:pt x="960983" y="273125"/>
                      </a:moveTo>
                      <a:lnTo>
                        <a:pt x="960983" y="97317"/>
                      </a:lnTo>
                      <a:cubicBezTo>
                        <a:pt x="971686" y="87018"/>
                        <a:pt x="978365" y="72565"/>
                        <a:pt x="978365" y="56574"/>
                      </a:cubicBezTo>
                      <a:cubicBezTo>
                        <a:pt x="978365" y="25378"/>
                        <a:pt x="952986" y="0"/>
                        <a:pt x="921790" y="0"/>
                      </a:cubicBezTo>
                      <a:cubicBezTo>
                        <a:pt x="905799" y="0"/>
                        <a:pt x="891347" y="6681"/>
                        <a:pt x="881048" y="17382"/>
                      </a:cubicBezTo>
                      <a:lnTo>
                        <a:pt x="448899" y="17382"/>
                      </a:lnTo>
                      <a:cubicBezTo>
                        <a:pt x="427287" y="17382"/>
                        <a:pt x="409706" y="34963"/>
                        <a:pt x="409706" y="56574"/>
                      </a:cubicBezTo>
                      <a:cubicBezTo>
                        <a:pt x="409706" y="78186"/>
                        <a:pt x="427287" y="95767"/>
                        <a:pt x="448899" y="95767"/>
                      </a:cubicBezTo>
                      <a:lnTo>
                        <a:pt x="451172" y="95767"/>
                      </a:lnTo>
                      <a:lnTo>
                        <a:pt x="451172" y="226017"/>
                      </a:lnTo>
                      <a:lnTo>
                        <a:pt x="435866" y="226017"/>
                      </a:lnTo>
                      <a:cubicBezTo>
                        <a:pt x="422530" y="226017"/>
                        <a:pt x="411681" y="236866"/>
                        <a:pt x="411681" y="250202"/>
                      </a:cubicBezTo>
                      <a:lnTo>
                        <a:pt x="411681" y="307862"/>
                      </a:lnTo>
                      <a:cubicBezTo>
                        <a:pt x="411681" y="321198"/>
                        <a:pt x="422530" y="332046"/>
                        <a:pt x="435866" y="332046"/>
                      </a:cubicBezTo>
                      <a:lnTo>
                        <a:pt x="554734" y="332046"/>
                      </a:lnTo>
                      <a:cubicBezTo>
                        <a:pt x="568070" y="332046"/>
                        <a:pt x="578919" y="321198"/>
                        <a:pt x="578919" y="307862"/>
                      </a:cubicBezTo>
                      <a:lnTo>
                        <a:pt x="578919" y="250202"/>
                      </a:lnTo>
                      <a:cubicBezTo>
                        <a:pt x="578919" y="236866"/>
                        <a:pt x="568070" y="226017"/>
                        <a:pt x="554734" y="226017"/>
                      </a:cubicBezTo>
                      <a:lnTo>
                        <a:pt x="539428" y="226017"/>
                      </a:lnTo>
                      <a:lnTo>
                        <a:pt x="539428" y="95767"/>
                      </a:lnTo>
                      <a:lnTo>
                        <a:pt x="706189" y="95767"/>
                      </a:lnTo>
                      <a:cubicBezTo>
                        <a:pt x="714205" y="95767"/>
                        <a:pt x="720700" y="89272"/>
                        <a:pt x="720700" y="81256"/>
                      </a:cubicBezTo>
                      <a:cubicBezTo>
                        <a:pt x="720700" y="73241"/>
                        <a:pt x="714205" y="66746"/>
                        <a:pt x="706189" y="66746"/>
                      </a:cubicBezTo>
                      <a:lnTo>
                        <a:pt x="448900" y="66746"/>
                      </a:lnTo>
                      <a:cubicBezTo>
                        <a:pt x="443294" y="66746"/>
                        <a:pt x="438729" y="62183"/>
                        <a:pt x="438729" y="56574"/>
                      </a:cubicBezTo>
                      <a:cubicBezTo>
                        <a:pt x="438729" y="50966"/>
                        <a:pt x="443292" y="46403"/>
                        <a:pt x="448900" y="46403"/>
                      </a:cubicBezTo>
                      <a:lnTo>
                        <a:pt x="866150" y="46403"/>
                      </a:lnTo>
                      <a:cubicBezTo>
                        <a:pt x="865548" y="49706"/>
                        <a:pt x="865218" y="53102"/>
                        <a:pt x="865218" y="56574"/>
                      </a:cubicBezTo>
                      <a:cubicBezTo>
                        <a:pt x="865218" y="60049"/>
                        <a:pt x="865550" y="63443"/>
                        <a:pt x="866154" y="66746"/>
                      </a:cubicBezTo>
                      <a:lnTo>
                        <a:pt x="773906" y="66746"/>
                      </a:lnTo>
                      <a:cubicBezTo>
                        <a:pt x="765891" y="66746"/>
                        <a:pt x="759396" y="73241"/>
                        <a:pt x="759396" y="81256"/>
                      </a:cubicBezTo>
                      <a:cubicBezTo>
                        <a:pt x="759396" y="89272"/>
                        <a:pt x="765891" y="95767"/>
                        <a:pt x="773906" y="95767"/>
                      </a:cubicBezTo>
                      <a:lnTo>
                        <a:pt x="881063" y="95767"/>
                      </a:lnTo>
                      <a:cubicBezTo>
                        <a:pt x="881568" y="96291"/>
                        <a:pt x="882073" y="96814"/>
                        <a:pt x="882598" y="97317"/>
                      </a:cubicBezTo>
                      <a:lnTo>
                        <a:pt x="882598" y="273125"/>
                      </a:lnTo>
                      <a:cubicBezTo>
                        <a:pt x="865928" y="275222"/>
                        <a:pt x="852980" y="289458"/>
                        <a:pt x="852980" y="306687"/>
                      </a:cubicBezTo>
                      <a:lnTo>
                        <a:pt x="852980" y="405697"/>
                      </a:lnTo>
                      <a:lnTo>
                        <a:pt x="680658" y="405697"/>
                      </a:lnTo>
                      <a:cubicBezTo>
                        <a:pt x="669456" y="405697"/>
                        <a:pt x="660343" y="414810"/>
                        <a:pt x="660343" y="426012"/>
                      </a:cubicBezTo>
                      <a:lnTo>
                        <a:pt x="660343" y="605121"/>
                      </a:lnTo>
                      <a:lnTo>
                        <a:pt x="613470" y="605121"/>
                      </a:lnTo>
                      <a:lnTo>
                        <a:pt x="613470" y="426012"/>
                      </a:lnTo>
                      <a:cubicBezTo>
                        <a:pt x="613470" y="414810"/>
                        <a:pt x="604357" y="405697"/>
                        <a:pt x="593155" y="405697"/>
                      </a:cubicBezTo>
                      <a:lnTo>
                        <a:pt x="397443" y="405697"/>
                      </a:lnTo>
                      <a:cubicBezTo>
                        <a:pt x="386241" y="405697"/>
                        <a:pt x="377128" y="414810"/>
                        <a:pt x="377128" y="426012"/>
                      </a:cubicBezTo>
                      <a:lnTo>
                        <a:pt x="377128" y="605121"/>
                      </a:lnTo>
                      <a:lnTo>
                        <a:pt x="330255" y="605121"/>
                      </a:lnTo>
                      <a:lnTo>
                        <a:pt x="330255" y="540256"/>
                      </a:lnTo>
                      <a:cubicBezTo>
                        <a:pt x="330255" y="532241"/>
                        <a:pt x="323760" y="525746"/>
                        <a:pt x="315744" y="525746"/>
                      </a:cubicBezTo>
                      <a:cubicBezTo>
                        <a:pt x="307728" y="525746"/>
                        <a:pt x="301233" y="532241"/>
                        <a:pt x="301233" y="540256"/>
                      </a:cubicBezTo>
                      <a:lnTo>
                        <a:pt x="301233" y="605121"/>
                      </a:lnTo>
                      <a:lnTo>
                        <a:pt x="122933" y="605121"/>
                      </a:lnTo>
                      <a:lnTo>
                        <a:pt x="122933" y="434719"/>
                      </a:lnTo>
                      <a:lnTo>
                        <a:pt x="301233" y="434719"/>
                      </a:lnTo>
                      <a:lnTo>
                        <a:pt x="301233" y="472539"/>
                      </a:lnTo>
                      <a:cubicBezTo>
                        <a:pt x="301233" y="480555"/>
                        <a:pt x="307728" y="487050"/>
                        <a:pt x="315744" y="487050"/>
                      </a:cubicBezTo>
                      <a:cubicBezTo>
                        <a:pt x="323760" y="487050"/>
                        <a:pt x="330255" y="480555"/>
                        <a:pt x="330255" y="472539"/>
                      </a:cubicBezTo>
                      <a:lnTo>
                        <a:pt x="330255" y="426012"/>
                      </a:lnTo>
                      <a:cubicBezTo>
                        <a:pt x="330255" y="414810"/>
                        <a:pt x="321142" y="405697"/>
                        <a:pt x="309940" y="405697"/>
                      </a:cubicBezTo>
                      <a:lnTo>
                        <a:pt x="114227" y="405697"/>
                      </a:lnTo>
                      <a:cubicBezTo>
                        <a:pt x="103024" y="405697"/>
                        <a:pt x="93912" y="414810"/>
                        <a:pt x="93912" y="426012"/>
                      </a:cubicBezTo>
                      <a:lnTo>
                        <a:pt x="93912" y="605535"/>
                      </a:lnTo>
                      <a:cubicBezTo>
                        <a:pt x="41371" y="610090"/>
                        <a:pt x="0" y="654284"/>
                        <a:pt x="0" y="707983"/>
                      </a:cubicBezTo>
                      <a:lnTo>
                        <a:pt x="0" y="720832"/>
                      </a:lnTo>
                      <a:cubicBezTo>
                        <a:pt x="0" y="767547"/>
                        <a:pt x="31312" y="807060"/>
                        <a:pt x="74043" y="819555"/>
                      </a:cubicBezTo>
                      <a:lnTo>
                        <a:pt x="74043" y="870590"/>
                      </a:lnTo>
                      <a:cubicBezTo>
                        <a:pt x="74043" y="883927"/>
                        <a:pt x="84892" y="894775"/>
                        <a:pt x="98228" y="894775"/>
                      </a:cubicBezTo>
                      <a:lnTo>
                        <a:pt x="679103" y="894775"/>
                      </a:lnTo>
                      <a:cubicBezTo>
                        <a:pt x="687119" y="894775"/>
                        <a:pt x="693614" y="888280"/>
                        <a:pt x="693614" y="880264"/>
                      </a:cubicBezTo>
                      <a:cubicBezTo>
                        <a:pt x="693614" y="872248"/>
                        <a:pt x="687119" y="865753"/>
                        <a:pt x="679103" y="865753"/>
                      </a:cubicBezTo>
                      <a:lnTo>
                        <a:pt x="103065" y="865753"/>
                      </a:lnTo>
                      <a:lnTo>
                        <a:pt x="103065" y="823694"/>
                      </a:lnTo>
                      <a:lnTo>
                        <a:pt x="887535" y="823694"/>
                      </a:lnTo>
                      <a:lnTo>
                        <a:pt x="887535" y="865753"/>
                      </a:lnTo>
                      <a:lnTo>
                        <a:pt x="746820" y="865753"/>
                      </a:lnTo>
                      <a:cubicBezTo>
                        <a:pt x="738804" y="865753"/>
                        <a:pt x="732309" y="872248"/>
                        <a:pt x="732309" y="880264"/>
                      </a:cubicBezTo>
                      <a:cubicBezTo>
                        <a:pt x="732309" y="888280"/>
                        <a:pt x="738804" y="894775"/>
                        <a:pt x="746820" y="894775"/>
                      </a:cubicBezTo>
                      <a:lnTo>
                        <a:pt x="892372" y="894775"/>
                      </a:lnTo>
                      <a:cubicBezTo>
                        <a:pt x="905708" y="894775"/>
                        <a:pt x="916557" y="883927"/>
                        <a:pt x="916557" y="870590"/>
                      </a:cubicBezTo>
                      <a:lnTo>
                        <a:pt x="916557" y="819555"/>
                      </a:lnTo>
                      <a:cubicBezTo>
                        <a:pt x="959288" y="807060"/>
                        <a:pt x="990600" y="767547"/>
                        <a:pt x="990600" y="720832"/>
                      </a:cubicBezTo>
                      <a:lnTo>
                        <a:pt x="990600" y="306687"/>
                      </a:lnTo>
                      <a:cubicBezTo>
                        <a:pt x="990600" y="289458"/>
                        <a:pt x="977653" y="275222"/>
                        <a:pt x="960983" y="273125"/>
                      </a:cubicBezTo>
                      <a:close/>
                      <a:moveTo>
                        <a:pt x="549897" y="303025"/>
                      </a:moveTo>
                      <a:lnTo>
                        <a:pt x="440703" y="303025"/>
                      </a:lnTo>
                      <a:lnTo>
                        <a:pt x="440703" y="255039"/>
                      </a:lnTo>
                      <a:lnTo>
                        <a:pt x="549897" y="255039"/>
                      </a:lnTo>
                      <a:close/>
                      <a:moveTo>
                        <a:pt x="510407" y="226017"/>
                      </a:moveTo>
                      <a:lnTo>
                        <a:pt x="480195" y="226017"/>
                      </a:lnTo>
                      <a:lnTo>
                        <a:pt x="480195" y="95767"/>
                      </a:lnTo>
                      <a:lnTo>
                        <a:pt x="510407" y="95767"/>
                      </a:lnTo>
                      <a:close/>
                      <a:moveTo>
                        <a:pt x="931961" y="272829"/>
                      </a:moveTo>
                      <a:lnTo>
                        <a:pt x="911619" y="272829"/>
                      </a:lnTo>
                      <a:lnTo>
                        <a:pt x="911619" y="112216"/>
                      </a:lnTo>
                      <a:cubicBezTo>
                        <a:pt x="914922" y="112818"/>
                        <a:pt x="918317" y="113149"/>
                        <a:pt x="921790" y="113149"/>
                      </a:cubicBezTo>
                      <a:cubicBezTo>
                        <a:pt x="925263" y="113149"/>
                        <a:pt x="928658" y="112818"/>
                        <a:pt x="931961" y="112216"/>
                      </a:cubicBezTo>
                      <a:close/>
                      <a:moveTo>
                        <a:pt x="949345" y="56574"/>
                      </a:moveTo>
                      <a:cubicBezTo>
                        <a:pt x="949345" y="71768"/>
                        <a:pt x="936984" y="84127"/>
                        <a:pt x="921792" y="84127"/>
                      </a:cubicBezTo>
                      <a:cubicBezTo>
                        <a:pt x="906600" y="84127"/>
                        <a:pt x="894239" y="71766"/>
                        <a:pt x="894239" y="56574"/>
                      </a:cubicBezTo>
                      <a:cubicBezTo>
                        <a:pt x="894239" y="41383"/>
                        <a:pt x="906600" y="29021"/>
                        <a:pt x="921792" y="29021"/>
                      </a:cubicBezTo>
                      <a:cubicBezTo>
                        <a:pt x="936984" y="29021"/>
                        <a:pt x="949345" y="41381"/>
                        <a:pt x="949345" y="56574"/>
                      </a:cubicBezTo>
                      <a:close/>
                      <a:moveTo>
                        <a:pt x="761559" y="434719"/>
                      </a:moveTo>
                      <a:lnTo>
                        <a:pt x="795473" y="434719"/>
                      </a:lnTo>
                      <a:lnTo>
                        <a:pt x="795473" y="496589"/>
                      </a:lnTo>
                      <a:lnTo>
                        <a:pt x="761559" y="496589"/>
                      </a:lnTo>
                      <a:close/>
                      <a:moveTo>
                        <a:pt x="689367" y="434719"/>
                      </a:moveTo>
                      <a:lnTo>
                        <a:pt x="732537" y="434719"/>
                      </a:lnTo>
                      <a:lnTo>
                        <a:pt x="732537" y="505295"/>
                      </a:lnTo>
                      <a:cubicBezTo>
                        <a:pt x="732537" y="516497"/>
                        <a:pt x="741650" y="525610"/>
                        <a:pt x="752852" y="525610"/>
                      </a:cubicBezTo>
                      <a:lnTo>
                        <a:pt x="804180" y="525610"/>
                      </a:lnTo>
                      <a:cubicBezTo>
                        <a:pt x="815382" y="525610"/>
                        <a:pt x="824495" y="516497"/>
                        <a:pt x="824495" y="505295"/>
                      </a:cubicBezTo>
                      <a:lnTo>
                        <a:pt x="824495" y="434719"/>
                      </a:lnTo>
                      <a:lnTo>
                        <a:pt x="867665" y="434719"/>
                      </a:lnTo>
                      <a:lnTo>
                        <a:pt x="867665" y="605121"/>
                      </a:lnTo>
                      <a:lnTo>
                        <a:pt x="689365" y="605121"/>
                      </a:lnTo>
                      <a:lnTo>
                        <a:pt x="689365" y="434719"/>
                      </a:lnTo>
                      <a:close/>
                      <a:moveTo>
                        <a:pt x="478342" y="434719"/>
                      </a:moveTo>
                      <a:lnTo>
                        <a:pt x="512256" y="434719"/>
                      </a:lnTo>
                      <a:lnTo>
                        <a:pt x="512256" y="496589"/>
                      </a:lnTo>
                      <a:lnTo>
                        <a:pt x="478342" y="496589"/>
                      </a:lnTo>
                      <a:close/>
                      <a:moveTo>
                        <a:pt x="406150" y="434719"/>
                      </a:moveTo>
                      <a:lnTo>
                        <a:pt x="449320" y="434719"/>
                      </a:lnTo>
                      <a:lnTo>
                        <a:pt x="449320" y="505295"/>
                      </a:lnTo>
                      <a:cubicBezTo>
                        <a:pt x="449320" y="516497"/>
                        <a:pt x="458433" y="525610"/>
                        <a:pt x="469635" y="525610"/>
                      </a:cubicBezTo>
                      <a:lnTo>
                        <a:pt x="520963" y="525610"/>
                      </a:lnTo>
                      <a:cubicBezTo>
                        <a:pt x="532165" y="525610"/>
                        <a:pt x="541278" y="516497"/>
                        <a:pt x="541278" y="505295"/>
                      </a:cubicBezTo>
                      <a:lnTo>
                        <a:pt x="541278" y="434719"/>
                      </a:lnTo>
                      <a:lnTo>
                        <a:pt x="584448" y="434719"/>
                      </a:lnTo>
                      <a:lnTo>
                        <a:pt x="584448" y="605121"/>
                      </a:lnTo>
                      <a:lnTo>
                        <a:pt x="406148" y="605121"/>
                      </a:lnTo>
                      <a:lnTo>
                        <a:pt x="406148" y="434719"/>
                      </a:lnTo>
                      <a:close/>
                      <a:moveTo>
                        <a:pt x="961579" y="720832"/>
                      </a:moveTo>
                      <a:cubicBezTo>
                        <a:pt x="961579" y="761547"/>
                        <a:pt x="928453" y="794672"/>
                        <a:pt x="887738" y="794672"/>
                      </a:cubicBezTo>
                      <a:lnTo>
                        <a:pt x="102862" y="794672"/>
                      </a:lnTo>
                      <a:cubicBezTo>
                        <a:pt x="62147" y="794672"/>
                        <a:pt x="29021" y="761547"/>
                        <a:pt x="29021" y="720832"/>
                      </a:cubicBezTo>
                      <a:lnTo>
                        <a:pt x="29021" y="707983"/>
                      </a:lnTo>
                      <a:cubicBezTo>
                        <a:pt x="29021" y="667268"/>
                        <a:pt x="62147" y="634143"/>
                        <a:pt x="102862" y="634143"/>
                      </a:cubicBezTo>
                      <a:lnTo>
                        <a:pt x="887738" y="634143"/>
                      </a:lnTo>
                      <a:cubicBezTo>
                        <a:pt x="928453" y="634143"/>
                        <a:pt x="961579" y="667268"/>
                        <a:pt x="961579" y="707983"/>
                      </a:cubicBezTo>
                      <a:close/>
                      <a:moveTo>
                        <a:pt x="961579" y="636497"/>
                      </a:moveTo>
                      <a:cubicBezTo>
                        <a:pt x="944816" y="619199"/>
                        <a:pt x="922065" y="607735"/>
                        <a:pt x="896688" y="605535"/>
                      </a:cubicBezTo>
                      <a:lnTo>
                        <a:pt x="896688" y="426012"/>
                      </a:lnTo>
                      <a:cubicBezTo>
                        <a:pt x="896688" y="416764"/>
                        <a:pt x="890472" y="408957"/>
                        <a:pt x="882004" y="406508"/>
                      </a:cubicBezTo>
                      <a:lnTo>
                        <a:pt x="882004" y="306687"/>
                      </a:lnTo>
                      <a:cubicBezTo>
                        <a:pt x="882004" y="304019"/>
                        <a:pt x="884172" y="301851"/>
                        <a:pt x="886840" y="301851"/>
                      </a:cubicBezTo>
                      <a:lnTo>
                        <a:pt x="956742" y="301851"/>
                      </a:lnTo>
                      <a:cubicBezTo>
                        <a:pt x="959410" y="301851"/>
                        <a:pt x="961579" y="304019"/>
                        <a:pt x="961579" y="30668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cs typeface="+mn-cs"/>
                  </a:endParaRPr>
                </a:p>
              </p:txBody>
            </p:sp>
            <p:sp>
              <p:nvSpPr>
                <p:cNvPr id="162" name="任意多边形: 形状 161"/>
                <p:cNvSpPr/>
                <p:nvPr/>
              </p:nvSpPr>
              <p:spPr>
                <a:xfrm>
                  <a:off x="4946921" y="5547168"/>
                  <a:ext cx="113148" cy="113148"/>
                </a:xfrm>
                <a:custGeom>
                  <a:avLst/>
                  <a:gdLst>
                    <a:gd name="connsiteX0" fmla="*/ 56574 w 113148"/>
                    <a:gd name="connsiteY0" fmla="*/ 0 h 113148"/>
                    <a:gd name="connsiteX1" fmla="*/ 0 w 113148"/>
                    <a:gd name="connsiteY1" fmla="*/ 56574 h 113148"/>
                    <a:gd name="connsiteX2" fmla="*/ 56574 w 113148"/>
                    <a:gd name="connsiteY2" fmla="*/ 113149 h 113148"/>
                    <a:gd name="connsiteX3" fmla="*/ 113149 w 113148"/>
                    <a:gd name="connsiteY3" fmla="*/ 56574 h 113148"/>
                    <a:gd name="connsiteX4" fmla="*/ 56574 w 113148"/>
                    <a:gd name="connsiteY4" fmla="*/ 0 h 113148"/>
                    <a:gd name="connsiteX5" fmla="*/ 56574 w 113148"/>
                    <a:gd name="connsiteY5" fmla="*/ 84127 h 113148"/>
                    <a:gd name="connsiteX6" fmla="*/ 29021 w 113148"/>
                    <a:gd name="connsiteY6" fmla="*/ 56574 h 113148"/>
                    <a:gd name="connsiteX7" fmla="*/ 56574 w 113148"/>
                    <a:gd name="connsiteY7" fmla="*/ 29021 h 113148"/>
                    <a:gd name="connsiteX8" fmla="*/ 84127 w 113148"/>
                    <a:gd name="connsiteY8" fmla="*/ 56574 h 113148"/>
                    <a:gd name="connsiteX9" fmla="*/ 56574 w 113148"/>
                    <a:gd name="connsiteY9" fmla="*/ 84127 h 11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148" h="113148">
                      <a:moveTo>
                        <a:pt x="56574" y="0"/>
                      </a:moveTo>
                      <a:cubicBezTo>
                        <a:pt x="25378" y="0"/>
                        <a:pt x="0" y="25378"/>
                        <a:pt x="0" y="56574"/>
                      </a:cubicBezTo>
                      <a:cubicBezTo>
                        <a:pt x="0" y="87771"/>
                        <a:pt x="25378" y="113149"/>
                        <a:pt x="56574" y="113149"/>
                      </a:cubicBezTo>
                      <a:cubicBezTo>
                        <a:pt x="87771" y="113149"/>
                        <a:pt x="113149" y="87771"/>
                        <a:pt x="113149" y="56574"/>
                      </a:cubicBezTo>
                      <a:cubicBezTo>
                        <a:pt x="113149" y="25378"/>
                        <a:pt x="87771" y="0"/>
                        <a:pt x="56574" y="0"/>
                      </a:cubicBezTo>
                      <a:close/>
                      <a:moveTo>
                        <a:pt x="56574" y="84127"/>
                      </a:moveTo>
                      <a:cubicBezTo>
                        <a:pt x="41381" y="84127"/>
                        <a:pt x="29021" y="71766"/>
                        <a:pt x="29021" y="56574"/>
                      </a:cubicBezTo>
                      <a:cubicBezTo>
                        <a:pt x="29021" y="41383"/>
                        <a:pt x="41383" y="29021"/>
                        <a:pt x="56574" y="29021"/>
                      </a:cubicBezTo>
                      <a:cubicBezTo>
                        <a:pt x="71766" y="29021"/>
                        <a:pt x="84127" y="41383"/>
                        <a:pt x="84127" y="56574"/>
                      </a:cubicBezTo>
                      <a:cubicBezTo>
                        <a:pt x="84127" y="71766"/>
                        <a:pt x="71768" y="84127"/>
                        <a:pt x="56574" y="841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cs typeface="+mn-cs"/>
                  </a:endParaRPr>
                </a:p>
              </p:txBody>
            </p:sp>
            <p:sp>
              <p:nvSpPr>
                <p:cNvPr id="163" name="任意多边形: 形状 162"/>
                <p:cNvSpPr/>
                <p:nvPr/>
              </p:nvSpPr>
              <p:spPr>
                <a:xfrm>
                  <a:off x="5250513" y="5547168"/>
                  <a:ext cx="113148" cy="113148"/>
                </a:xfrm>
                <a:custGeom>
                  <a:avLst/>
                  <a:gdLst>
                    <a:gd name="connsiteX0" fmla="*/ 56574 w 113148"/>
                    <a:gd name="connsiteY0" fmla="*/ 0 h 113148"/>
                    <a:gd name="connsiteX1" fmla="*/ 0 w 113148"/>
                    <a:gd name="connsiteY1" fmla="*/ 56574 h 113148"/>
                    <a:gd name="connsiteX2" fmla="*/ 56574 w 113148"/>
                    <a:gd name="connsiteY2" fmla="*/ 113149 h 113148"/>
                    <a:gd name="connsiteX3" fmla="*/ 113149 w 113148"/>
                    <a:gd name="connsiteY3" fmla="*/ 56574 h 113148"/>
                    <a:gd name="connsiteX4" fmla="*/ 56574 w 113148"/>
                    <a:gd name="connsiteY4" fmla="*/ 0 h 113148"/>
                    <a:gd name="connsiteX5" fmla="*/ 56574 w 113148"/>
                    <a:gd name="connsiteY5" fmla="*/ 84127 h 113148"/>
                    <a:gd name="connsiteX6" fmla="*/ 29021 w 113148"/>
                    <a:gd name="connsiteY6" fmla="*/ 56574 h 113148"/>
                    <a:gd name="connsiteX7" fmla="*/ 56574 w 113148"/>
                    <a:gd name="connsiteY7" fmla="*/ 29021 h 113148"/>
                    <a:gd name="connsiteX8" fmla="*/ 84127 w 113148"/>
                    <a:gd name="connsiteY8" fmla="*/ 56574 h 113148"/>
                    <a:gd name="connsiteX9" fmla="*/ 56574 w 113148"/>
                    <a:gd name="connsiteY9" fmla="*/ 84127 h 11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148" h="113148">
                      <a:moveTo>
                        <a:pt x="56574" y="0"/>
                      </a:moveTo>
                      <a:cubicBezTo>
                        <a:pt x="25378" y="0"/>
                        <a:pt x="0" y="25378"/>
                        <a:pt x="0" y="56574"/>
                      </a:cubicBezTo>
                      <a:cubicBezTo>
                        <a:pt x="0" y="87771"/>
                        <a:pt x="25378" y="113149"/>
                        <a:pt x="56574" y="113149"/>
                      </a:cubicBezTo>
                      <a:cubicBezTo>
                        <a:pt x="87771" y="113149"/>
                        <a:pt x="113149" y="87771"/>
                        <a:pt x="113149" y="56574"/>
                      </a:cubicBezTo>
                      <a:cubicBezTo>
                        <a:pt x="113149" y="25378"/>
                        <a:pt x="87773" y="0"/>
                        <a:pt x="56574" y="0"/>
                      </a:cubicBezTo>
                      <a:close/>
                      <a:moveTo>
                        <a:pt x="56574" y="84127"/>
                      </a:moveTo>
                      <a:cubicBezTo>
                        <a:pt x="41381" y="84127"/>
                        <a:pt x="29021" y="71766"/>
                        <a:pt x="29021" y="56574"/>
                      </a:cubicBezTo>
                      <a:cubicBezTo>
                        <a:pt x="29021" y="41383"/>
                        <a:pt x="41383" y="29021"/>
                        <a:pt x="56574" y="29021"/>
                      </a:cubicBezTo>
                      <a:cubicBezTo>
                        <a:pt x="71766" y="29021"/>
                        <a:pt x="84127" y="41383"/>
                        <a:pt x="84127" y="56574"/>
                      </a:cubicBezTo>
                      <a:cubicBezTo>
                        <a:pt x="84127" y="71766"/>
                        <a:pt x="71768" y="84127"/>
                        <a:pt x="56574" y="841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cs typeface="+mn-cs"/>
                  </a:endParaRPr>
                </a:p>
              </p:txBody>
            </p:sp>
            <p:sp>
              <p:nvSpPr>
                <p:cNvPr id="164" name="任意多边形: 形状 163"/>
                <p:cNvSpPr/>
                <p:nvPr/>
              </p:nvSpPr>
              <p:spPr>
                <a:xfrm>
                  <a:off x="5402311" y="5547168"/>
                  <a:ext cx="113148" cy="113148"/>
                </a:xfrm>
                <a:custGeom>
                  <a:avLst/>
                  <a:gdLst>
                    <a:gd name="connsiteX0" fmla="*/ 56574 w 113148"/>
                    <a:gd name="connsiteY0" fmla="*/ 0 h 113148"/>
                    <a:gd name="connsiteX1" fmla="*/ 0 w 113148"/>
                    <a:gd name="connsiteY1" fmla="*/ 56574 h 113148"/>
                    <a:gd name="connsiteX2" fmla="*/ 56574 w 113148"/>
                    <a:gd name="connsiteY2" fmla="*/ 113149 h 113148"/>
                    <a:gd name="connsiteX3" fmla="*/ 113149 w 113148"/>
                    <a:gd name="connsiteY3" fmla="*/ 56574 h 113148"/>
                    <a:gd name="connsiteX4" fmla="*/ 56574 w 113148"/>
                    <a:gd name="connsiteY4" fmla="*/ 0 h 113148"/>
                    <a:gd name="connsiteX5" fmla="*/ 56574 w 113148"/>
                    <a:gd name="connsiteY5" fmla="*/ 84127 h 113148"/>
                    <a:gd name="connsiteX6" fmla="*/ 29021 w 113148"/>
                    <a:gd name="connsiteY6" fmla="*/ 56574 h 113148"/>
                    <a:gd name="connsiteX7" fmla="*/ 56574 w 113148"/>
                    <a:gd name="connsiteY7" fmla="*/ 29021 h 113148"/>
                    <a:gd name="connsiteX8" fmla="*/ 84127 w 113148"/>
                    <a:gd name="connsiteY8" fmla="*/ 56574 h 113148"/>
                    <a:gd name="connsiteX9" fmla="*/ 56574 w 113148"/>
                    <a:gd name="connsiteY9" fmla="*/ 84127 h 11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148" h="113148">
                      <a:moveTo>
                        <a:pt x="56574" y="0"/>
                      </a:moveTo>
                      <a:cubicBezTo>
                        <a:pt x="25378" y="0"/>
                        <a:pt x="0" y="25378"/>
                        <a:pt x="0" y="56574"/>
                      </a:cubicBezTo>
                      <a:cubicBezTo>
                        <a:pt x="0" y="87771"/>
                        <a:pt x="25378" y="113149"/>
                        <a:pt x="56574" y="113149"/>
                      </a:cubicBezTo>
                      <a:cubicBezTo>
                        <a:pt x="87771" y="113149"/>
                        <a:pt x="113149" y="87771"/>
                        <a:pt x="113149" y="56574"/>
                      </a:cubicBezTo>
                      <a:cubicBezTo>
                        <a:pt x="113149" y="25378"/>
                        <a:pt x="87771" y="0"/>
                        <a:pt x="56574" y="0"/>
                      </a:cubicBezTo>
                      <a:close/>
                      <a:moveTo>
                        <a:pt x="56574" y="84127"/>
                      </a:moveTo>
                      <a:cubicBezTo>
                        <a:pt x="41381" y="84127"/>
                        <a:pt x="29021" y="71766"/>
                        <a:pt x="29021" y="56574"/>
                      </a:cubicBezTo>
                      <a:cubicBezTo>
                        <a:pt x="29021" y="41383"/>
                        <a:pt x="41383" y="29021"/>
                        <a:pt x="56574" y="29021"/>
                      </a:cubicBezTo>
                      <a:cubicBezTo>
                        <a:pt x="71766" y="29021"/>
                        <a:pt x="84127" y="41383"/>
                        <a:pt x="84127" y="56574"/>
                      </a:cubicBezTo>
                      <a:cubicBezTo>
                        <a:pt x="84127" y="71766"/>
                        <a:pt x="71766" y="84127"/>
                        <a:pt x="56574" y="841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cs typeface="+mn-cs"/>
                  </a:endParaRPr>
                </a:p>
              </p:txBody>
            </p:sp>
            <p:sp>
              <p:nvSpPr>
                <p:cNvPr id="165" name="任意多边形: 形状 164"/>
                <p:cNvSpPr/>
                <p:nvPr/>
              </p:nvSpPr>
              <p:spPr>
                <a:xfrm>
                  <a:off x="5554107" y="5547168"/>
                  <a:ext cx="113148" cy="113148"/>
                </a:xfrm>
                <a:custGeom>
                  <a:avLst/>
                  <a:gdLst>
                    <a:gd name="connsiteX0" fmla="*/ 56574 w 113148"/>
                    <a:gd name="connsiteY0" fmla="*/ 0 h 113148"/>
                    <a:gd name="connsiteX1" fmla="*/ 0 w 113148"/>
                    <a:gd name="connsiteY1" fmla="*/ 56574 h 113148"/>
                    <a:gd name="connsiteX2" fmla="*/ 56574 w 113148"/>
                    <a:gd name="connsiteY2" fmla="*/ 113149 h 113148"/>
                    <a:gd name="connsiteX3" fmla="*/ 113149 w 113148"/>
                    <a:gd name="connsiteY3" fmla="*/ 56574 h 113148"/>
                    <a:gd name="connsiteX4" fmla="*/ 56574 w 113148"/>
                    <a:gd name="connsiteY4" fmla="*/ 0 h 113148"/>
                    <a:gd name="connsiteX5" fmla="*/ 56574 w 113148"/>
                    <a:gd name="connsiteY5" fmla="*/ 84127 h 113148"/>
                    <a:gd name="connsiteX6" fmla="*/ 29021 w 113148"/>
                    <a:gd name="connsiteY6" fmla="*/ 56574 h 113148"/>
                    <a:gd name="connsiteX7" fmla="*/ 56574 w 113148"/>
                    <a:gd name="connsiteY7" fmla="*/ 29021 h 113148"/>
                    <a:gd name="connsiteX8" fmla="*/ 84127 w 113148"/>
                    <a:gd name="connsiteY8" fmla="*/ 56574 h 113148"/>
                    <a:gd name="connsiteX9" fmla="*/ 56574 w 113148"/>
                    <a:gd name="connsiteY9" fmla="*/ 84127 h 11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148" h="113148">
                      <a:moveTo>
                        <a:pt x="56574" y="0"/>
                      </a:moveTo>
                      <a:cubicBezTo>
                        <a:pt x="25378" y="0"/>
                        <a:pt x="0" y="25378"/>
                        <a:pt x="0" y="56574"/>
                      </a:cubicBezTo>
                      <a:cubicBezTo>
                        <a:pt x="0" y="87771"/>
                        <a:pt x="25378" y="113149"/>
                        <a:pt x="56574" y="113149"/>
                      </a:cubicBezTo>
                      <a:cubicBezTo>
                        <a:pt x="87771" y="113149"/>
                        <a:pt x="113149" y="87771"/>
                        <a:pt x="113149" y="56574"/>
                      </a:cubicBezTo>
                      <a:cubicBezTo>
                        <a:pt x="113149" y="25378"/>
                        <a:pt x="87771" y="0"/>
                        <a:pt x="56574" y="0"/>
                      </a:cubicBezTo>
                      <a:close/>
                      <a:moveTo>
                        <a:pt x="56574" y="84127"/>
                      </a:moveTo>
                      <a:cubicBezTo>
                        <a:pt x="41381" y="84127"/>
                        <a:pt x="29021" y="71766"/>
                        <a:pt x="29021" y="56574"/>
                      </a:cubicBezTo>
                      <a:cubicBezTo>
                        <a:pt x="29021" y="41383"/>
                        <a:pt x="41383" y="29021"/>
                        <a:pt x="56574" y="29021"/>
                      </a:cubicBezTo>
                      <a:cubicBezTo>
                        <a:pt x="71766" y="29021"/>
                        <a:pt x="84127" y="41383"/>
                        <a:pt x="84127" y="56574"/>
                      </a:cubicBezTo>
                      <a:cubicBezTo>
                        <a:pt x="84127" y="71766"/>
                        <a:pt x="71766" y="84127"/>
                        <a:pt x="56574" y="841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cs typeface="+mn-cs"/>
                  </a:endParaRPr>
                </a:p>
              </p:txBody>
            </p:sp>
            <p:sp>
              <p:nvSpPr>
                <p:cNvPr id="166" name="任意多边形: 形状 165"/>
                <p:cNvSpPr/>
                <p:nvPr/>
              </p:nvSpPr>
              <p:spPr>
                <a:xfrm>
                  <a:off x="5098717" y="5547168"/>
                  <a:ext cx="113148" cy="113148"/>
                </a:xfrm>
                <a:custGeom>
                  <a:avLst/>
                  <a:gdLst>
                    <a:gd name="connsiteX0" fmla="*/ 56574 w 113148"/>
                    <a:gd name="connsiteY0" fmla="*/ 0 h 113148"/>
                    <a:gd name="connsiteX1" fmla="*/ 0 w 113148"/>
                    <a:gd name="connsiteY1" fmla="*/ 56574 h 113148"/>
                    <a:gd name="connsiteX2" fmla="*/ 56574 w 113148"/>
                    <a:gd name="connsiteY2" fmla="*/ 113149 h 113148"/>
                    <a:gd name="connsiteX3" fmla="*/ 113149 w 113148"/>
                    <a:gd name="connsiteY3" fmla="*/ 56574 h 113148"/>
                    <a:gd name="connsiteX4" fmla="*/ 56574 w 113148"/>
                    <a:gd name="connsiteY4" fmla="*/ 0 h 113148"/>
                    <a:gd name="connsiteX5" fmla="*/ 56574 w 113148"/>
                    <a:gd name="connsiteY5" fmla="*/ 84127 h 113148"/>
                    <a:gd name="connsiteX6" fmla="*/ 29021 w 113148"/>
                    <a:gd name="connsiteY6" fmla="*/ 56574 h 113148"/>
                    <a:gd name="connsiteX7" fmla="*/ 56574 w 113148"/>
                    <a:gd name="connsiteY7" fmla="*/ 29021 h 113148"/>
                    <a:gd name="connsiteX8" fmla="*/ 84127 w 113148"/>
                    <a:gd name="connsiteY8" fmla="*/ 56574 h 113148"/>
                    <a:gd name="connsiteX9" fmla="*/ 56574 w 113148"/>
                    <a:gd name="connsiteY9" fmla="*/ 84127 h 11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148" h="113148">
                      <a:moveTo>
                        <a:pt x="56574" y="0"/>
                      </a:moveTo>
                      <a:cubicBezTo>
                        <a:pt x="25378" y="0"/>
                        <a:pt x="0" y="25378"/>
                        <a:pt x="0" y="56574"/>
                      </a:cubicBezTo>
                      <a:cubicBezTo>
                        <a:pt x="0" y="87771"/>
                        <a:pt x="25378" y="113149"/>
                        <a:pt x="56574" y="113149"/>
                      </a:cubicBezTo>
                      <a:cubicBezTo>
                        <a:pt x="87771" y="113149"/>
                        <a:pt x="113149" y="87771"/>
                        <a:pt x="113149" y="56574"/>
                      </a:cubicBezTo>
                      <a:cubicBezTo>
                        <a:pt x="113149" y="25378"/>
                        <a:pt x="87771" y="0"/>
                        <a:pt x="56574" y="0"/>
                      </a:cubicBezTo>
                      <a:close/>
                      <a:moveTo>
                        <a:pt x="56574" y="84127"/>
                      </a:moveTo>
                      <a:cubicBezTo>
                        <a:pt x="41381" y="84127"/>
                        <a:pt x="29021" y="71766"/>
                        <a:pt x="29021" y="56574"/>
                      </a:cubicBezTo>
                      <a:cubicBezTo>
                        <a:pt x="29021" y="41383"/>
                        <a:pt x="41383" y="29021"/>
                        <a:pt x="56574" y="29021"/>
                      </a:cubicBezTo>
                      <a:cubicBezTo>
                        <a:pt x="71766" y="29021"/>
                        <a:pt x="84127" y="41383"/>
                        <a:pt x="84127" y="56574"/>
                      </a:cubicBezTo>
                      <a:cubicBezTo>
                        <a:pt x="84127" y="71766"/>
                        <a:pt x="71768" y="84127"/>
                        <a:pt x="56574" y="841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cs typeface="+mn-cs"/>
                  </a:endParaRPr>
                </a:p>
              </p:txBody>
            </p:sp>
            <p:sp>
              <p:nvSpPr>
                <p:cNvPr id="167" name="任意多边形: 形状 166"/>
                <p:cNvSpPr/>
                <p:nvPr/>
              </p:nvSpPr>
              <p:spPr>
                <a:xfrm>
                  <a:off x="5705903" y="5547168"/>
                  <a:ext cx="113148" cy="113148"/>
                </a:xfrm>
                <a:custGeom>
                  <a:avLst/>
                  <a:gdLst>
                    <a:gd name="connsiteX0" fmla="*/ 56574 w 113148"/>
                    <a:gd name="connsiteY0" fmla="*/ 0 h 113148"/>
                    <a:gd name="connsiteX1" fmla="*/ 0 w 113148"/>
                    <a:gd name="connsiteY1" fmla="*/ 56574 h 113148"/>
                    <a:gd name="connsiteX2" fmla="*/ 56574 w 113148"/>
                    <a:gd name="connsiteY2" fmla="*/ 113149 h 113148"/>
                    <a:gd name="connsiteX3" fmla="*/ 113149 w 113148"/>
                    <a:gd name="connsiteY3" fmla="*/ 56574 h 113148"/>
                    <a:gd name="connsiteX4" fmla="*/ 56574 w 113148"/>
                    <a:gd name="connsiteY4" fmla="*/ 0 h 113148"/>
                    <a:gd name="connsiteX5" fmla="*/ 56574 w 113148"/>
                    <a:gd name="connsiteY5" fmla="*/ 84127 h 113148"/>
                    <a:gd name="connsiteX6" fmla="*/ 29021 w 113148"/>
                    <a:gd name="connsiteY6" fmla="*/ 56574 h 113148"/>
                    <a:gd name="connsiteX7" fmla="*/ 56574 w 113148"/>
                    <a:gd name="connsiteY7" fmla="*/ 29021 h 113148"/>
                    <a:gd name="connsiteX8" fmla="*/ 84127 w 113148"/>
                    <a:gd name="connsiteY8" fmla="*/ 56574 h 113148"/>
                    <a:gd name="connsiteX9" fmla="*/ 56574 w 113148"/>
                    <a:gd name="connsiteY9" fmla="*/ 84127 h 11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148" h="113148">
                      <a:moveTo>
                        <a:pt x="56574" y="0"/>
                      </a:moveTo>
                      <a:cubicBezTo>
                        <a:pt x="25378" y="0"/>
                        <a:pt x="0" y="25378"/>
                        <a:pt x="0" y="56574"/>
                      </a:cubicBezTo>
                      <a:cubicBezTo>
                        <a:pt x="0" y="87771"/>
                        <a:pt x="25378" y="113149"/>
                        <a:pt x="56574" y="113149"/>
                      </a:cubicBezTo>
                      <a:cubicBezTo>
                        <a:pt x="87771" y="113149"/>
                        <a:pt x="113149" y="87771"/>
                        <a:pt x="113149" y="56574"/>
                      </a:cubicBezTo>
                      <a:cubicBezTo>
                        <a:pt x="113149" y="25378"/>
                        <a:pt x="87771" y="0"/>
                        <a:pt x="56574" y="0"/>
                      </a:cubicBezTo>
                      <a:close/>
                      <a:moveTo>
                        <a:pt x="56574" y="84127"/>
                      </a:moveTo>
                      <a:cubicBezTo>
                        <a:pt x="41381" y="84127"/>
                        <a:pt x="29021" y="71766"/>
                        <a:pt x="29021" y="56574"/>
                      </a:cubicBezTo>
                      <a:cubicBezTo>
                        <a:pt x="29021" y="41383"/>
                        <a:pt x="41383" y="29021"/>
                        <a:pt x="56574" y="29021"/>
                      </a:cubicBezTo>
                      <a:cubicBezTo>
                        <a:pt x="71766" y="29021"/>
                        <a:pt x="84127" y="41383"/>
                        <a:pt x="84127" y="56574"/>
                      </a:cubicBezTo>
                      <a:cubicBezTo>
                        <a:pt x="84127" y="71766"/>
                        <a:pt x="71766" y="84127"/>
                        <a:pt x="56574" y="841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64FA"/>
                    </a:gs>
                    <a:gs pos="76000">
                      <a:srgbClr val="0293F2">
                        <a:alpha val="0"/>
                      </a:srgbClr>
                    </a:gs>
                  </a:gsLst>
                  <a:lin ang="120000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思源黑体 CN Light"/>
                    <a:cs typeface="+mn-cs"/>
                  </a:endParaRPr>
                </a:p>
              </p:txBody>
            </p:sp>
          </p:grpSp>
        </p:grpSp>
        <p:pic>
          <p:nvPicPr>
            <p:cNvPr id="158" name="图片 157" descr="图片包含 游戏机, 盘子, 监控, 白色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6517" y="3583005"/>
              <a:ext cx="1519072" cy="201148"/>
            </a:xfrm>
            <a:prstGeom prst="rect">
              <a:avLst/>
            </a:prstGeom>
          </p:spPr>
        </p:pic>
      </p:grpSp>
      <p:grpSp>
        <p:nvGrpSpPr>
          <p:cNvPr id="205" name="组合 204"/>
          <p:cNvGrpSpPr/>
          <p:nvPr/>
        </p:nvGrpSpPr>
        <p:grpSpPr>
          <a:xfrm>
            <a:off x="6687839" y="3024899"/>
            <a:ext cx="2353128" cy="712218"/>
            <a:chOff x="9495534" y="2114522"/>
            <a:chExt cx="2353128" cy="712218"/>
          </a:xfrm>
        </p:grpSpPr>
        <p:grpSp>
          <p:nvGrpSpPr>
            <p:cNvPr id="206" name="组合 205"/>
            <p:cNvGrpSpPr/>
            <p:nvPr/>
          </p:nvGrpSpPr>
          <p:grpSpPr>
            <a:xfrm>
              <a:off x="9495534" y="2114522"/>
              <a:ext cx="2353128" cy="712218"/>
              <a:chOff x="5111435" y="4290592"/>
              <a:chExt cx="5062416" cy="1532237"/>
            </a:xfrm>
          </p:grpSpPr>
          <p:sp>
            <p:nvSpPr>
              <p:cNvPr id="238" name="任意多边形: 形状 237"/>
              <p:cNvSpPr/>
              <p:nvPr/>
            </p:nvSpPr>
            <p:spPr>
              <a:xfrm>
                <a:off x="5205977" y="4525450"/>
                <a:ext cx="4674754" cy="1202497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239" name="组合 238"/>
              <p:cNvGrpSpPr/>
              <p:nvPr/>
            </p:nvGrpSpPr>
            <p:grpSpPr>
              <a:xfrm flipH="1" flipV="1">
                <a:off x="8694144" y="5594861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256" name="平行四边形 255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57" name="平行四边形 256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58" name="平行四边形 257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59" name="平行四边形 258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0" name="平行四边形 259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1" name="平行四边形 260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2" name="平行四边形 261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3" name="平行四边形 262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4" name="平行四边形 263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5" name="平行四边形 264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66" name="平行四边形 265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240" name="组合 239"/>
              <p:cNvGrpSpPr/>
              <p:nvPr/>
            </p:nvGrpSpPr>
            <p:grpSpPr>
              <a:xfrm>
                <a:off x="5111435" y="4290592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245" name="平行四边形 244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46" name="平行四边形 245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47" name="平行四边形 246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48" name="平行四边形 247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49" name="平行四边形 248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50" name="平行四边形 249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51" name="平行四边形 250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52" name="平行四边形 251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53" name="平行四边形 252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54" name="平行四边形 253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255" name="平行四边形 254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241" name="组合 240"/>
              <p:cNvGrpSpPr/>
              <p:nvPr/>
            </p:nvGrpSpPr>
            <p:grpSpPr>
              <a:xfrm>
                <a:off x="8581307" y="5609487"/>
                <a:ext cx="1384393" cy="213342"/>
                <a:chOff x="9443085" y="3865355"/>
                <a:chExt cx="1272540" cy="196105"/>
              </a:xfrm>
              <a:effectLst/>
            </p:grpSpPr>
            <p:cxnSp>
              <p:nvCxnSpPr>
                <p:cNvPr id="243" name="直接连接符 242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244" name="直接连接符 243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  <p:sp>
            <p:nvSpPr>
              <p:cNvPr id="242" name="矩形 241"/>
              <p:cNvSpPr/>
              <p:nvPr/>
            </p:nvSpPr>
            <p:spPr>
              <a:xfrm>
                <a:off x="6244580" y="4630096"/>
                <a:ext cx="3929271" cy="9932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伤口粘连</a:t>
                </a:r>
                <a:endPara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207" name="图形 14"/>
            <p:cNvGrpSpPr/>
            <p:nvPr/>
          </p:nvGrpSpPr>
          <p:grpSpPr>
            <a:xfrm>
              <a:off x="9612628" y="2345206"/>
              <a:ext cx="381837" cy="381837"/>
              <a:chOff x="7625529" y="780927"/>
              <a:chExt cx="1027056" cy="1027057"/>
            </a:xfrm>
          </p:grpSpPr>
          <p:sp>
            <p:nvSpPr>
              <p:cNvPr id="209" name="任意多边形: 形状 208"/>
              <p:cNvSpPr/>
              <p:nvPr/>
            </p:nvSpPr>
            <p:spPr>
              <a:xfrm>
                <a:off x="8267439" y="957452"/>
                <a:ext cx="128382" cy="288859"/>
              </a:xfrm>
              <a:custGeom>
                <a:avLst/>
                <a:gdLst>
                  <a:gd name="connsiteX0" fmla="*/ 80239 w 128382"/>
                  <a:gd name="connsiteY0" fmla="*/ 288860 h 288859"/>
                  <a:gd name="connsiteX1" fmla="*/ 80239 w 128382"/>
                  <a:gd name="connsiteY1" fmla="*/ 256764 h 288859"/>
                  <a:gd name="connsiteX2" fmla="*/ 128382 w 128382"/>
                  <a:gd name="connsiteY2" fmla="*/ 256764 h 288859"/>
                  <a:gd name="connsiteX3" fmla="*/ 128382 w 128382"/>
                  <a:gd name="connsiteY3" fmla="*/ 192573 h 288859"/>
                  <a:gd name="connsiteX4" fmla="*/ 64191 w 128382"/>
                  <a:gd name="connsiteY4" fmla="*/ 128382 h 288859"/>
                  <a:gd name="connsiteX5" fmla="*/ 32096 w 128382"/>
                  <a:gd name="connsiteY5" fmla="*/ 96287 h 288859"/>
                  <a:gd name="connsiteX6" fmla="*/ 32096 w 128382"/>
                  <a:gd name="connsiteY6" fmla="*/ 64191 h 288859"/>
                  <a:gd name="connsiteX7" fmla="*/ 64191 w 128382"/>
                  <a:gd name="connsiteY7" fmla="*/ 64191 h 288859"/>
                  <a:gd name="connsiteX8" fmla="*/ 96287 w 128382"/>
                  <a:gd name="connsiteY8" fmla="*/ 96287 h 288859"/>
                  <a:gd name="connsiteX9" fmla="*/ 128382 w 128382"/>
                  <a:gd name="connsiteY9" fmla="*/ 96287 h 288859"/>
                  <a:gd name="connsiteX10" fmla="*/ 80239 w 128382"/>
                  <a:gd name="connsiteY10" fmla="*/ 34374 h 288859"/>
                  <a:gd name="connsiteX11" fmla="*/ 80239 w 128382"/>
                  <a:gd name="connsiteY11" fmla="*/ 0 h 288859"/>
                  <a:gd name="connsiteX12" fmla="*/ 48143 w 128382"/>
                  <a:gd name="connsiteY12" fmla="*/ 0 h 288859"/>
                  <a:gd name="connsiteX13" fmla="*/ 48143 w 128382"/>
                  <a:gd name="connsiteY13" fmla="*/ 32096 h 288859"/>
                  <a:gd name="connsiteX14" fmla="*/ 0 w 128382"/>
                  <a:gd name="connsiteY14" fmla="*/ 32096 h 288859"/>
                  <a:gd name="connsiteX15" fmla="*/ 0 w 128382"/>
                  <a:gd name="connsiteY15" fmla="*/ 96287 h 288859"/>
                  <a:gd name="connsiteX16" fmla="*/ 64191 w 128382"/>
                  <a:gd name="connsiteY16" fmla="*/ 160478 h 288859"/>
                  <a:gd name="connsiteX17" fmla="*/ 96287 w 128382"/>
                  <a:gd name="connsiteY17" fmla="*/ 192573 h 288859"/>
                  <a:gd name="connsiteX18" fmla="*/ 96287 w 128382"/>
                  <a:gd name="connsiteY18" fmla="*/ 224669 h 288859"/>
                  <a:gd name="connsiteX19" fmla="*/ 64191 w 128382"/>
                  <a:gd name="connsiteY19" fmla="*/ 224669 h 288859"/>
                  <a:gd name="connsiteX20" fmla="*/ 32096 w 128382"/>
                  <a:gd name="connsiteY20" fmla="*/ 192573 h 288859"/>
                  <a:gd name="connsiteX21" fmla="*/ 0 w 128382"/>
                  <a:gd name="connsiteY21" fmla="*/ 192573 h 288859"/>
                  <a:gd name="connsiteX22" fmla="*/ 48143 w 128382"/>
                  <a:gd name="connsiteY22" fmla="*/ 254485 h 288859"/>
                  <a:gd name="connsiteX23" fmla="*/ 48143 w 128382"/>
                  <a:gd name="connsiteY23" fmla="*/ 288860 h 28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8382" h="288859">
                    <a:moveTo>
                      <a:pt x="80239" y="288860"/>
                    </a:moveTo>
                    <a:lnTo>
                      <a:pt x="80239" y="256764"/>
                    </a:lnTo>
                    <a:lnTo>
                      <a:pt x="128382" y="256764"/>
                    </a:lnTo>
                    <a:lnTo>
                      <a:pt x="128382" y="192573"/>
                    </a:lnTo>
                    <a:cubicBezTo>
                      <a:pt x="128382" y="157172"/>
                      <a:pt x="99592" y="128382"/>
                      <a:pt x="64191" y="128382"/>
                    </a:cubicBezTo>
                    <a:cubicBezTo>
                      <a:pt x="46490" y="128382"/>
                      <a:pt x="32096" y="113987"/>
                      <a:pt x="32096" y="96287"/>
                    </a:cubicBezTo>
                    <a:lnTo>
                      <a:pt x="32096" y="64191"/>
                    </a:lnTo>
                    <a:lnTo>
                      <a:pt x="64191" y="64191"/>
                    </a:lnTo>
                    <a:cubicBezTo>
                      <a:pt x="81892" y="64191"/>
                      <a:pt x="96287" y="78586"/>
                      <a:pt x="96287" y="96287"/>
                    </a:cubicBezTo>
                    <a:lnTo>
                      <a:pt x="128382" y="96287"/>
                    </a:lnTo>
                    <a:cubicBezTo>
                      <a:pt x="128382" y="66470"/>
                      <a:pt x="107857" y="41548"/>
                      <a:pt x="80239" y="34374"/>
                    </a:cubicBezTo>
                    <a:lnTo>
                      <a:pt x="80239" y="0"/>
                    </a:lnTo>
                    <a:lnTo>
                      <a:pt x="48143" y="0"/>
                    </a:lnTo>
                    <a:lnTo>
                      <a:pt x="48143" y="32096"/>
                    </a:lnTo>
                    <a:lnTo>
                      <a:pt x="0" y="32096"/>
                    </a:lnTo>
                    <a:lnTo>
                      <a:pt x="0" y="96287"/>
                    </a:lnTo>
                    <a:cubicBezTo>
                      <a:pt x="0" y="131688"/>
                      <a:pt x="28790" y="160478"/>
                      <a:pt x="64191" y="160478"/>
                    </a:cubicBezTo>
                    <a:cubicBezTo>
                      <a:pt x="81892" y="160478"/>
                      <a:pt x="96287" y="174872"/>
                      <a:pt x="96287" y="192573"/>
                    </a:cubicBezTo>
                    <a:lnTo>
                      <a:pt x="96287" y="224669"/>
                    </a:lnTo>
                    <a:lnTo>
                      <a:pt x="64191" y="224669"/>
                    </a:lnTo>
                    <a:cubicBezTo>
                      <a:pt x="46490" y="224669"/>
                      <a:pt x="32096" y="210274"/>
                      <a:pt x="32096" y="192573"/>
                    </a:cubicBezTo>
                    <a:lnTo>
                      <a:pt x="0" y="192573"/>
                    </a:lnTo>
                    <a:cubicBezTo>
                      <a:pt x="0" y="222390"/>
                      <a:pt x="20525" y="247312"/>
                      <a:pt x="48143" y="254485"/>
                    </a:cubicBezTo>
                    <a:lnTo>
                      <a:pt x="48143" y="28886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0" name="任意多边形: 形状 209"/>
              <p:cNvSpPr/>
              <p:nvPr/>
            </p:nvSpPr>
            <p:spPr>
              <a:xfrm>
                <a:off x="7866245" y="1150025"/>
                <a:ext cx="128382" cy="288859"/>
              </a:xfrm>
              <a:custGeom>
                <a:avLst/>
                <a:gdLst>
                  <a:gd name="connsiteX0" fmla="*/ 64191 w 128382"/>
                  <a:gd name="connsiteY0" fmla="*/ 224669 h 288859"/>
                  <a:gd name="connsiteX1" fmla="*/ 32096 w 128382"/>
                  <a:gd name="connsiteY1" fmla="*/ 192573 h 288859"/>
                  <a:gd name="connsiteX2" fmla="*/ 0 w 128382"/>
                  <a:gd name="connsiteY2" fmla="*/ 192573 h 288859"/>
                  <a:gd name="connsiteX3" fmla="*/ 48143 w 128382"/>
                  <a:gd name="connsiteY3" fmla="*/ 254486 h 288859"/>
                  <a:gd name="connsiteX4" fmla="*/ 48143 w 128382"/>
                  <a:gd name="connsiteY4" fmla="*/ 288860 h 288859"/>
                  <a:gd name="connsiteX5" fmla="*/ 80239 w 128382"/>
                  <a:gd name="connsiteY5" fmla="*/ 288860 h 288859"/>
                  <a:gd name="connsiteX6" fmla="*/ 80239 w 128382"/>
                  <a:gd name="connsiteY6" fmla="*/ 256764 h 288859"/>
                  <a:gd name="connsiteX7" fmla="*/ 128382 w 128382"/>
                  <a:gd name="connsiteY7" fmla="*/ 256764 h 288859"/>
                  <a:gd name="connsiteX8" fmla="*/ 128382 w 128382"/>
                  <a:gd name="connsiteY8" fmla="*/ 192573 h 288859"/>
                  <a:gd name="connsiteX9" fmla="*/ 64191 w 128382"/>
                  <a:gd name="connsiteY9" fmla="*/ 128382 h 288859"/>
                  <a:gd name="connsiteX10" fmla="*/ 32096 w 128382"/>
                  <a:gd name="connsiteY10" fmla="*/ 96287 h 288859"/>
                  <a:gd name="connsiteX11" fmla="*/ 32096 w 128382"/>
                  <a:gd name="connsiteY11" fmla="*/ 64191 h 288859"/>
                  <a:gd name="connsiteX12" fmla="*/ 64191 w 128382"/>
                  <a:gd name="connsiteY12" fmla="*/ 64191 h 288859"/>
                  <a:gd name="connsiteX13" fmla="*/ 96287 w 128382"/>
                  <a:gd name="connsiteY13" fmla="*/ 96287 h 288859"/>
                  <a:gd name="connsiteX14" fmla="*/ 128382 w 128382"/>
                  <a:gd name="connsiteY14" fmla="*/ 96287 h 288859"/>
                  <a:gd name="connsiteX15" fmla="*/ 80239 w 128382"/>
                  <a:gd name="connsiteY15" fmla="*/ 34374 h 288859"/>
                  <a:gd name="connsiteX16" fmla="*/ 80239 w 128382"/>
                  <a:gd name="connsiteY16" fmla="*/ 0 h 288859"/>
                  <a:gd name="connsiteX17" fmla="*/ 48143 w 128382"/>
                  <a:gd name="connsiteY17" fmla="*/ 0 h 288859"/>
                  <a:gd name="connsiteX18" fmla="*/ 48143 w 128382"/>
                  <a:gd name="connsiteY18" fmla="*/ 32096 h 288859"/>
                  <a:gd name="connsiteX19" fmla="*/ 0 w 128382"/>
                  <a:gd name="connsiteY19" fmla="*/ 32096 h 288859"/>
                  <a:gd name="connsiteX20" fmla="*/ 0 w 128382"/>
                  <a:gd name="connsiteY20" fmla="*/ 96287 h 288859"/>
                  <a:gd name="connsiteX21" fmla="*/ 64191 w 128382"/>
                  <a:gd name="connsiteY21" fmla="*/ 160478 h 288859"/>
                  <a:gd name="connsiteX22" fmla="*/ 96287 w 128382"/>
                  <a:gd name="connsiteY22" fmla="*/ 192573 h 288859"/>
                  <a:gd name="connsiteX23" fmla="*/ 96287 w 128382"/>
                  <a:gd name="connsiteY23" fmla="*/ 224669 h 28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28382" h="288859">
                    <a:moveTo>
                      <a:pt x="64191" y="224669"/>
                    </a:moveTo>
                    <a:cubicBezTo>
                      <a:pt x="46490" y="224669"/>
                      <a:pt x="32096" y="210274"/>
                      <a:pt x="32096" y="192573"/>
                    </a:cubicBezTo>
                    <a:lnTo>
                      <a:pt x="0" y="192573"/>
                    </a:lnTo>
                    <a:cubicBezTo>
                      <a:pt x="0" y="222390"/>
                      <a:pt x="20525" y="247312"/>
                      <a:pt x="48143" y="254486"/>
                    </a:cubicBezTo>
                    <a:lnTo>
                      <a:pt x="48143" y="288860"/>
                    </a:lnTo>
                    <a:lnTo>
                      <a:pt x="80239" y="288860"/>
                    </a:lnTo>
                    <a:lnTo>
                      <a:pt x="80239" y="256764"/>
                    </a:lnTo>
                    <a:lnTo>
                      <a:pt x="128382" y="256764"/>
                    </a:lnTo>
                    <a:lnTo>
                      <a:pt x="128382" y="192573"/>
                    </a:lnTo>
                    <a:cubicBezTo>
                      <a:pt x="128382" y="157172"/>
                      <a:pt x="99592" y="128382"/>
                      <a:pt x="64191" y="128382"/>
                    </a:cubicBezTo>
                    <a:cubicBezTo>
                      <a:pt x="46490" y="128382"/>
                      <a:pt x="32096" y="113987"/>
                      <a:pt x="32096" y="96287"/>
                    </a:cubicBezTo>
                    <a:lnTo>
                      <a:pt x="32096" y="64191"/>
                    </a:lnTo>
                    <a:lnTo>
                      <a:pt x="64191" y="64191"/>
                    </a:lnTo>
                    <a:cubicBezTo>
                      <a:pt x="81892" y="64191"/>
                      <a:pt x="96287" y="78586"/>
                      <a:pt x="96287" y="96287"/>
                    </a:cubicBezTo>
                    <a:lnTo>
                      <a:pt x="128382" y="96287"/>
                    </a:lnTo>
                    <a:cubicBezTo>
                      <a:pt x="128382" y="66470"/>
                      <a:pt x="107857" y="41548"/>
                      <a:pt x="80239" y="34374"/>
                    </a:cubicBezTo>
                    <a:lnTo>
                      <a:pt x="80239" y="0"/>
                    </a:lnTo>
                    <a:lnTo>
                      <a:pt x="48143" y="0"/>
                    </a:lnTo>
                    <a:lnTo>
                      <a:pt x="48143" y="32096"/>
                    </a:lnTo>
                    <a:lnTo>
                      <a:pt x="0" y="32096"/>
                    </a:lnTo>
                    <a:lnTo>
                      <a:pt x="0" y="96287"/>
                    </a:lnTo>
                    <a:cubicBezTo>
                      <a:pt x="0" y="131688"/>
                      <a:pt x="28790" y="160478"/>
                      <a:pt x="64191" y="160478"/>
                    </a:cubicBezTo>
                    <a:cubicBezTo>
                      <a:pt x="81892" y="160478"/>
                      <a:pt x="96287" y="174872"/>
                      <a:pt x="96287" y="192573"/>
                    </a:cubicBezTo>
                    <a:lnTo>
                      <a:pt x="96287" y="224669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1" name="任意多边形: 形状 210"/>
              <p:cNvSpPr/>
              <p:nvPr/>
            </p:nvSpPr>
            <p:spPr>
              <a:xfrm>
                <a:off x="8443964" y="1085834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2" name="任意多边形: 形状 211"/>
              <p:cNvSpPr/>
              <p:nvPr/>
            </p:nvSpPr>
            <p:spPr>
              <a:xfrm>
                <a:off x="8187200" y="1085834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3" name="任意多边形: 形状 212"/>
              <p:cNvSpPr/>
              <p:nvPr/>
            </p:nvSpPr>
            <p:spPr>
              <a:xfrm>
                <a:off x="7641576" y="796974"/>
                <a:ext cx="994960" cy="994961"/>
              </a:xfrm>
              <a:custGeom>
                <a:avLst/>
                <a:gdLst>
                  <a:gd name="connsiteX0" fmla="*/ 952354 w 994960"/>
                  <a:gd name="connsiteY0" fmla="*/ 230767 h 994961"/>
                  <a:gd name="connsiteX1" fmla="*/ 927945 w 994960"/>
                  <a:gd name="connsiteY1" fmla="*/ 171888 h 994961"/>
                  <a:gd name="connsiteX2" fmla="*/ 947812 w 994960"/>
                  <a:gd name="connsiteY2" fmla="*/ 131479 h 994961"/>
                  <a:gd name="connsiteX3" fmla="*/ 863481 w 994960"/>
                  <a:gd name="connsiteY3" fmla="*/ 47148 h 994961"/>
                  <a:gd name="connsiteX4" fmla="*/ 823057 w 994960"/>
                  <a:gd name="connsiteY4" fmla="*/ 67032 h 994961"/>
                  <a:gd name="connsiteX5" fmla="*/ 764178 w 994960"/>
                  <a:gd name="connsiteY5" fmla="*/ 42623 h 994961"/>
                  <a:gd name="connsiteX6" fmla="*/ 749687 w 994960"/>
                  <a:gd name="connsiteY6" fmla="*/ 0 h 994961"/>
                  <a:gd name="connsiteX7" fmla="*/ 630420 w 994960"/>
                  <a:gd name="connsiteY7" fmla="*/ 0 h 994961"/>
                  <a:gd name="connsiteX8" fmla="*/ 615913 w 994960"/>
                  <a:gd name="connsiteY8" fmla="*/ 42607 h 994961"/>
                  <a:gd name="connsiteX9" fmla="*/ 557033 w 994960"/>
                  <a:gd name="connsiteY9" fmla="*/ 67015 h 994961"/>
                  <a:gd name="connsiteX10" fmla="*/ 516609 w 994960"/>
                  <a:gd name="connsiteY10" fmla="*/ 47132 h 994961"/>
                  <a:gd name="connsiteX11" fmla="*/ 432278 w 994960"/>
                  <a:gd name="connsiteY11" fmla="*/ 131463 h 994961"/>
                  <a:gd name="connsiteX12" fmla="*/ 452145 w 994960"/>
                  <a:gd name="connsiteY12" fmla="*/ 171872 h 994961"/>
                  <a:gd name="connsiteX13" fmla="*/ 427737 w 994960"/>
                  <a:gd name="connsiteY13" fmla="*/ 230751 h 994961"/>
                  <a:gd name="connsiteX14" fmla="*/ 385146 w 994960"/>
                  <a:gd name="connsiteY14" fmla="*/ 245274 h 994961"/>
                  <a:gd name="connsiteX15" fmla="*/ 385146 w 994960"/>
                  <a:gd name="connsiteY15" fmla="*/ 301024 h 994961"/>
                  <a:gd name="connsiteX16" fmla="*/ 288860 w 994960"/>
                  <a:gd name="connsiteY16" fmla="*/ 288860 h 994961"/>
                  <a:gd name="connsiteX17" fmla="*/ 0 w 994960"/>
                  <a:gd name="connsiteY17" fmla="*/ 497481 h 994961"/>
                  <a:gd name="connsiteX18" fmla="*/ 0 w 994960"/>
                  <a:gd name="connsiteY18" fmla="*/ 593767 h 994961"/>
                  <a:gd name="connsiteX19" fmla="*/ 0 w 994960"/>
                  <a:gd name="connsiteY19" fmla="*/ 690054 h 994961"/>
                  <a:gd name="connsiteX20" fmla="*/ 0 w 994960"/>
                  <a:gd name="connsiteY20" fmla="*/ 786341 h 994961"/>
                  <a:gd name="connsiteX21" fmla="*/ 288860 w 994960"/>
                  <a:gd name="connsiteY21" fmla="*/ 994962 h 994961"/>
                  <a:gd name="connsiteX22" fmla="*/ 577719 w 994960"/>
                  <a:gd name="connsiteY22" fmla="*/ 786341 h 994961"/>
                  <a:gd name="connsiteX23" fmla="*/ 577719 w 994960"/>
                  <a:gd name="connsiteY23" fmla="*/ 690054 h 994961"/>
                  <a:gd name="connsiteX24" fmla="*/ 577719 w 994960"/>
                  <a:gd name="connsiteY24" fmla="*/ 593767 h 994961"/>
                  <a:gd name="connsiteX25" fmla="*/ 577719 w 994960"/>
                  <a:gd name="connsiteY25" fmla="*/ 553118 h 994961"/>
                  <a:gd name="connsiteX26" fmla="*/ 615913 w 994960"/>
                  <a:gd name="connsiteY26" fmla="*/ 567208 h 994961"/>
                  <a:gd name="connsiteX27" fmla="*/ 630420 w 994960"/>
                  <a:gd name="connsiteY27" fmla="*/ 609815 h 994961"/>
                  <a:gd name="connsiteX28" fmla="*/ 749687 w 994960"/>
                  <a:gd name="connsiteY28" fmla="*/ 609815 h 994961"/>
                  <a:gd name="connsiteX29" fmla="*/ 764194 w 994960"/>
                  <a:gd name="connsiteY29" fmla="*/ 567208 h 994961"/>
                  <a:gd name="connsiteX30" fmla="*/ 823073 w 994960"/>
                  <a:gd name="connsiteY30" fmla="*/ 542800 h 994961"/>
                  <a:gd name="connsiteX31" fmla="*/ 863497 w 994960"/>
                  <a:gd name="connsiteY31" fmla="*/ 562683 h 994961"/>
                  <a:gd name="connsiteX32" fmla="*/ 947828 w 994960"/>
                  <a:gd name="connsiteY32" fmla="*/ 478352 h 994961"/>
                  <a:gd name="connsiteX33" fmla="*/ 927961 w 994960"/>
                  <a:gd name="connsiteY33" fmla="*/ 437944 h 994961"/>
                  <a:gd name="connsiteX34" fmla="*/ 952370 w 994960"/>
                  <a:gd name="connsiteY34" fmla="*/ 379064 h 994961"/>
                  <a:gd name="connsiteX35" fmla="*/ 994961 w 994960"/>
                  <a:gd name="connsiteY35" fmla="*/ 364541 h 994961"/>
                  <a:gd name="connsiteX36" fmla="*/ 994961 w 994960"/>
                  <a:gd name="connsiteY36" fmla="*/ 245274 h 994961"/>
                  <a:gd name="connsiteX37" fmla="*/ 288860 w 994960"/>
                  <a:gd name="connsiteY37" fmla="*/ 320955 h 994961"/>
                  <a:gd name="connsiteX38" fmla="*/ 545624 w 994960"/>
                  <a:gd name="connsiteY38" fmla="*/ 497481 h 994961"/>
                  <a:gd name="connsiteX39" fmla="*/ 288860 w 994960"/>
                  <a:gd name="connsiteY39" fmla="*/ 674006 h 994961"/>
                  <a:gd name="connsiteX40" fmla="*/ 32096 w 994960"/>
                  <a:gd name="connsiteY40" fmla="*/ 497481 h 994961"/>
                  <a:gd name="connsiteX41" fmla="*/ 288860 w 994960"/>
                  <a:gd name="connsiteY41" fmla="*/ 320955 h 994961"/>
                  <a:gd name="connsiteX42" fmla="*/ 557338 w 994960"/>
                  <a:gd name="connsiteY42" fmla="*/ 420981 h 994961"/>
                  <a:gd name="connsiteX43" fmla="*/ 534406 w 994960"/>
                  <a:gd name="connsiteY43" fmla="*/ 388147 h 994961"/>
                  <a:gd name="connsiteX44" fmla="*/ 513528 w 994960"/>
                  <a:gd name="connsiteY44" fmla="*/ 304908 h 994961"/>
                  <a:gd name="connsiteX45" fmla="*/ 690053 w 994960"/>
                  <a:gd name="connsiteY45" fmla="*/ 128382 h 994961"/>
                  <a:gd name="connsiteX46" fmla="*/ 866579 w 994960"/>
                  <a:gd name="connsiteY46" fmla="*/ 304908 h 994961"/>
                  <a:gd name="connsiteX47" fmla="*/ 690053 w 994960"/>
                  <a:gd name="connsiteY47" fmla="*/ 481433 h 994961"/>
                  <a:gd name="connsiteX48" fmla="*/ 557338 w 994960"/>
                  <a:gd name="connsiteY48" fmla="*/ 420981 h 994961"/>
                  <a:gd name="connsiteX49" fmla="*/ 176525 w 994960"/>
                  <a:gd name="connsiteY49" fmla="*/ 689685 h 994961"/>
                  <a:gd name="connsiteX50" fmla="*/ 176525 w 994960"/>
                  <a:gd name="connsiteY50" fmla="*/ 752255 h 994961"/>
                  <a:gd name="connsiteX51" fmla="*/ 112334 w 994960"/>
                  <a:gd name="connsiteY51" fmla="*/ 721620 h 994961"/>
                  <a:gd name="connsiteX52" fmla="*/ 112334 w 994960"/>
                  <a:gd name="connsiteY52" fmla="*/ 662243 h 994961"/>
                  <a:gd name="connsiteX53" fmla="*/ 176525 w 994960"/>
                  <a:gd name="connsiteY53" fmla="*/ 689685 h 994961"/>
                  <a:gd name="connsiteX54" fmla="*/ 272812 w 994960"/>
                  <a:gd name="connsiteY54" fmla="*/ 866018 h 994961"/>
                  <a:gd name="connsiteX55" fmla="*/ 208621 w 994960"/>
                  <a:gd name="connsiteY55" fmla="*/ 857625 h 994961"/>
                  <a:gd name="connsiteX56" fmla="*/ 208621 w 994960"/>
                  <a:gd name="connsiteY56" fmla="*/ 794027 h 994961"/>
                  <a:gd name="connsiteX57" fmla="*/ 272812 w 994960"/>
                  <a:gd name="connsiteY57" fmla="*/ 801795 h 994961"/>
                  <a:gd name="connsiteX58" fmla="*/ 304907 w 994960"/>
                  <a:gd name="connsiteY58" fmla="*/ 801795 h 994961"/>
                  <a:gd name="connsiteX59" fmla="*/ 369098 w 994960"/>
                  <a:gd name="connsiteY59" fmla="*/ 794027 h 994961"/>
                  <a:gd name="connsiteX60" fmla="*/ 369098 w 994960"/>
                  <a:gd name="connsiteY60" fmla="*/ 857625 h 994961"/>
                  <a:gd name="connsiteX61" fmla="*/ 304907 w 994960"/>
                  <a:gd name="connsiteY61" fmla="*/ 866018 h 994961"/>
                  <a:gd name="connsiteX62" fmla="*/ 304907 w 994960"/>
                  <a:gd name="connsiteY62" fmla="*/ 769731 h 994961"/>
                  <a:gd name="connsiteX63" fmla="*/ 304907 w 994960"/>
                  <a:gd name="connsiteY63" fmla="*/ 705508 h 994961"/>
                  <a:gd name="connsiteX64" fmla="*/ 369098 w 994960"/>
                  <a:gd name="connsiteY64" fmla="*/ 697741 h 994961"/>
                  <a:gd name="connsiteX65" fmla="*/ 369098 w 994960"/>
                  <a:gd name="connsiteY65" fmla="*/ 761338 h 994961"/>
                  <a:gd name="connsiteX66" fmla="*/ 304907 w 994960"/>
                  <a:gd name="connsiteY66" fmla="*/ 769731 h 994961"/>
                  <a:gd name="connsiteX67" fmla="*/ 272812 w 994960"/>
                  <a:gd name="connsiteY67" fmla="*/ 769731 h 994961"/>
                  <a:gd name="connsiteX68" fmla="*/ 208621 w 994960"/>
                  <a:gd name="connsiteY68" fmla="*/ 761338 h 994961"/>
                  <a:gd name="connsiteX69" fmla="*/ 208621 w 994960"/>
                  <a:gd name="connsiteY69" fmla="*/ 697741 h 994961"/>
                  <a:gd name="connsiteX70" fmla="*/ 272812 w 994960"/>
                  <a:gd name="connsiteY70" fmla="*/ 705508 h 994961"/>
                  <a:gd name="connsiteX71" fmla="*/ 176525 w 994960"/>
                  <a:gd name="connsiteY71" fmla="*/ 785971 h 994961"/>
                  <a:gd name="connsiteX72" fmla="*/ 176525 w 994960"/>
                  <a:gd name="connsiteY72" fmla="*/ 848542 h 994961"/>
                  <a:gd name="connsiteX73" fmla="*/ 112334 w 994960"/>
                  <a:gd name="connsiteY73" fmla="*/ 817906 h 994961"/>
                  <a:gd name="connsiteX74" fmla="*/ 112334 w 994960"/>
                  <a:gd name="connsiteY74" fmla="*/ 758530 h 994961"/>
                  <a:gd name="connsiteX75" fmla="*/ 176525 w 994960"/>
                  <a:gd name="connsiteY75" fmla="*/ 785971 h 994961"/>
                  <a:gd name="connsiteX76" fmla="*/ 176525 w 994960"/>
                  <a:gd name="connsiteY76" fmla="*/ 882258 h 994961"/>
                  <a:gd name="connsiteX77" fmla="*/ 176525 w 994960"/>
                  <a:gd name="connsiteY77" fmla="*/ 944828 h 994961"/>
                  <a:gd name="connsiteX78" fmla="*/ 112334 w 994960"/>
                  <a:gd name="connsiteY78" fmla="*/ 914193 h 994961"/>
                  <a:gd name="connsiteX79" fmla="*/ 112334 w 994960"/>
                  <a:gd name="connsiteY79" fmla="*/ 854816 h 994961"/>
                  <a:gd name="connsiteX80" fmla="*/ 176525 w 994960"/>
                  <a:gd name="connsiteY80" fmla="*/ 882258 h 994961"/>
                  <a:gd name="connsiteX81" fmla="*/ 208621 w 994960"/>
                  <a:gd name="connsiteY81" fmla="*/ 890314 h 994961"/>
                  <a:gd name="connsiteX82" fmla="*/ 272812 w 994960"/>
                  <a:gd name="connsiteY82" fmla="*/ 898081 h 994961"/>
                  <a:gd name="connsiteX83" fmla="*/ 272812 w 994960"/>
                  <a:gd name="connsiteY83" fmla="*/ 962304 h 994961"/>
                  <a:gd name="connsiteX84" fmla="*/ 208621 w 994960"/>
                  <a:gd name="connsiteY84" fmla="*/ 953911 h 994961"/>
                  <a:gd name="connsiteX85" fmla="*/ 304907 w 994960"/>
                  <a:gd name="connsiteY85" fmla="*/ 898081 h 994961"/>
                  <a:gd name="connsiteX86" fmla="*/ 369098 w 994960"/>
                  <a:gd name="connsiteY86" fmla="*/ 890314 h 994961"/>
                  <a:gd name="connsiteX87" fmla="*/ 369098 w 994960"/>
                  <a:gd name="connsiteY87" fmla="*/ 953911 h 994961"/>
                  <a:gd name="connsiteX88" fmla="*/ 304907 w 994960"/>
                  <a:gd name="connsiteY88" fmla="*/ 962304 h 994961"/>
                  <a:gd name="connsiteX89" fmla="*/ 401194 w 994960"/>
                  <a:gd name="connsiteY89" fmla="*/ 882258 h 994961"/>
                  <a:gd name="connsiteX90" fmla="*/ 465385 w 994960"/>
                  <a:gd name="connsiteY90" fmla="*/ 854816 h 994961"/>
                  <a:gd name="connsiteX91" fmla="*/ 465385 w 994960"/>
                  <a:gd name="connsiteY91" fmla="*/ 914193 h 994961"/>
                  <a:gd name="connsiteX92" fmla="*/ 401194 w 994960"/>
                  <a:gd name="connsiteY92" fmla="*/ 944828 h 994961"/>
                  <a:gd name="connsiteX93" fmla="*/ 401194 w 994960"/>
                  <a:gd name="connsiteY93" fmla="*/ 848542 h 994961"/>
                  <a:gd name="connsiteX94" fmla="*/ 401194 w 994960"/>
                  <a:gd name="connsiteY94" fmla="*/ 785955 h 994961"/>
                  <a:gd name="connsiteX95" fmla="*/ 465385 w 994960"/>
                  <a:gd name="connsiteY95" fmla="*/ 758514 h 994961"/>
                  <a:gd name="connsiteX96" fmla="*/ 465385 w 994960"/>
                  <a:gd name="connsiteY96" fmla="*/ 817890 h 994961"/>
                  <a:gd name="connsiteX97" fmla="*/ 401194 w 994960"/>
                  <a:gd name="connsiteY97" fmla="*/ 848542 h 994961"/>
                  <a:gd name="connsiteX98" fmla="*/ 401194 w 994960"/>
                  <a:gd name="connsiteY98" fmla="*/ 752255 h 994961"/>
                  <a:gd name="connsiteX99" fmla="*/ 401194 w 994960"/>
                  <a:gd name="connsiteY99" fmla="*/ 689669 h 994961"/>
                  <a:gd name="connsiteX100" fmla="*/ 465385 w 994960"/>
                  <a:gd name="connsiteY100" fmla="*/ 662227 h 994961"/>
                  <a:gd name="connsiteX101" fmla="*/ 465385 w 994960"/>
                  <a:gd name="connsiteY101" fmla="*/ 721604 h 994961"/>
                  <a:gd name="connsiteX102" fmla="*/ 401194 w 994960"/>
                  <a:gd name="connsiteY102" fmla="*/ 752255 h 994961"/>
                  <a:gd name="connsiteX103" fmla="*/ 32096 w 994960"/>
                  <a:gd name="connsiteY103" fmla="*/ 592612 h 994961"/>
                  <a:gd name="connsiteX104" fmla="*/ 80239 w 994960"/>
                  <a:gd name="connsiteY104" fmla="*/ 641381 h 994961"/>
                  <a:gd name="connsiteX105" fmla="*/ 80239 w 994960"/>
                  <a:gd name="connsiteY105" fmla="*/ 696280 h 994961"/>
                  <a:gd name="connsiteX106" fmla="*/ 32096 w 994960"/>
                  <a:gd name="connsiteY106" fmla="*/ 593767 h 994961"/>
                  <a:gd name="connsiteX107" fmla="*/ 32096 w 994960"/>
                  <a:gd name="connsiteY107" fmla="*/ 688899 h 994961"/>
                  <a:gd name="connsiteX108" fmla="*/ 80239 w 994960"/>
                  <a:gd name="connsiteY108" fmla="*/ 737668 h 994961"/>
                  <a:gd name="connsiteX109" fmla="*/ 80239 w 994960"/>
                  <a:gd name="connsiteY109" fmla="*/ 792567 h 994961"/>
                  <a:gd name="connsiteX110" fmla="*/ 32096 w 994960"/>
                  <a:gd name="connsiteY110" fmla="*/ 690054 h 994961"/>
                  <a:gd name="connsiteX111" fmla="*/ 32096 w 994960"/>
                  <a:gd name="connsiteY111" fmla="*/ 786341 h 994961"/>
                  <a:gd name="connsiteX112" fmla="*/ 32096 w 994960"/>
                  <a:gd name="connsiteY112" fmla="*/ 785185 h 994961"/>
                  <a:gd name="connsiteX113" fmla="*/ 80239 w 994960"/>
                  <a:gd name="connsiteY113" fmla="*/ 833954 h 994961"/>
                  <a:gd name="connsiteX114" fmla="*/ 80239 w 994960"/>
                  <a:gd name="connsiteY114" fmla="*/ 888854 h 994961"/>
                  <a:gd name="connsiteX115" fmla="*/ 32096 w 994960"/>
                  <a:gd name="connsiteY115" fmla="*/ 786341 h 994961"/>
                  <a:gd name="connsiteX116" fmla="*/ 545624 w 994960"/>
                  <a:gd name="connsiteY116" fmla="*/ 786341 h 994961"/>
                  <a:gd name="connsiteX117" fmla="*/ 497480 w 994960"/>
                  <a:gd name="connsiteY117" fmla="*/ 888854 h 994961"/>
                  <a:gd name="connsiteX118" fmla="*/ 497480 w 994960"/>
                  <a:gd name="connsiteY118" fmla="*/ 833954 h 994961"/>
                  <a:gd name="connsiteX119" fmla="*/ 545624 w 994960"/>
                  <a:gd name="connsiteY119" fmla="*/ 785185 h 994961"/>
                  <a:gd name="connsiteX120" fmla="*/ 545624 w 994960"/>
                  <a:gd name="connsiteY120" fmla="*/ 690054 h 994961"/>
                  <a:gd name="connsiteX121" fmla="*/ 497480 w 994960"/>
                  <a:gd name="connsiteY121" fmla="*/ 792567 h 994961"/>
                  <a:gd name="connsiteX122" fmla="*/ 497480 w 994960"/>
                  <a:gd name="connsiteY122" fmla="*/ 737668 h 994961"/>
                  <a:gd name="connsiteX123" fmla="*/ 545624 w 994960"/>
                  <a:gd name="connsiteY123" fmla="*/ 688899 h 994961"/>
                  <a:gd name="connsiteX124" fmla="*/ 497480 w 994960"/>
                  <a:gd name="connsiteY124" fmla="*/ 696280 h 994961"/>
                  <a:gd name="connsiteX125" fmla="*/ 497480 w 994960"/>
                  <a:gd name="connsiteY125" fmla="*/ 641381 h 994961"/>
                  <a:gd name="connsiteX126" fmla="*/ 545624 w 994960"/>
                  <a:gd name="connsiteY126" fmla="*/ 592612 h 994961"/>
                  <a:gd name="connsiteX127" fmla="*/ 545624 w 994960"/>
                  <a:gd name="connsiteY127" fmla="*/ 593767 h 994961"/>
                  <a:gd name="connsiteX128" fmla="*/ 497480 w 994960"/>
                  <a:gd name="connsiteY128" fmla="*/ 696280 h 994961"/>
                  <a:gd name="connsiteX129" fmla="*/ 962865 w 994960"/>
                  <a:gd name="connsiteY129" fmla="*/ 341561 h 994961"/>
                  <a:gd name="connsiteX130" fmla="*/ 925570 w 994960"/>
                  <a:gd name="connsiteY130" fmla="*/ 354270 h 994961"/>
                  <a:gd name="connsiteX131" fmla="*/ 923468 w 994960"/>
                  <a:gd name="connsiteY131" fmla="*/ 362776 h 994961"/>
                  <a:gd name="connsiteX132" fmla="*/ 896010 w 994960"/>
                  <a:gd name="connsiteY132" fmla="*/ 429005 h 994961"/>
                  <a:gd name="connsiteX133" fmla="*/ 891485 w 994960"/>
                  <a:gd name="connsiteY133" fmla="*/ 436515 h 994961"/>
                  <a:gd name="connsiteX134" fmla="*/ 908896 w 994960"/>
                  <a:gd name="connsiteY134" fmla="*/ 471885 h 994961"/>
                  <a:gd name="connsiteX135" fmla="*/ 857046 w 994960"/>
                  <a:gd name="connsiteY135" fmla="*/ 523719 h 994961"/>
                  <a:gd name="connsiteX136" fmla="*/ 821677 w 994960"/>
                  <a:gd name="connsiteY136" fmla="*/ 506323 h 994961"/>
                  <a:gd name="connsiteX137" fmla="*/ 814167 w 994960"/>
                  <a:gd name="connsiteY137" fmla="*/ 510865 h 994961"/>
                  <a:gd name="connsiteX138" fmla="*/ 747921 w 994960"/>
                  <a:gd name="connsiteY138" fmla="*/ 538306 h 994961"/>
                  <a:gd name="connsiteX139" fmla="*/ 739416 w 994960"/>
                  <a:gd name="connsiteY139" fmla="*/ 540409 h 994961"/>
                  <a:gd name="connsiteX140" fmla="*/ 726706 w 994960"/>
                  <a:gd name="connsiteY140" fmla="*/ 577720 h 994961"/>
                  <a:gd name="connsiteX141" fmla="*/ 653400 w 994960"/>
                  <a:gd name="connsiteY141" fmla="*/ 577720 h 994961"/>
                  <a:gd name="connsiteX142" fmla="*/ 640706 w 994960"/>
                  <a:gd name="connsiteY142" fmla="*/ 540409 h 994961"/>
                  <a:gd name="connsiteX143" fmla="*/ 632201 w 994960"/>
                  <a:gd name="connsiteY143" fmla="*/ 538306 h 994961"/>
                  <a:gd name="connsiteX144" fmla="*/ 577719 w 994960"/>
                  <a:gd name="connsiteY144" fmla="*/ 517348 h 994961"/>
                  <a:gd name="connsiteX145" fmla="*/ 577719 w 994960"/>
                  <a:gd name="connsiteY145" fmla="*/ 497481 h 994961"/>
                  <a:gd name="connsiteX146" fmla="*/ 576451 w 994960"/>
                  <a:gd name="connsiteY146" fmla="*/ 479395 h 994961"/>
                  <a:gd name="connsiteX147" fmla="*/ 690053 w 994960"/>
                  <a:gd name="connsiteY147" fmla="*/ 513529 h 994961"/>
                  <a:gd name="connsiteX148" fmla="*/ 898674 w 994960"/>
                  <a:gd name="connsiteY148" fmla="*/ 304908 h 994961"/>
                  <a:gd name="connsiteX149" fmla="*/ 690053 w 994960"/>
                  <a:gd name="connsiteY149" fmla="*/ 96287 h 994961"/>
                  <a:gd name="connsiteX150" fmla="*/ 481433 w 994960"/>
                  <a:gd name="connsiteY150" fmla="*/ 304908 h 994961"/>
                  <a:gd name="connsiteX151" fmla="*/ 485781 w 994960"/>
                  <a:gd name="connsiteY151" fmla="*/ 345284 h 994961"/>
                  <a:gd name="connsiteX152" fmla="*/ 417242 w 994960"/>
                  <a:gd name="connsiteY152" fmla="*/ 310877 h 994961"/>
                  <a:gd name="connsiteX153" fmla="*/ 417242 w 994960"/>
                  <a:gd name="connsiteY153" fmla="*/ 268254 h 994961"/>
                  <a:gd name="connsiteX154" fmla="*/ 454536 w 994960"/>
                  <a:gd name="connsiteY154" fmla="*/ 255545 h 994961"/>
                  <a:gd name="connsiteX155" fmla="*/ 456639 w 994960"/>
                  <a:gd name="connsiteY155" fmla="*/ 247039 h 994961"/>
                  <a:gd name="connsiteX156" fmla="*/ 484096 w 994960"/>
                  <a:gd name="connsiteY156" fmla="*/ 180810 h 994961"/>
                  <a:gd name="connsiteX157" fmla="*/ 488622 w 994960"/>
                  <a:gd name="connsiteY157" fmla="*/ 173300 h 994961"/>
                  <a:gd name="connsiteX158" fmla="*/ 471210 w 994960"/>
                  <a:gd name="connsiteY158" fmla="*/ 137931 h 994961"/>
                  <a:gd name="connsiteX159" fmla="*/ 523060 w 994960"/>
                  <a:gd name="connsiteY159" fmla="*/ 86096 h 994961"/>
                  <a:gd name="connsiteX160" fmla="*/ 558430 w 994960"/>
                  <a:gd name="connsiteY160" fmla="*/ 103492 h 994961"/>
                  <a:gd name="connsiteX161" fmla="*/ 565940 w 994960"/>
                  <a:gd name="connsiteY161" fmla="*/ 98951 h 994961"/>
                  <a:gd name="connsiteX162" fmla="*/ 632185 w 994960"/>
                  <a:gd name="connsiteY162" fmla="*/ 71509 h 994961"/>
                  <a:gd name="connsiteX163" fmla="*/ 640690 w 994960"/>
                  <a:gd name="connsiteY163" fmla="*/ 69407 h 994961"/>
                  <a:gd name="connsiteX164" fmla="*/ 653400 w 994960"/>
                  <a:gd name="connsiteY164" fmla="*/ 32096 h 994961"/>
                  <a:gd name="connsiteX165" fmla="*/ 726706 w 994960"/>
                  <a:gd name="connsiteY165" fmla="*/ 32096 h 994961"/>
                  <a:gd name="connsiteX166" fmla="*/ 739400 w 994960"/>
                  <a:gd name="connsiteY166" fmla="*/ 69407 h 994961"/>
                  <a:gd name="connsiteX167" fmla="*/ 747905 w 994960"/>
                  <a:gd name="connsiteY167" fmla="*/ 71509 h 994961"/>
                  <a:gd name="connsiteX168" fmla="*/ 814151 w 994960"/>
                  <a:gd name="connsiteY168" fmla="*/ 98951 h 994961"/>
                  <a:gd name="connsiteX169" fmla="*/ 821661 w 994960"/>
                  <a:gd name="connsiteY169" fmla="*/ 103492 h 994961"/>
                  <a:gd name="connsiteX170" fmla="*/ 857030 w 994960"/>
                  <a:gd name="connsiteY170" fmla="*/ 86096 h 994961"/>
                  <a:gd name="connsiteX171" fmla="*/ 908880 w 994960"/>
                  <a:gd name="connsiteY171" fmla="*/ 137931 h 994961"/>
                  <a:gd name="connsiteX172" fmla="*/ 891469 w 994960"/>
                  <a:gd name="connsiteY172" fmla="*/ 173300 h 994961"/>
                  <a:gd name="connsiteX173" fmla="*/ 895994 w 994960"/>
                  <a:gd name="connsiteY173" fmla="*/ 180810 h 994961"/>
                  <a:gd name="connsiteX174" fmla="*/ 923452 w 994960"/>
                  <a:gd name="connsiteY174" fmla="*/ 247039 h 994961"/>
                  <a:gd name="connsiteX175" fmla="*/ 925554 w 994960"/>
                  <a:gd name="connsiteY175" fmla="*/ 255545 h 994961"/>
                  <a:gd name="connsiteX176" fmla="*/ 962865 w 994960"/>
                  <a:gd name="connsiteY176" fmla="*/ 268254 h 99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</a:cxnLst>
                <a:rect l="l" t="t" r="r" b="b"/>
                <a:pathLst>
                  <a:path w="994960" h="994961">
                    <a:moveTo>
                      <a:pt x="952354" y="230767"/>
                    </a:moveTo>
                    <a:cubicBezTo>
                      <a:pt x="946561" y="210242"/>
                      <a:pt x="938376" y="190503"/>
                      <a:pt x="927945" y="171888"/>
                    </a:cubicBezTo>
                    <a:lnTo>
                      <a:pt x="947812" y="131479"/>
                    </a:lnTo>
                    <a:lnTo>
                      <a:pt x="863481" y="47148"/>
                    </a:lnTo>
                    <a:lnTo>
                      <a:pt x="823057" y="67032"/>
                    </a:lnTo>
                    <a:cubicBezTo>
                      <a:pt x="804458" y="56600"/>
                      <a:pt x="784703" y="48416"/>
                      <a:pt x="764178" y="42623"/>
                    </a:cubicBezTo>
                    <a:lnTo>
                      <a:pt x="749687" y="0"/>
                    </a:lnTo>
                    <a:lnTo>
                      <a:pt x="630420" y="0"/>
                    </a:lnTo>
                    <a:lnTo>
                      <a:pt x="615913" y="42607"/>
                    </a:lnTo>
                    <a:cubicBezTo>
                      <a:pt x="595388" y="48400"/>
                      <a:pt x="575633" y="56584"/>
                      <a:pt x="557033" y="67015"/>
                    </a:cubicBezTo>
                    <a:lnTo>
                      <a:pt x="516609" y="47132"/>
                    </a:lnTo>
                    <a:lnTo>
                      <a:pt x="432278" y="131463"/>
                    </a:lnTo>
                    <a:lnTo>
                      <a:pt x="452145" y="171872"/>
                    </a:lnTo>
                    <a:cubicBezTo>
                      <a:pt x="441730" y="190487"/>
                      <a:pt x="433546" y="210226"/>
                      <a:pt x="427737" y="230751"/>
                    </a:cubicBezTo>
                    <a:lnTo>
                      <a:pt x="385146" y="245274"/>
                    </a:lnTo>
                    <a:lnTo>
                      <a:pt x="385146" y="301024"/>
                    </a:lnTo>
                    <a:cubicBezTo>
                      <a:pt x="354976" y="293289"/>
                      <a:pt x="322656" y="288860"/>
                      <a:pt x="288860" y="288860"/>
                    </a:cubicBezTo>
                    <a:cubicBezTo>
                      <a:pt x="129586" y="288860"/>
                      <a:pt x="0" y="382450"/>
                      <a:pt x="0" y="497481"/>
                    </a:cubicBezTo>
                    <a:lnTo>
                      <a:pt x="0" y="593767"/>
                    </a:lnTo>
                    <a:lnTo>
                      <a:pt x="0" y="690054"/>
                    </a:lnTo>
                    <a:lnTo>
                      <a:pt x="0" y="786341"/>
                    </a:lnTo>
                    <a:cubicBezTo>
                      <a:pt x="0" y="901371"/>
                      <a:pt x="129586" y="994962"/>
                      <a:pt x="288860" y="994962"/>
                    </a:cubicBezTo>
                    <a:cubicBezTo>
                      <a:pt x="448133" y="994962"/>
                      <a:pt x="577719" y="901371"/>
                      <a:pt x="577719" y="786341"/>
                    </a:cubicBezTo>
                    <a:lnTo>
                      <a:pt x="577719" y="690054"/>
                    </a:lnTo>
                    <a:lnTo>
                      <a:pt x="577719" y="593767"/>
                    </a:lnTo>
                    <a:lnTo>
                      <a:pt x="577719" y="553118"/>
                    </a:lnTo>
                    <a:cubicBezTo>
                      <a:pt x="590092" y="558719"/>
                      <a:pt x="602818" y="563517"/>
                      <a:pt x="615913" y="567208"/>
                    </a:cubicBezTo>
                    <a:lnTo>
                      <a:pt x="630420" y="609815"/>
                    </a:lnTo>
                    <a:lnTo>
                      <a:pt x="749687" y="609815"/>
                    </a:lnTo>
                    <a:lnTo>
                      <a:pt x="764194" y="567208"/>
                    </a:lnTo>
                    <a:cubicBezTo>
                      <a:pt x="784719" y="561415"/>
                      <a:pt x="804474" y="553231"/>
                      <a:pt x="823073" y="542800"/>
                    </a:cubicBezTo>
                    <a:lnTo>
                      <a:pt x="863497" y="562683"/>
                    </a:lnTo>
                    <a:lnTo>
                      <a:pt x="947828" y="478352"/>
                    </a:lnTo>
                    <a:lnTo>
                      <a:pt x="927961" y="437944"/>
                    </a:lnTo>
                    <a:cubicBezTo>
                      <a:pt x="938376" y="419328"/>
                      <a:pt x="946561" y="399589"/>
                      <a:pt x="952370" y="379064"/>
                    </a:cubicBezTo>
                    <a:lnTo>
                      <a:pt x="994961" y="364541"/>
                    </a:lnTo>
                    <a:lnTo>
                      <a:pt x="994961" y="245274"/>
                    </a:lnTo>
                    <a:close/>
                    <a:moveTo>
                      <a:pt x="288860" y="320955"/>
                    </a:moveTo>
                    <a:cubicBezTo>
                      <a:pt x="430433" y="320955"/>
                      <a:pt x="545624" y="400151"/>
                      <a:pt x="545624" y="497481"/>
                    </a:cubicBezTo>
                    <a:cubicBezTo>
                      <a:pt x="545624" y="594810"/>
                      <a:pt x="430433" y="674006"/>
                      <a:pt x="288860" y="674006"/>
                    </a:cubicBezTo>
                    <a:cubicBezTo>
                      <a:pt x="147286" y="674006"/>
                      <a:pt x="32096" y="594810"/>
                      <a:pt x="32096" y="497481"/>
                    </a:cubicBezTo>
                    <a:cubicBezTo>
                      <a:pt x="32096" y="400151"/>
                      <a:pt x="147286" y="320955"/>
                      <a:pt x="288860" y="320955"/>
                    </a:cubicBezTo>
                    <a:close/>
                    <a:moveTo>
                      <a:pt x="557338" y="420981"/>
                    </a:moveTo>
                    <a:cubicBezTo>
                      <a:pt x="551032" y="409491"/>
                      <a:pt x="543313" y="398546"/>
                      <a:pt x="534406" y="388147"/>
                    </a:cubicBezTo>
                    <a:cubicBezTo>
                      <a:pt x="520766" y="362680"/>
                      <a:pt x="513528" y="333906"/>
                      <a:pt x="513528" y="304908"/>
                    </a:cubicBezTo>
                    <a:cubicBezTo>
                      <a:pt x="513528" y="207578"/>
                      <a:pt x="592724" y="128382"/>
                      <a:pt x="690053" y="128382"/>
                    </a:cubicBezTo>
                    <a:cubicBezTo>
                      <a:pt x="787383" y="128382"/>
                      <a:pt x="866579" y="207578"/>
                      <a:pt x="866579" y="304908"/>
                    </a:cubicBezTo>
                    <a:cubicBezTo>
                      <a:pt x="866579" y="402237"/>
                      <a:pt x="787383" y="481433"/>
                      <a:pt x="690053" y="481433"/>
                    </a:cubicBezTo>
                    <a:cubicBezTo>
                      <a:pt x="639262" y="481433"/>
                      <a:pt x="590974" y="459383"/>
                      <a:pt x="557338" y="420981"/>
                    </a:cubicBezTo>
                    <a:close/>
                    <a:moveTo>
                      <a:pt x="176525" y="689685"/>
                    </a:moveTo>
                    <a:lnTo>
                      <a:pt x="176525" y="752255"/>
                    </a:lnTo>
                    <a:cubicBezTo>
                      <a:pt x="152871" y="744295"/>
                      <a:pt x="131239" y="733961"/>
                      <a:pt x="112334" y="721620"/>
                    </a:cubicBezTo>
                    <a:lnTo>
                      <a:pt x="112334" y="662243"/>
                    </a:lnTo>
                    <a:cubicBezTo>
                      <a:pt x="131945" y="673236"/>
                      <a:pt x="153384" y="682592"/>
                      <a:pt x="176525" y="689685"/>
                    </a:cubicBezTo>
                    <a:close/>
                    <a:moveTo>
                      <a:pt x="272812" y="866018"/>
                    </a:moveTo>
                    <a:cubicBezTo>
                      <a:pt x="250537" y="865071"/>
                      <a:pt x="229017" y="862263"/>
                      <a:pt x="208621" y="857625"/>
                    </a:cubicBezTo>
                    <a:lnTo>
                      <a:pt x="208621" y="794027"/>
                    </a:lnTo>
                    <a:cubicBezTo>
                      <a:pt x="229178" y="798328"/>
                      <a:pt x="250666" y="800912"/>
                      <a:pt x="272812" y="801795"/>
                    </a:cubicBezTo>
                    <a:close/>
                    <a:moveTo>
                      <a:pt x="304907" y="801795"/>
                    </a:moveTo>
                    <a:cubicBezTo>
                      <a:pt x="327053" y="800912"/>
                      <a:pt x="348541" y="798328"/>
                      <a:pt x="369098" y="794027"/>
                    </a:cubicBezTo>
                    <a:lnTo>
                      <a:pt x="369098" y="857625"/>
                    </a:lnTo>
                    <a:cubicBezTo>
                      <a:pt x="348702" y="862246"/>
                      <a:pt x="327182" y="865055"/>
                      <a:pt x="304907" y="866018"/>
                    </a:cubicBezTo>
                    <a:close/>
                    <a:moveTo>
                      <a:pt x="304907" y="769731"/>
                    </a:moveTo>
                    <a:lnTo>
                      <a:pt x="304907" y="705508"/>
                    </a:lnTo>
                    <a:cubicBezTo>
                      <a:pt x="327053" y="704625"/>
                      <a:pt x="348541" y="702042"/>
                      <a:pt x="369098" y="697741"/>
                    </a:cubicBezTo>
                    <a:lnTo>
                      <a:pt x="369098" y="761338"/>
                    </a:lnTo>
                    <a:cubicBezTo>
                      <a:pt x="348702" y="765976"/>
                      <a:pt x="327182" y="768784"/>
                      <a:pt x="304907" y="769731"/>
                    </a:cubicBezTo>
                    <a:close/>
                    <a:moveTo>
                      <a:pt x="272812" y="769731"/>
                    </a:moveTo>
                    <a:cubicBezTo>
                      <a:pt x="250537" y="768784"/>
                      <a:pt x="229017" y="765976"/>
                      <a:pt x="208621" y="761338"/>
                    </a:cubicBezTo>
                    <a:lnTo>
                      <a:pt x="208621" y="697741"/>
                    </a:lnTo>
                    <a:cubicBezTo>
                      <a:pt x="229178" y="702042"/>
                      <a:pt x="250666" y="704625"/>
                      <a:pt x="272812" y="705508"/>
                    </a:cubicBezTo>
                    <a:close/>
                    <a:moveTo>
                      <a:pt x="176525" y="785971"/>
                    </a:moveTo>
                    <a:lnTo>
                      <a:pt x="176525" y="848542"/>
                    </a:lnTo>
                    <a:cubicBezTo>
                      <a:pt x="152871" y="840582"/>
                      <a:pt x="131239" y="830247"/>
                      <a:pt x="112334" y="817906"/>
                    </a:cubicBezTo>
                    <a:lnTo>
                      <a:pt x="112334" y="758530"/>
                    </a:lnTo>
                    <a:cubicBezTo>
                      <a:pt x="131945" y="769522"/>
                      <a:pt x="153384" y="778878"/>
                      <a:pt x="176525" y="785971"/>
                    </a:cubicBezTo>
                    <a:close/>
                    <a:moveTo>
                      <a:pt x="176525" y="882258"/>
                    </a:moveTo>
                    <a:lnTo>
                      <a:pt x="176525" y="944828"/>
                    </a:lnTo>
                    <a:cubicBezTo>
                      <a:pt x="152871" y="936869"/>
                      <a:pt x="131239" y="926534"/>
                      <a:pt x="112334" y="914193"/>
                    </a:cubicBezTo>
                    <a:lnTo>
                      <a:pt x="112334" y="854816"/>
                    </a:lnTo>
                    <a:cubicBezTo>
                      <a:pt x="131945" y="865809"/>
                      <a:pt x="153384" y="875165"/>
                      <a:pt x="176525" y="882258"/>
                    </a:cubicBezTo>
                    <a:close/>
                    <a:moveTo>
                      <a:pt x="208621" y="890314"/>
                    </a:moveTo>
                    <a:cubicBezTo>
                      <a:pt x="229178" y="894615"/>
                      <a:pt x="250666" y="897199"/>
                      <a:pt x="272812" y="898081"/>
                    </a:cubicBezTo>
                    <a:lnTo>
                      <a:pt x="272812" y="962304"/>
                    </a:lnTo>
                    <a:cubicBezTo>
                      <a:pt x="250537" y="961357"/>
                      <a:pt x="229017" y="958549"/>
                      <a:pt x="208621" y="953911"/>
                    </a:cubicBezTo>
                    <a:close/>
                    <a:moveTo>
                      <a:pt x="304907" y="898081"/>
                    </a:moveTo>
                    <a:cubicBezTo>
                      <a:pt x="327053" y="897199"/>
                      <a:pt x="348541" y="894615"/>
                      <a:pt x="369098" y="890314"/>
                    </a:cubicBezTo>
                    <a:lnTo>
                      <a:pt x="369098" y="953911"/>
                    </a:lnTo>
                    <a:cubicBezTo>
                      <a:pt x="348702" y="958533"/>
                      <a:pt x="327182" y="961341"/>
                      <a:pt x="304907" y="962304"/>
                    </a:cubicBezTo>
                    <a:close/>
                    <a:moveTo>
                      <a:pt x="401194" y="882258"/>
                    </a:moveTo>
                    <a:cubicBezTo>
                      <a:pt x="424335" y="875181"/>
                      <a:pt x="445774" y="865809"/>
                      <a:pt x="465385" y="854816"/>
                    </a:cubicBezTo>
                    <a:lnTo>
                      <a:pt x="465385" y="914193"/>
                    </a:lnTo>
                    <a:cubicBezTo>
                      <a:pt x="446481" y="926534"/>
                      <a:pt x="424848" y="936869"/>
                      <a:pt x="401194" y="944828"/>
                    </a:cubicBezTo>
                    <a:close/>
                    <a:moveTo>
                      <a:pt x="401194" y="848542"/>
                    </a:moveTo>
                    <a:lnTo>
                      <a:pt x="401194" y="785955"/>
                    </a:lnTo>
                    <a:cubicBezTo>
                      <a:pt x="424335" y="778878"/>
                      <a:pt x="445774" y="769506"/>
                      <a:pt x="465385" y="758514"/>
                    </a:cubicBezTo>
                    <a:lnTo>
                      <a:pt x="465385" y="817890"/>
                    </a:lnTo>
                    <a:cubicBezTo>
                      <a:pt x="446481" y="830247"/>
                      <a:pt x="424848" y="840582"/>
                      <a:pt x="401194" y="848542"/>
                    </a:cubicBezTo>
                    <a:close/>
                    <a:moveTo>
                      <a:pt x="401194" y="752255"/>
                    </a:moveTo>
                    <a:lnTo>
                      <a:pt x="401194" y="689669"/>
                    </a:lnTo>
                    <a:cubicBezTo>
                      <a:pt x="424335" y="682592"/>
                      <a:pt x="445774" y="673220"/>
                      <a:pt x="465385" y="662227"/>
                    </a:cubicBezTo>
                    <a:lnTo>
                      <a:pt x="465385" y="721604"/>
                    </a:lnTo>
                    <a:cubicBezTo>
                      <a:pt x="446481" y="733961"/>
                      <a:pt x="424848" y="744295"/>
                      <a:pt x="401194" y="752255"/>
                    </a:cubicBezTo>
                    <a:close/>
                    <a:moveTo>
                      <a:pt x="32096" y="592612"/>
                    </a:moveTo>
                    <a:cubicBezTo>
                      <a:pt x="44886" y="610537"/>
                      <a:pt x="61126" y="626922"/>
                      <a:pt x="80239" y="641381"/>
                    </a:cubicBezTo>
                    <a:lnTo>
                      <a:pt x="80239" y="696280"/>
                    </a:lnTo>
                    <a:cubicBezTo>
                      <a:pt x="50069" y="667346"/>
                      <a:pt x="32096" y="632009"/>
                      <a:pt x="32096" y="593767"/>
                    </a:cubicBezTo>
                    <a:close/>
                    <a:moveTo>
                      <a:pt x="32096" y="688899"/>
                    </a:moveTo>
                    <a:cubicBezTo>
                      <a:pt x="44886" y="706824"/>
                      <a:pt x="61126" y="723209"/>
                      <a:pt x="80239" y="737668"/>
                    </a:cubicBezTo>
                    <a:lnTo>
                      <a:pt x="80239" y="792567"/>
                    </a:lnTo>
                    <a:cubicBezTo>
                      <a:pt x="50069" y="763633"/>
                      <a:pt x="32096" y="728296"/>
                      <a:pt x="32096" y="690054"/>
                    </a:cubicBezTo>
                    <a:close/>
                    <a:moveTo>
                      <a:pt x="32096" y="786341"/>
                    </a:moveTo>
                    <a:lnTo>
                      <a:pt x="32096" y="785185"/>
                    </a:lnTo>
                    <a:cubicBezTo>
                      <a:pt x="44886" y="803110"/>
                      <a:pt x="61126" y="819495"/>
                      <a:pt x="80239" y="833954"/>
                    </a:cubicBezTo>
                    <a:lnTo>
                      <a:pt x="80239" y="888854"/>
                    </a:lnTo>
                    <a:cubicBezTo>
                      <a:pt x="50069" y="859920"/>
                      <a:pt x="32096" y="824582"/>
                      <a:pt x="32096" y="786341"/>
                    </a:cubicBezTo>
                    <a:close/>
                    <a:moveTo>
                      <a:pt x="545624" y="786341"/>
                    </a:moveTo>
                    <a:cubicBezTo>
                      <a:pt x="545624" y="824582"/>
                      <a:pt x="527650" y="859920"/>
                      <a:pt x="497480" y="888854"/>
                    </a:cubicBezTo>
                    <a:lnTo>
                      <a:pt x="497480" y="833954"/>
                    </a:lnTo>
                    <a:cubicBezTo>
                      <a:pt x="516593" y="819511"/>
                      <a:pt x="532833" y="803110"/>
                      <a:pt x="545624" y="785185"/>
                    </a:cubicBezTo>
                    <a:close/>
                    <a:moveTo>
                      <a:pt x="545624" y="690054"/>
                    </a:moveTo>
                    <a:cubicBezTo>
                      <a:pt x="545624" y="728296"/>
                      <a:pt x="527650" y="763633"/>
                      <a:pt x="497480" y="792567"/>
                    </a:cubicBezTo>
                    <a:lnTo>
                      <a:pt x="497480" y="737668"/>
                    </a:lnTo>
                    <a:cubicBezTo>
                      <a:pt x="516593" y="723225"/>
                      <a:pt x="532833" y="706824"/>
                      <a:pt x="545624" y="688899"/>
                    </a:cubicBezTo>
                    <a:close/>
                    <a:moveTo>
                      <a:pt x="497480" y="696280"/>
                    </a:moveTo>
                    <a:lnTo>
                      <a:pt x="497480" y="641381"/>
                    </a:lnTo>
                    <a:cubicBezTo>
                      <a:pt x="516593" y="626938"/>
                      <a:pt x="532833" y="610537"/>
                      <a:pt x="545624" y="592612"/>
                    </a:cubicBezTo>
                    <a:lnTo>
                      <a:pt x="545624" y="593767"/>
                    </a:lnTo>
                    <a:cubicBezTo>
                      <a:pt x="545624" y="632009"/>
                      <a:pt x="527650" y="667346"/>
                      <a:pt x="497480" y="696280"/>
                    </a:cubicBezTo>
                    <a:close/>
                    <a:moveTo>
                      <a:pt x="962865" y="341561"/>
                    </a:moveTo>
                    <a:lnTo>
                      <a:pt x="925570" y="354270"/>
                    </a:lnTo>
                    <a:lnTo>
                      <a:pt x="923468" y="362776"/>
                    </a:lnTo>
                    <a:cubicBezTo>
                      <a:pt x="917691" y="386125"/>
                      <a:pt x="908447" y="408400"/>
                      <a:pt x="896010" y="429005"/>
                    </a:cubicBezTo>
                    <a:lnTo>
                      <a:pt x="891485" y="436515"/>
                    </a:lnTo>
                    <a:lnTo>
                      <a:pt x="908896" y="471885"/>
                    </a:lnTo>
                    <a:lnTo>
                      <a:pt x="857046" y="523719"/>
                    </a:lnTo>
                    <a:lnTo>
                      <a:pt x="821677" y="506323"/>
                    </a:lnTo>
                    <a:lnTo>
                      <a:pt x="814167" y="510865"/>
                    </a:lnTo>
                    <a:cubicBezTo>
                      <a:pt x="793577" y="523302"/>
                      <a:pt x="771287" y="532545"/>
                      <a:pt x="747921" y="538306"/>
                    </a:cubicBezTo>
                    <a:lnTo>
                      <a:pt x="739416" y="540409"/>
                    </a:lnTo>
                    <a:lnTo>
                      <a:pt x="726706" y="577720"/>
                    </a:lnTo>
                    <a:lnTo>
                      <a:pt x="653400" y="577720"/>
                    </a:lnTo>
                    <a:lnTo>
                      <a:pt x="640706" y="540409"/>
                    </a:lnTo>
                    <a:lnTo>
                      <a:pt x="632201" y="538306"/>
                    </a:lnTo>
                    <a:cubicBezTo>
                      <a:pt x="613217" y="533604"/>
                      <a:pt x="594970" y="526495"/>
                      <a:pt x="577719" y="517348"/>
                    </a:cubicBezTo>
                    <a:lnTo>
                      <a:pt x="577719" y="497481"/>
                    </a:lnTo>
                    <a:cubicBezTo>
                      <a:pt x="577719" y="491383"/>
                      <a:pt x="577157" y="485365"/>
                      <a:pt x="576451" y="479395"/>
                    </a:cubicBezTo>
                    <a:cubicBezTo>
                      <a:pt x="609991" y="501300"/>
                      <a:pt x="649276" y="513529"/>
                      <a:pt x="690053" y="513529"/>
                    </a:cubicBezTo>
                    <a:cubicBezTo>
                      <a:pt x="805084" y="513529"/>
                      <a:pt x="898674" y="419938"/>
                      <a:pt x="898674" y="304908"/>
                    </a:cubicBezTo>
                    <a:cubicBezTo>
                      <a:pt x="898674" y="189877"/>
                      <a:pt x="805084" y="96287"/>
                      <a:pt x="690053" y="96287"/>
                    </a:cubicBezTo>
                    <a:cubicBezTo>
                      <a:pt x="575023" y="96287"/>
                      <a:pt x="481433" y="189877"/>
                      <a:pt x="481433" y="304908"/>
                    </a:cubicBezTo>
                    <a:cubicBezTo>
                      <a:pt x="481433" y="318500"/>
                      <a:pt x="483150" y="331996"/>
                      <a:pt x="485781" y="345284"/>
                    </a:cubicBezTo>
                    <a:cubicBezTo>
                      <a:pt x="465433" y="331547"/>
                      <a:pt x="442404" y="319944"/>
                      <a:pt x="417242" y="310877"/>
                    </a:cubicBezTo>
                    <a:lnTo>
                      <a:pt x="417242" y="268254"/>
                    </a:lnTo>
                    <a:lnTo>
                      <a:pt x="454536" y="255545"/>
                    </a:lnTo>
                    <a:lnTo>
                      <a:pt x="456639" y="247039"/>
                    </a:lnTo>
                    <a:cubicBezTo>
                      <a:pt x="462416" y="223690"/>
                      <a:pt x="471659" y="201416"/>
                      <a:pt x="484096" y="180810"/>
                    </a:cubicBezTo>
                    <a:lnTo>
                      <a:pt x="488622" y="173300"/>
                    </a:lnTo>
                    <a:lnTo>
                      <a:pt x="471210" y="137931"/>
                    </a:lnTo>
                    <a:lnTo>
                      <a:pt x="523060" y="86096"/>
                    </a:lnTo>
                    <a:lnTo>
                      <a:pt x="558430" y="103492"/>
                    </a:lnTo>
                    <a:lnTo>
                      <a:pt x="565940" y="98951"/>
                    </a:lnTo>
                    <a:cubicBezTo>
                      <a:pt x="586529" y="86514"/>
                      <a:pt x="608820" y="77270"/>
                      <a:pt x="632185" y="71509"/>
                    </a:cubicBezTo>
                    <a:lnTo>
                      <a:pt x="640690" y="69407"/>
                    </a:lnTo>
                    <a:lnTo>
                      <a:pt x="653400" y="32096"/>
                    </a:lnTo>
                    <a:lnTo>
                      <a:pt x="726706" y="32096"/>
                    </a:lnTo>
                    <a:lnTo>
                      <a:pt x="739400" y="69407"/>
                    </a:lnTo>
                    <a:lnTo>
                      <a:pt x="747905" y="71509"/>
                    </a:lnTo>
                    <a:cubicBezTo>
                      <a:pt x="771271" y="77286"/>
                      <a:pt x="793561" y="86530"/>
                      <a:pt x="814151" y="98951"/>
                    </a:cubicBezTo>
                    <a:lnTo>
                      <a:pt x="821661" y="103492"/>
                    </a:lnTo>
                    <a:lnTo>
                      <a:pt x="857030" y="86096"/>
                    </a:lnTo>
                    <a:lnTo>
                      <a:pt x="908880" y="137931"/>
                    </a:lnTo>
                    <a:lnTo>
                      <a:pt x="891469" y="173300"/>
                    </a:lnTo>
                    <a:lnTo>
                      <a:pt x="895994" y="180810"/>
                    </a:lnTo>
                    <a:cubicBezTo>
                      <a:pt x="908431" y="201416"/>
                      <a:pt x="917675" y="223706"/>
                      <a:pt x="923452" y="247039"/>
                    </a:cubicBezTo>
                    <a:lnTo>
                      <a:pt x="925554" y="255545"/>
                    </a:lnTo>
                    <a:lnTo>
                      <a:pt x="962865" y="268254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4" name="任意多边形: 形状 213"/>
              <p:cNvSpPr/>
              <p:nvPr/>
            </p:nvSpPr>
            <p:spPr>
              <a:xfrm>
                <a:off x="8026722" y="1278407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5" name="任意多边形: 形状 214"/>
              <p:cNvSpPr/>
              <p:nvPr/>
            </p:nvSpPr>
            <p:spPr>
              <a:xfrm>
                <a:off x="8090913" y="1278407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6" name="任意多边形: 形状 215"/>
              <p:cNvSpPr/>
              <p:nvPr/>
            </p:nvSpPr>
            <p:spPr>
              <a:xfrm>
                <a:off x="7737863" y="1278407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7" name="任意多边形: 形状 216"/>
              <p:cNvSpPr/>
              <p:nvPr/>
            </p:nvSpPr>
            <p:spPr>
              <a:xfrm>
                <a:off x="7802054" y="1278407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8" name="任意多边形: 形状 217"/>
              <p:cNvSpPr/>
              <p:nvPr/>
            </p:nvSpPr>
            <p:spPr>
              <a:xfrm>
                <a:off x="8572346" y="1406789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19" name="任意多边形: 形状 218"/>
              <p:cNvSpPr/>
              <p:nvPr/>
            </p:nvSpPr>
            <p:spPr>
              <a:xfrm>
                <a:off x="8572346" y="1470980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0" name="任意多边形: 形状 219"/>
              <p:cNvSpPr/>
              <p:nvPr/>
            </p:nvSpPr>
            <p:spPr>
              <a:xfrm>
                <a:off x="8604441" y="1438885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1" name="任意多边形: 形状 220"/>
              <p:cNvSpPr/>
              <p:nvPr/>
            </p:nvSpPr>
            <p:spPr>
              <a:xfrm>
                <a:off x="8540250" y="1438885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2" name="任意多边形: 形状 221"/>
              <p:cNvSpPr/>
              <p:nvPr/>
            </p:nvSpPr>
            <p:spPr>
              <a:xfrm>
                <a:off x="8283486" y="1519124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3" name="任意多边形: 形状 222"/>
              <p:cNvSpPr/>
              <p:nvPr/>
            </p:nvSpPr>
            <p:spPr>
              <a:xfrm>
                <a:off x="8283486" y="1583315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>
                <a:off x="8315582" y="1551219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>
                <a:off x="8251391" y="1551219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>
                <a:off x="7978579" y="796974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7" name="任意多边形: 形状 226"/>
              <p:cNvSpPr/>
              <p:nvPr/>
            </p:nvSpPr>
            <p:spPr>
              <a:xfrm>
                <a:off x="7978579" y="861165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8" name="任意多边形: 形状 227"/>
              <p:cNvSpPr/>
              <p:nvPr/>
            </p:nvSpPr>
            <p:spPr>
              <a:xfrm>
                <a:off x="8010675" y="829070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29" name="任意多边形: 形状 228"/>
              <p:cNvSpPr/>
              <p:nvPr/>
            </p:nvSpPr>
            <p:spPr>
              <a:xfrm>
                <a:off x="7946484" y="829070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30" name="任意多边形: 形状 229"/>
              <p:cNvSpPr/>
              <p:nvPr/>
            </p:nvSpPr>
            <p:spPr>
              <a:xfrm>
                <a:off x="7818102" y="957452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31" name="任意多边形: 形状 230"/>
              <p:cNvSpPr/>
              <p:nvPr/>
            </p:nvSpPr>
            <p:spPr>
              <a:xfrm>
                <a:off x="7818102" y="1021643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32" name="任意多边形: 形状 231"/>
              <p:cNvSpPr/>
              <p:nvPr/>
            </p:nvSpPr>
            <p:spPr>
              <a:xfrm>
                <a:off x="7850197" y="989547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33" name="任意多边形: 形状 232"/>
              <p:cNvSpPr/>
              <p:nvPr/>
            </p:nvSpPr>
            <p:spPr>
              <a:xfrm>
                <a:off x="7786006" y="989547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34" name="任意多边形: 形状 233"/>
              <p:cNvSpPr/>
              <p:nvPr/>
            </p:nvSpPr>
            <p:spPr>
              <a:xfrm>
                <a:off x="8476059" y="1583315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35" name="任意多边形: 形状 234"/>
              <p:cNvSpPr/>
              <p:nvPr/>
            </p:nvSpPr>
            <p:spPr>
              <a:xfrm>
                <a:off x="8476059" y="1647506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>
                <a:off x="8508155" y="1615410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>
                <a:off x="8443964" y="1615410"/>
                <a:ext cx="32095" cy="32095"/>
              </a:xfrm>
              <a:custGeom>
                <a:avLst/>
                <a:gdLst>
                  <a:gd name="connsiteX0" fmla="*/ 0 w 32095"/>
                  <a:gd name="connsiteY0" fmla="*/ 0 h 32095"/>
                  <a:gd name="connsiteX1" fmla="*/ 32096 w 32095"/>
                  <a:gd name="connsiteY1" fmla="*/ 0 h 32095"/>
                  <a:gd name="connsiteX2" fmla="*/ 32096 w 32095"/>
                  <a:gd name="connsiteY2" fmla="*/ 32096 h 32095"/>
                  <a:gd name="connsiteX3" fmla="*/ 0 w 32095"/>
                  <a:gd name="connsiteY3" fmla="*/ 32096 h 32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095" h="32095">
                    <a:moveTo>
                      <a:pt x="0" y="0"/>
                    </a:moveTo>
                    <a:lnTo>
                      <a:pt x="32096" y="0"/>
                    </a:lnTo>
                    <a:lnTo>
                      <a:pt x="32096" y="32096"/>
                    </a:lnTo>
                    <a:lnTo>
                      <a:pt x="0" y="32096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</p:grpSp>
        <p:pic>
          <p:nvPicPr>
            <p:cNvPr id="208" name="图片 207" descr="图片包含 游戏机, 盘子, 监控, 白色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7793" y="2125006"/>
              <a:ext cx="1519072" cy="201148"/>
            </a:xfrm>
            <a:prstGeom prst="rect">
              <a:avLst/>
            </a:prstGeom>
          </p:spPr>
        </p:pic>
      </p:grpSp>
      <p:grpSp>
        <p:nvGrpSpPr>
          <p:cNvPr id="267" name="组合 266"/>
          <p:cNvGrpSpPr/>
          <p:nvPr/>
        </p:nvGrpSpPr>
        <p:grpSpPr>
          <a:xfrm rot="5400000">
            <a:off x="8929410" y="3580893"/>
            <a:ext cx="558062" cy="757359"/>
            <a:chOff x="1014490" y="2652151"/>
            <a:chExt cx="558062" cy="576318"/>
          </a:xfrm>
        </p:grpSpPr>
        <p:sp>
          <p:nvSpPr>
            <p:cNvPr id="268" name="上箭头 8"/>
            <p:cNvSpPr/>
            <p:nvPr/>
          </p:nvSpPr>
          <p:spPr>
            <a:xfrm>
              <a:off x="1014490" y="2652151"/>
              <a:ext cx="421640" cy="576318"/>
            </a:xfrm>
            <a:prstGeom prst="upArrow">
              <a:avLst/>
            </a:prstGeom>
            <a:gradFill>
              <a:gsLst>
                <a:gs pos="100000">
                  <a:schemeClr val="accent1">
                    <a:alpha val="7000"/>
                  </a:schemeClr>
                </a:gs>
                <a:gs pos="0">
                  <a:schemeClr val="accent1">
                    <a:alpha val="8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cxnSp>
          <p:nvCxnSpPr>
            <p:cNvPr id="269" name="直接连接符 268"/>
            <p:cNvCxnSpPr/>
            <p:nvPr/>
          </p:nvCxnSpPr>
          <p:spPr>
            <a:xfrm>
              <a:off x="1572552" y="2694297"/>
              <a:ext cx="0" cy="460986"/>
            </a:xfrm>
            <a:prstGeom prst="line">
              <a:avLst/>
            </a:prstGeom>
            <a:gradFill>
              <a:gsLst>
                <a:gs pos="1900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cap="rnd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prstDash val="dash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70" name="直接连接符 269"/>
          <p:cNvCxnSpPr/>
          <p:nvPr/>
        </p:nvCxnSpPr>
        <p:spPr>
          <a:xfrm flipH="1">
            <a:off x="6826371" y="4931442"/>
            <a:ext cx="5160324" cy="0"/>
          </a:xfrm>
          <a:prstGeom prst="line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1"/>
          </a:gradFill>
          <a:ln w="19050" cap="rnd">
            <a:gradFill>
              <a:gsLst>
                <a:gs pos="100000">
                  <a:schemeClr val="accent1">
                    <a:alpha val="24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prstDash val="dash"/>
            <a:head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1" name="矩形: 圆角 270"/>
          <p:cNvSpPr/>
          <p:nvPr/>
        </p:nvSpPr>
        <p:spPr>
          <a:xfrm>
            <a:off x="97128" y="2902296"/>
            <a:ext cx="11979731" cy="3826878"/>
          </a:xfrm>
          <a:prstGeom prst="roundRect">
            <a:avLst>
              <a:gd name="adj" fmla="val 8943"/>
            </a:avLst>
          </a:prstGeom>
          <a:gradFill flip="none" rotWithShape="1">
            <a:gsLst>
              <a:gs pos="99000">
                <a:schemeClr val="bg1">
                  <a:alpha val="32000"/>
                </a:schemeClr>
              </a:gs>
              <a:gs pos="85000">
                <a:schemeClr val="bg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阿里巴巴普惠体 R"/>
              <a:cs typeface="+mn-cs"/>
            </a:endParaRPr>
          </a:p>
        </p:txBody>
      </p:sp>
      <p:grpSp>
        <p:nvGrpSpPr>
          <p:cNvPr id="272" name="组合 271"/>
          <p:cNvGrpSpPr/>
          <p:nvPr/>
        </p:nvGrpSpPr>
        <p:grpSpPr>
          <a:xfrm>
            <a:off x="130850" y="5071073"/>
            <a:ext cx="2672487" cy="1667427"/>
            <a:chOff x="579553" y="4276113"/>
            <a:chExt cx="2672487" cy="1667427"/>
          </a:xfrm>
        </p:grpSpPr>
        <p:grpSp>
          <p:nvGrpSpPr>
            <p:cNvPr id="273" name="组合 272"/>
            <p:cNvGrpSpPr/>
            <p:nvPr/>
          </p:nvGrpSpPr>
          <p:grpSpPr>
            <a:xfrm>
              <a:off x="611474" y="4276113"/>
              <a:ext cx="2640566" cy="1667427"/>
              <a:chOff x="611474" y="4276113"/>
              <a:chExt cx="2640566" cy="1667427"/>
            </a:xfrm>
          </p:grpSpPr>
          <p:grpSp>
            <p:nvGrpSpPr>
              <p:cNvPr id="276" name="组合 275"/>
              <p:cNvGrpSpPr/>
              <p:nvPr/>
            </p:nvGrpSpPr>
            <p:grpSpPr>
              <a:xfrm>
                <a:off x="863175" y="4276113"/>
                <a:ext cx="1612900" cy="1612899"/>
                <a:chOff x="8944302" y="4179229"/>
                <a:chExt cx="6493834" cy="6493834"/>
              </a:xfrm>
            </p:grpSpPr>
            <p:grpSp>
              <p:nvGrpSpPr>
                <p:cNvPr id="282" name="组合 281"/>
                <p:cNvGrpSpPr/>
                <p:nvPr/>
              </p:nvGrpSpPr>
              <p:grpSpPr>
                <a:xfrm>
                  <a:off x="8944302" y="4179229"/>
                  <a:ext cx="6493834" cy="6493834"/>
                  <a:chOff x="2191473" y="0"/>
                  <a:chExt cx="7809054" cy="7809054"/>
                </a:xfrm>
              </p:grpSpPr>
              <p:sp>
                <p:nvSpPr>
                  <p:cNvPr id="320" name="椭圆 319"/>
                  <p:cNvSpPr/>
                  <p:nvPr/>
                </p:nvSpPr>
                <p:spPr>
                  <a:xfrm>
                    <a:off x="2191473" y="0"/>
                    <a:ext cx="7809054" cy="7809054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0064FA">
                          <a:alpha val="10000"/>
                        </a:srgbClr>
                      </a:gs>
                      <a:gs pos="3000">
                        <a:srgbClr val="0982CE">
                          <a:alpha val="0"/>
                        </a:srgbClr>
                      </a:gs>
                      <a:gs pos="0">
                        <a:srgbClr val="0064FA">
                          <a:alpha val="10000"/>
                        </a:srgbClr>
                      </a:gs>
                      <a:gs pos="93000">
                        <a:srgbClr val="0293F2">
                          <a:alpha val="0"/>
                        </a:srgbClr>
                      </a:gs>
                    </a:gsLst>
                    <a:lin ang="0" scaled="0"/>
                  </a:gradFill>
                  <a:ln w="12700" cap="flat" cmpd="sng" algn="ctr">
                    <a:gradFill>
                      <a:gsLst>
                        <a:gs pos="50000">
                          <a:srgbClr val="0293F2"/>
                        </a:gs>
                        <a:gs pos="24000">
                          <a:srgbClr val="0293F2">
                            <a:alpha val="0"/>
                          </a:srgbClr>
                        </a:gs>
                        <a:gs pos="73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321" name="椭圆 320"/>
                  <p:cNvSpPr/>
                  <p:nvPr/>
                </p:nvSpPr>
                <p:spPr>
                  <a:xfrm>
                    <a:off x="2275840" y="84367"/>
                    <a:ext cx="7640320" cy="7640320"/>
                  </a:xfrm>
                  <a:prstGeom prst="ellipse">
                    <a:avLst/>
                  </a:prstGeom>
                  <a:noFill/>
                  <a:ln w="12700" cap="flat" cmpd="sng" algn="ctr">
                    <a:gradFill>
                      <a:gsLst>
                        <a:gs pos="50000">
                          <a:srgbClr val="0293F2"/>
                        </a:gs>
                        <a:gs pos="24000">
                          <a:srgbClr val="0293F2">
                            <a:alpha val="0"/>
                          </a:srgbClr>
                        </a:gs>
                        <a:gs pos="73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dash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83" name="组合 282"/>
                <p:cNvGrpSpPr/>
                <p:nvPr/>
              </p:nvGrpSpPr>
              <p:grpSpPr>
                <a:xfrm>
                  <a:off x="12569371" y="5494311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318" name="直接连接符 317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319" name="直接连接符 318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284" name="组合 283"/>
                <p:cNvGrpSpPr/>
                <p:nvPr/>
              </p:nvGrpSpPr>
              <p:grpSpPr>
                <a:xfrm flipV="1">
                  <a:off x="13052453" y="5600046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316" name="直接连接符 315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317" name="直接连接符 316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285" name="组合 284"/>
                <p:cNvGrpSpPr/>
                <p:nvPr/>
              </p:nvGrpSpPr>
              <p:grpSpPr>
                <a:xfrm flipV="1">
                  <a:off x="11778548" y="6080218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314" name="直接连接符 313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315" name="直接连接符 314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286" name="组合 285"/>
                <p:cNvGrpSpPr/>
                <p:nvPr/>
              </p:nvGrpSpPr>
              <p:grpSpPr>
                <a:xfrm>
                  <a:off x="11299049" y="5684294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312" name="直接连接符 311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66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313" name="直接连接符 312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66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287" name="组合 286"/>
                <p:cNvGrpSpPr/>
                <p:nvPr/>
              </p:nvGrpSpPr>
              <p:grpSpPr>
                <a:xfrm>
                  <a:off x="10962677" y="5684294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310" name="直接连接符 309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50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311" name="直接连接符 310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50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288" name="组合 287"/>
                <p:cNvGrpSpPr/>
                <p:nvPr/>
              </p:nvGrpSpPr>
              <p:grpSpPr>
                <a:xfrm>
                  <a:off x="13395975" y="5353551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308" name="直接连接符 307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309" name="直接连接符 308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289" name="组合 288"/>
                <p:cNvGrpSpPr/>
                <p:nvPr/>
              </p:nvGrpSpPr>
              <p:grpSpPr>
                <a:xfrm>
                  <a:off x="14416383" y="5700455"/>
                  <a:ext cx="111694" cy="2631001"/>
                  <a:chOff x="11242040" y="2413470"/>
                  <a:chExt cx="0" cy="2135347"/>
                </a:xfrm>
              </p:grpSpPr>
              <p:cxnSp>
                <p:nvCxnSpPr>
                  <p:cNvPr id="306" name="直接连接符 305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307" name="直接连接符 306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290" name="组合 289"/>
                <p:cNvGrpSpPr/>
                <p:nvPr/>
              </p:nvGrpSpPr>
              <p:grpSpPr>
                <a:xfrm>
                  <a:off x="10591825" y="5672719"/>
                  <a:ext cx="91157" cy="2601078"/>
                  <a:chOff x="11242040" y="2413470"/>
                  <a:chExt cx="0" cy="2135347"/>
                </a:xfrm>
              </p:grpSpPr>
              <p:cxnSp>
                <p:nvCxnSpPr>
                  <p:cNvPr id="304" name="直接连接符 303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50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305" name="直接连接符 304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50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295" name="组合 294"/>
                <p:cNvGrpSpPr/>
                <p:nvPr/>
              </p:nvGrpSpPr>
              <p:grpSpPr>
                <a:xfrm>
                  <a:off x="9839299" y="6111936"/>
                  <a:ext cx="111694" cy="2631000"/>
                  <a:chOff x="11242040" y="2413470"/>
                  <a:chExt cx="0" cy="2135347"/>
                </a:xfrm>
              </p:grpSpPr>
              <p:cxnSp>
                <p:nvCxnSpPr>
                  <p:cNvPr id="302" name="直接连接符 301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303" name="直接连接符 302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sp>
              <p:nvSpPr>
                <p:cNvPr id="296" name="椭圆 295"/>
                <p:cNvSpPr/>
                <p:nvPr/>
              </p:nvSpPr>
              <p:spPr>
                <a:xfrm flipV="1">
                  <a:off x="13980175" y="6718517"/>
                  <a:ext cx="112955" cy="112955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97" name="椭圆 296"/>
                <p:cNvSpPr/>
                <p:nvPr/>
              </p:nvSpPr>
              <p:spPr>
                <a:xfrm flipV="1">
                  <a:off x="10152146" y="6596596"/>
                  <a:ext cx="211065" cy="211065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98" name="椭圆 297"/>
                <p:cNvSpPr/>
                <p:nvPr/>
              </p:nvSpPr>
              <p:spPr>
                <a:xfrm flipV="1">
                  <a:off x="9948949" y="8278072"/>
                  <a:ext cx="89144" cy="89144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99" name="椭圆 298"/>
                <p:cNvSpPr/>
                <p:nvPr/>
              </p:nvSpPr>
              <p:spPr>
                <a:xfrm flipV="1">
                  <a:off x="14231393" y="8018991"/>
                  <a:ext cx="208524" cy="208524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0" name="椭圆 299"/>
                <p:cNvSpPr/>
                <p:nvPr/>
              </p:nvSpPr>
              <p:spPr>
                <a:xfrm flipV="1">
                  <a:off x="9511282" y="7539424"/>
                  <a:ext cx="117315" cy="117315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>
                      <a:alpha val="49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1" name="椭圆 300"/>
                <p:cNvSpPr/>
                <p:nvPr/>
              </p:nvSpPr>
              <p:spPr>
                <a:xfrm flipV="1">
                  <a:off x="14672550" y="7143179"/>
                  <a:ext cx="117315" cy="117315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>
                      <a:alpha val="49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77" name="任意多边形: 形状 276"/>
              <p:cNvSpPr/>
              <p:nvPr/>
            </p:nvSpPr>
            <p:spPr>
              <a:xfrm>
                <a:off x="611474" y="4752371"/>
                <a:ext cx="2172934" cy="558947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279" name="组合 278"/>
              <p:cNvGrpSpPr/>
              <p:nvPr/>
            </p:nvGrpSpPr>
            <p:grpSpPr>
              <a:xfrm rot="16200000" flipV="1">
                <a:off x="2684850" y="5376350"/>
                <a:ext cx="558062" cy="576318"/>
                <a:chOff x="1014490" y="2652151"/>
                <a:chExt cx="558062" cy="576318"/>
              </a:xfrm>
            </p:grpSpPr>
            <p:sp>
              <p:nvSpPr>
                <p:cNvPr id="280" name="上箭头 8"/>
                <p:cNvSpPr/>
                <p:nvPr/>
              </p:nvSpPr>
              <p:spPr>
                <a:xfrm>
                  <a:off x="1014490" y="2652151"/>
                  <a:ext cx="421640" cy="576318"/>
                </a:xfrm>
                <a:prstGeom prst="upArrow">
                  <a:avLst/>
                </a:prstGeom>
                <a:gradFill>
                  <a:gsLst>
                    <a:gs pos="100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3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  <p:cxnSp>
              <p:nvCxnSpPr>
                <p:cNvPr id="281" name="直接连接符 280"/>
                <p:cNvCxnSpPr/>
                <p:nvPr/>
              </p:nvCxnSpPr>
              <p:spPr>
                <a:xfrm>
                  <a:off x="1572552" y="2694297"/>
                  <a:ext cx="0" cy="460986"/>
                </a:xfrm>
                <a:prstGeom prst="line">
                  <a:avLst/>
                </a:prstGeom>
                <a:gradFill>
                  <a:gsLst>
                    <a:gs pos="1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cap="rnd">
                  <a:gradFill>
                    <a:gsLst>
                      <a:gs pos="100000">
                        <a:schemeClr val="accent1">
                          <a:alpha val="0"/>
                        </a:schemeClr>
                      </a:gs>
                      <a:gs pos="0">
                        <a:schemeClr val="accent1"/>
                      </a:gs>
                    </a:gsLst>
                    <a:lin ang="5400000" scaled="1"/>
                  </a:gradFill>
                  <a:prstDash val="dash"/>
                  <a:head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74" name="文本框 273"/>
            <p:cNvSpPr txBox="1"/>
            <p:nvPr/>
          </p:nvSpPr>
          <p:spPr>
            <a:xfrm>
              <a:off x="732451" y="4850182"/>
              <a:ext cx="1874348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新型敷料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utler" panose="02070803080706020303"/>
                <a:cs typeface="+mn-cs"/>
              </a:endParaRPr>
            </a:p>
          </p:txBody>
        </p:sp>
        <p:pic>
          <p:nvPicPr>
            <p:cNvPr id="275" name="图片 2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553" y="4660197"/>
              <a:ext cx="1436249" cy="183866"/>
            </a:xfrm>
            <a:prstGeom prst="rect">
              <a:avLst/>
            </a:prstGeom>
          </p:spPr>
        </p:pic>
      </p:grpSp>
      <p:grpSp>
        <p:nvGrpSpPr>
          <p:cNvPr id="384" name="组合 383"/>
          <p:cNvGrpSpPr/>
          <p:nvPr/>
        </p:nvGrpSpPr>
        <p:grpSpPr>
          <a:xfrm>
            <a:off x="6727068" y="4969240"/>
            <a:ext cx="2256375" cy="712218"/>
            <a:chOff x="9527980" y="4709781"/>
            <a:chExt cx="2256375" cy="712218"/>
          </a:xfrm>
        </p:grpSpPr>
        <p:grpSp>
          <p:nvGrpSpPr>
            <p:cNvPr id="385" name="组合 384"/>
            <p:cNvGrpSpPr/>
            <p:nvPr/>
          </p:nvGrpSpPr>
          <p:grpSpPr>
            <a:xfrm>
              <a:off x="9527980" y="4709781"/>
              <a:ext cx="2256375" cy="712218"/>
              <a:chOff x="5111435" y="4290592"/>
              <a:chExt cx="4854265" cy="1532237"/>
            </a:xfrm>
          </p:grpSpPr>
          <p:sp>
            <p:nvSpPr>
              <p:cNvPr id="388" name="任意多边形: 形状 387"/>
              <p:cNvSpPr/>
              <p:nvPr/>
            </p:nvSpPr>
            <p:spPr>
              <a:xfrm>
                <a:off x="5205977" y="4525450"/>
                <a:ext cx="4674754" cy="1202497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389" name="组合 388"/>
              <p:cNvGrpSpPr/>
              <p:nvPr/>
            </p:nvGrpSpPr>
            <p:grpSpPr>
              <a:xfrm flipH="1" flipV="1">
                <a:off x="8694144" y="5594861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406" name="平行四边形 405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7" name="平行四边形 406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8" name="平行四边形 407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9" name="平行四边形 408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0" name="平行四边形 409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1" name="平行四边形 410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2" name="平行四边形 411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3" name="平行四边形 412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4" name="平行四边形 413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5" name="平行四边形 414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16" name="平行四边形 415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390" name="组合 389"/>
              <p:cNvGrpSpPr/>
              <p:nvPr/>
            </p:nvGrpSpPr>
            <p:grpSpPr>
              <a:xfrm>
                <a:off x="5111435" y="4290592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395" name="平行四边形 394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6" name="平行四边形 395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7" name="平行四边形 396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8" name="平行四边形 397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399" name="平行四边形 398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0" name="平行四边形 399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1" name="平行四边形 400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2" name="平行四边形 401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3" name="平行四边形 402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4" name="平行四边形 403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05" name="平行四边形 404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391" name="组合 390"/>
              <p:cNvGrpSpPr/>
              <p:nvPr/>
            </p:nvGrpSpPr>
            <p:grpSpPr>
              <a:xfrm>
                <a:off x="8581307" y="5609487"/>
                <a:ext cx="1384393" cy="213342"/>
                <a:chOff x="9443085" y="3865355"/>
                <a:chExt cx="1272540" cy="196105"/>
              </a:xfrm>
              <a:effectLst/>
            </p:grpSpPr>
            <p:cxnSp>
              <p:nvCxnSpPr>
                <p:cNvPr id="393" name="直接连接符 392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394" name="直接连接符 393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  <p:sp>
            <p:nvSpPr>
              <p:cNvPr id="392" name="矩形 391"/>
              <p:cNvSpPr/>
              <p:nvPr/>
            </p:nvSpPr>
            <p:spPr>
              <a:xfrm>
                <a:off x="5915995" y="4640237"/>
                <a:ext cx="3636150" cy="9932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合成困难</a:t>
                </a:r>
                <a:endPara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86" name="图形 38"/>
            <p:cNvSpPr/>
            <p:nvPr/>
          </p:nvSpPr>
          <p:spPr>
            <a:xfrm>
              <a:off x="9668807" y="4917421"/>
              <a:ext cx="366624" cy="375646"/>
            </a:xfrm>
            <a:custGeom>
              <a:avLst/>
              <a:gdLst>
                <a:gd name="connsiteX0" fmla="*/ 942626 w 966810"/>
                <a:gd name="connsiteY0" fmla="*/ 0 h 990600"/>
                <a:gd name="connsiteX1" fmla="*/ 24185 w 966810"/>
                <a:gd name="connsiteY1" fmla="*/ 0 h 990600"/>
                <a:gd name="connsiteX2" fmla="*/ 0 w 966810"/>
                <a:gd name="connsiteY2" fmla="*/ 24185 h 990600"/>
                <a:gd name="connsiteX3" fmla="*/ 0 w 966810"/>
                <a:gd name="connsiteY3" fmla="*/ 56387 h 990600"/>
                <a:gd name="connsiteX4" fmla="*/ 24185 w 966810"/>
                <a:gd name="connsiteY4" fmla="*/ 80571 h 990600"/>
                <a:gd name="connsiteX5" fmla="*/ 191255 w 966810"/>
                <a:gd name="connsiteY5" fmla="*/ 80571 h 990600"/>
                <a:gd name="connsiteX6" fmla="*/ 205766 w 966810"/>
                <a:gd name="connsiteY6" fmla="*/ 66061 h 990600"/>
                <a:gd name="connsiteX7" fmla="*/ 191255 w 966810"/>
                <a:gd name="connsiteY7" fmla="*/ 51550 h 990600"/>
                <a:gd name="connsiteX8" fmla="*/ 29021 w 966810"/>
                <a:gd name="connsiteY8" fmla="*/ 51550 h 990600"/>
                <a:gd name="connsiteX9" fmla="*/ 29021 w 966810"/>
                <a:gd name="connsiteY9" fmla="*/ 29021 h 990600"/>
                <a:gd name="connsiteX10" fmla="*/ 937787 w 966810"/>
                <a:gd name="connsiteY10" fmla="*/ 29021 h 990600"/>
                <a:gd name="connsiteX11" fmla="*/ 937787 w 966810"/>
                <a:gd name="connsiteY11" fmla="*/ 51550 h 990600"/>
                <a:gd name="connsiteX12" fmla="*/ 258972 w 966810"/>
                <a:gd name="connsiteY12" fmla="*/ 51550 h 990600"/>
                <a:gd name="connsiteX13" fmla="*/ 244462 w 966810"/>
                <a:gd name="connsiteY13" fmla="*/ 66061 h 990600"/>
                <a:gd name="connsiteX14" fmla="*/ 258972 w 966810"/>
                <a:gd name="connsiteY14" fmla="*/ 80571 h 990600"/>
                <a:gd name="connsiteX15" fmla="*/ 354743 w 966810"/>
                <a:gd name="connsiteY15" fmla="*/ 80571 h 990600"/>
                <a:gd name="connsiteX16" fmla="*/ 354743 w 966810"/>
                <a:gd name="connsiteY16" fmla="*/ 109382 h 990600"/>
                <a:gd name="connsiteX17" fmla="*/ 378928 w 966810"/>
                <a:gd name="connsiteY17" fmla="*/ 133567 h 990600"/>
                <a:gd name="connsiteX18" fmla="*/ 410840 w 966810"/>
                <a:gd name="connsiteY18" fmla="*/ 133567 h 990600"/>
                <a:gd name="connsiteX19" fmla="*/ 410840 w 966810"/>
                <a:gd name="connsiteY19" fmla="*/ 181998 h 990600"/>
                <a:gd name="connsiteX20" fmla="*/ 386845 w 966810"/>
                <a:gd name="connsiteY20" fmla="*/ 191726 h 990600"/>
                <a:gd name="connsiteX21" fmla="*/ 371794 w 966810"/>
                <a:gd name="connsiteY21" fmla="*/ 212803 h 990600"/>
                <a:gd name="connsiteX22" fmla="*/ 345371 w 966810"/>
                <a:gd name="connsiteY22" fmla="*/ 212803 h 990600"/>
                <a:gd name="connsiteX23" fmla="*/ 321187 w 966810"/>
                <a:gd name="connsiteY23" fmla="*/ 236988 h 990600"/>
                <a:gd name="connsiteX24" fmla="*/ 321187 w 966810"/>
                <a:gd name="connsiteY24" fmla="*/ 275137 h 990600"/>
                <a:gd name="connsiteX25" fmla="*/ 345371 w 966810"/>
                <a:gd name="connsiteY25" fmla="*/ 299322 h 990600"/>
                <a:gd name="connsiteX26" fmla="*/ 371864 w 966810"/>
                <a:gd name="connsiteY26" fmla="*/ 299322 h 990600"/>
                <a:gd name="connsiteX27" fmla="*/ 395929 w 966810"/>
                <a:gd name="connsiteY27" fmla="*/ 321130 h 990600"/>
                <a:gd name="connsiteX28" fmla="*/ 410840 w 966810"/>
                <a:gd name="connsiteY28" fmla="*/ 321130 h 990600"/>
                <a:gd name="connsiteX29" fmla="*/ 410840 w 966810"/>
                <a:gd name="connsiteY29" fmla="*/ 375430 h 990600"/>
                <a:gd name="connsiteX30" fmla="*/ 387634 w 966810"/>
                <a:gd name="connsiteY30" fmla="*/ 399564 h 990600"/>
                <a:gd name="connsiteX31" fmla="*/ 387634 w 966810"/>
                <a:gd name="connsiteY31" fmla="*/ 439830 h 990600"/>
                <a:gd name="connsiteX32" fmla="*/ 411819 w 966810"/>
                <a:gd name="connsiteY32" fmla="*/ 464015 h 990600"/>
                <a:gd name="connsiteX33" fmla="*/ 423694 w 966810"/>
                <a:gd name="connsiteY33" fmla="*/ 464015 h 990600"/>
                <a:gd name="connsiteX34" fmla="*/ 397474 w 966810"/>
                <a:gd name="connsiteY34" fmla="*/ 525037 h 990600"/>
                <a:gd name="connsiteX35" fmla="*/ 353292 w 966810"/>
                <a:gd name="connsiteY35" fmla="*/ 525037 h 990600"/>
                <a:gd name="connsiteX36" fmla="*/ 319676 w 966810"/>
                <a:gd name="connsiteY36" fmla="*/ 555007 h 990600"/>
                <a:gd name="connsiteX37" fmla="*/ 257037 w 966810"/>
                <a:gd name="connsiteY37" fmla="*/ 555007 h 990600"/>
                <a:gd name="connsiteX38" fmla="*/ 257037 w 966810"/>
                <a:gd name="connsiteY38" fmla="*/ 545352 h 990600"/>
                <a:gd name="connsiteX39" fmla="*/ 236722 w 966810"/>
                <a:gd name="connsiteY39" fmla="*/ 525037 h 990600"/>
                <a:gd name="connsiteX40" fmla="*/ 172875 w 966810"/>
                <a:gd name="connsiteY40" fmla="*/ 525037 h 990600"/>
                <a:gd name="connsiteX41" fmla="*/ 152560 w 966810"/>
                <a:gd name="connsiteY41" fmla="*/ 545352 h 990600"/>
                <a:gd name="connsiteX42" fmla="*/ 152560 w 966810"/>
                <a:gd name="connsiteY42" fmla="*/ 555007 h 990600"/>
                <a:gd name="connsiteX43" fmla="*/ 107552 w 966810"/>
                <a:gd name="connsiteY43" fmla="*/ 555007 h 990600"/>
                <a:gd name="connsiteX44" fmla="*/ 87237 w 966810"/>
                <a:gd name="connsiteY44" fmla="*/ 575322 h 990600"/>
                <a:gd name="connsiteX45" fmla="*/ 87237 w 966810"/>
                <a:gd name="connsiteY45" fmla="*/ 966415 h 990600"/>
                <a:gd name="connsiteX46" fmla="*/ 111421 w 966810"/>
                <a:gd name="connsiteY46" fmla="*/ 990600 h 990600"/>
                <a:gd name="connsiteX47" fmla="*/ 855387 w 966810"/>
                <a:gd name="connsiteY47" fmla="*/ 990600 h 990600"/>
                <a:gd name="connsiteX48" fmla="*/ 879572 w 966810"/>
                <a:gd name="connsiteY48" fmla="*/ 966415 h 990600"/>
                <a:gd name="connsiteX49" fmla="*/ 879572 w 966810"/>
                <a:gd name="connsiteY49" fmla="*/ 876449 h 990600"/>
                <a:gd name="connsiteX50" fmla="*/ 865061 w 966810"/>
                <a:gd name="connsiteY50" fmla="*/ 861938 h 990600"/>
                <a:gd name="connsiteX51" fmla="*/ 850550 w 966810"/>
                <a:gd name="connsiteY51" fmla="*/ 876449 h 990600"/>
                <a:gd name="connsiteX52" fmla="*/ 850550 w 966810"/>
                <a:gd name="connsiteY52" fmla="*/ 961579 h 990600"/>
                <a:gd name="connsiteX53" fmla="*/ 810179 w 966810"/>
                <a:gd name="connsiteY53" fmla="*/ 961579 h 990600"/>
                <a:gd name="connsiteX54" fmla="*/ 810179 w 966810"/>
                <a:gd name="connsiteY54" fmla="*/ 673111 h 990600"/>
                <a:gd name="connsiteX55" fmla="*/ 850550 w 966810"/>
                <a:gd name="connsiteY55" fmla="*/ 673111 h 990600"/>
                <a:gd name="connsiteX56" fmla="*/ 850550 w 966810"/>
                <a:gd name="connsiteY56" fmla="*/ 808732 h 990600"/>
                <a:gd name="connsiteX57" fmla="*/ 865061 w 966810"/>
                <a:gd name="connsiteY57" fmla="*/ 823243 h 990600"/>
                <a:gd name="connsiteX58" fmla="*/ 879572 w 966810"/>
                <a:gd name="connsiteY58" fmla="*/ 808732 h 990600"/>
                <a:gd name="connsiteX59" fmla="*/ 879572 w 966810"/>
                <a:gd name="connsiteY59" fmla="*/ 575318 h 990600"/>
                <a:gd name="connsiteX60" fmla="*/ 859257 w 966810"/>
                <a:gd name="connsiteY60" fmla="*/ 555003 h 990600"/>
                <a:gd name="connsiteX61" fmla="*/ 814250 w 966810"/>
                <a:gd name="connsiteY61" fmla="*/ 555003 h 990600"/>
                <a:gd name="connsiteX62" fmla="*/ 814250 w 966810"/>
                <a:gd name="connsiteY62" fmla="*/ 545349 h 990600"/>
                <a:gd name="connsiteX63" fmla="*/ 793935 w 966810"/>
                <a:gd name="connsiteY63" fmla="*/ 525034 h 990600"/>
                <a:gd name="connsiteX64" fmla="*/ 730088 w 966810"/>
                <a:gd name="connsiteY64" fmla="*/ 525034 h 990600"/>
                <a:gd name="connsiteX65" fmla="*/ 709773 w 966810"/>
                <a:gd name="connsiteY65" fmla="*/ 545349 h 990600"/>
                <a:gd name="connsiteX66" fmla="*/ 709773 w 966810"/>
                <a:gd name="connsiteY66" fmla="*/ 555003 h 990600"/>
                <a:gd name="connsiteX67" fmla="*/ 647135 w 966810"/>
                <a:gd name="connsiteY67" fmla="*/ 555003 h 990600"/>
                <a:gd name="connsiteX68" fmla="*/ 613518 w 966810"/>
                <a:gd name="connsiteY68" fmla="*/ 525034 h 990600"/>
                <a:gd name="connsiteX69" fmla="*/ 569336 w 966810"/>
                <a:gd name="connsiteY69" fmla="*/ 525034 h 990600"/>
                <a:gd name="connsiteX70" fmla="*/ 543116 w 966810"/>
                <a:gd name="connsiteY70" fmla="*/ 464011 h 990600"/>
                <a:gd name="connsiteX71" fmla="*/ 554991 w 966810"/>
                <a:gd name="connsiteY71" fmla="*/ 464011 h 990600"/>
                <a:gd name="connsiteX72" fmla="*/ 579176 w 966810"/>
                <a:gd name="connsiteY72" fmla="*/ 439826 h 990600"/>
                <a:gd name="connsiteX73" fmla="*/ 579176 w 966810"/>
                <a:gd name="connsiteY73" fmla="*/ 399560 h 990600"/>
                <a:gd name="connsiteX74" fmla="*/ 555970 w 966810"/>
                <a:gd name="connsiteY74" fmla="*/ 375426 h 990600"/>
                <a:gd name="connsiteX75" fmla="*/ 555970 w 966810"/>
                <a:gd name="connsiteY75" fmla="*/ 321127 h 990600"/>
                <a:gd name="connsiteX76" fmla="*/ 570882 w 966810"/>
                <a:gd name="connsiteY76" fmla="*/ 321127 h 990600"/>
                <a:gd name="connsiteX77" fmla="*/ 594946 w 966810"/>
                <a:gd name="connsiteY77" fmla="*/ 299318 h 990600"/>
                <a:gd name="connsiteX78" fmla="*/ 623422 w 966810"/>
                <a:gd name="connsiteY78" fmla="*/ 299318 h 990600"/>
                <a:gd name="connsiteX79" fmla="*/ 647607 w 966810"/>
                <a:gd name="connsiteY79" fmla="*/ 275133 h 990600"/>
                <a:gd name="connsiteX80" fmla="*/ 647607 w 966810"/>
                <a:gd name="connsiteY80" fmla="*/ 236984 h 990600"/>
                <a:gd name="connsiteX81" fmla="*/ 623422 w 966810"/>
                <a:gd name="connsiteY81" fmla="*/ 212799 h 990600"/>
                <a:gd name="connsiteX82" fmla="*/ 595020 w 966810"/>
                <a:gd name="connsiteY82" fmla="*/ 212799 h 990600"/>
                <a:gd name="connsiteX83" fmla="*/ 580128 w 966810"/>
                <a:gd name="connsiteY83" fmla="*/ 191737 h 990600"/>
                <a:gd name="connsiteX84" fmla="*/ 555972 w 966810"/>
                <a:gd name="connsiteY84" fmla="*/ 181742 h 990600"/>
                <a:gd name="connsiteX85" fmla="*/ 555972 w 966810"/>
                <a:gd name="connsiteY85" fmla="*/ 133565 h 990600"/>
                <a:gd name="connsiteX86" fmla="*/ 587882 w 966810"/>
                <a:gd name="connsiteY86" fmla="*/ 133565 h 990600"/>
                <a:gd name="connsiteX87" fmla="*/ 612067 w 966810"/>
                <a:gd name="connsiteY87" fmla="*/ 109380 h 990600"/>
                <a:gd name="connsiteX88" fmla="*/ 612067 w 966810"/>
                <a:gd name="connsiteY88" fmla="*/ 80571 h 990600"/>
                <a:gd name="connsiteX89" fmla="*/ 942626 w 966810"/>
                <a:gd name="connsiteY89" fmla="*/ 80571 h 990600"/>
                <a:gd name="connsiteX90" fmla="*/ 966810 w 966810"/>
                <a:gd name="connsiteY90" fmla="*/ 56387 h 990600"/>
                <a:gd name="connsiteX91" fmla="*/ 966810 w 966810"/>
                <a:gd name="connsiteY91" fmla="*/ 24185 h 990600"/>
                <a:gd name="connsiteX92" fmla="*/ 942626 w 966810"/>
                <a:gd name="connsiteY92" fmla="*/ 0 h 990600"/>
                <a:gd name="connsiteX93" fmla="*/ 350208 w 966810"/>
                <a:gd name="connsiteY93" fmla="*/ 241822 h 990600"/>
                <a:gd name="connsiteX94" fmla="*/ 371744 w 966810"/>
                <a:gd name="connsiteY94" fmla="*/ 241822 h 990600"/>
                <a:gd name="connsiteX95" fmla="*/ 371744 w 966810"/>
                <a:gd name="connsiteY95" fmla="*/ 270298 h 990600"/>
                <a:gd name="connsiteX96" fmla="*/ 350208 w 966810"/>
                <a:gd name="connsiteY96" fmla="*/ 270298 h 990600"/>
                <a:gd name="connsiteX97" fmla="*/ 618583 w 966810"/>
                <a:gd name="connsiteY97" fmla="*/ 270298 h 990600"/>
                <a:gd name="connsiteX98" fmla="*/ 595066 w 966810"/>
                <a:gd name="connsiteY98" fmla="*/ 270298 h 990600"/>
                <a:gd name="connsiteX99" fmla="*/ 595066 w 966810"/>
                <a:gd name="connsiteY99" fmla="*/ 241822 h 990600"/>
                <a:gd name="connsiteX100" fmla="*/ 618583 w 966810"/>
                <a:gd name="connsiteY100" fmla="*/ 241822 h 990600"/>
                <a:gd name="connsiteX101" fmla="*/ 324435 w 966810"/>
                <a:gd name="connsiteY101" fmla="*/ 673111 h 990600"/>
                <a:gd name="connsiteX102" fmla="*/ 364806 w 966810"/>
                <a:gd name="connsiteY102" fmla="*/ 673111 h 990600"/>
                <a:gd name="connsiteX103" fmla="*/ 364806 w 966810"/>
                <a:gd name="connsiteY103" fmla="*/ 760968 h 990600"/>
                <a:gd name="connsiteX104" fmla="*/ 324435 w 966810"/>
                <a:gd name="connsiteY104" fmla="*/ 760968 h 990600"/>
                <a:gd name="connsiteX105" fmla="*/ 181582 w 966810"/>
                <a:gd name="connsiteY105" fmla="*/ 554055 h 990600"/>
                <a:gd name="connsiteX106" fmla="*/ 228016 w 966810"/>
                <a:gd name="connsiteY106" fmla="*/ 554055 h 990600"/>
                <a:gd name="connsiteX107" fmla="*/ 228016 w 966810"/>
                <a:gd name="connsiteY107" fmla="*/ 596875 h 990600"/>
                <a:gd name="connsiteX108" fmla="*/ 181582 w 966810"/>
                <a:gd name="connsiteY108" fmla="*/ 596875 h 990600"/>
                <a:gd name="connsiteX109" fmla="*/ 116258 w 966810"/>
                <a:gd name="connsiteY109" fmla="*/ 584025 h 990600"/>
                <a:gd name="connsiteX110" fmla="*/ 152560 w 966810"/>
                <a:gd name="connsiteY110" fmla="*/ 584025 h 990600"/>
                <a:gd name="connsiteX111" fmla="*/ 152560 w 966810"/>
                <a:gd name="connsiteY111" fmla="*/ 605582 h 990600"/>
                <a:gd name="connsiteX112" fmla="*/ 172875 w 966810"/>
                <a:gd name="connsiteY112" fmla="*/ 625897 h 990600"/>
                <a:gd name="connsiteX113" fmla="*/ 236722 w 966810"/>
                <a:gd name="connsiteY113" fmla="*/ 625897 h 990600"/>
                <a:gd name="connsiteX114" fmla="*/ 257037 w 966810"/>
                <a:gd name="connsiteY114" fmla="*/ 605582 h 990600"/>
                <a:gd name="connsiteX115" fmla="*/ 257037 w 966810"/>
                <a:gd name="connsiteY115" fmla="*/ 584025 h 990600"/>
                <a:gd name="connsiteX116" fmla="*/ 319434 w 966810"/>
                <a:gd name="connsiteY116" fmla="*/ 584025 h 990600"/>
                <a:gd name="connsiteX117" fmla="*/ 319434 w 966810"/>
                <a:gd name="connsiteY117" fmla="*/ 644087 h 990600"/>
                <a:gd name="connsiteX118" fmla="*/ 116258 w 966810"/>
                <a:gd name="connsiteY118" fmla="*/ 644087 h 990600"/>
                <a:gd name="connsiteX119" fmla="*/ 156631 w 966810"/>
                <a:gd name="connsiteY119" fmla="*/ 961579 h 990600"/>
                <a:gd name="connsiteX120" fmla="*/ 116258 w 966810"/>
                <a:gd name="connsiteY120" fmla="*/ 961579 h 990600"/>
                <a:gd name="connsiteX121" fmla="*/ 116258 w 966810"/>
                <a:gd name="connsiteY121" fmla="*/ 673111 h 990600"/>
                <a:gd name="connsiteX122" fmla="*/ 156629 w 966810"/>
                <a:gd name="connsiteY122" fmla="*/ 673111 h 990600"/>
                <a:gd name="connsiteX123" fmla="*/ 156629 w 966810"/>
                <a:gd name="connsiteY123" fmla="*/ 961579 h 990600"/>
                <a:gd name="connsiteX124" fmla="*/ 226021 w 966810"/>
                <a:gd name="connsiteY124" fmla="*/ 961579 h 990600"/>
                <a:gd name="connsiteX125" fmla="*/ 185652 w 966810"/>
                <a:gd name="connsiteY125" fmla="*/ 961579 h 990600"/>
                <a:gd name="connsiteX126" fmla="*/ 185652 w 966810"/>
                <a:gd name="connsiteY126" fmla="*/ 673111 h 990600"/>
                <a:gd name="connsiteX127" fmla="*/ 226021 w 966810"/>
                <a:gd name="connsiteY127" fmla="*/ 673111 h 990600"/>
                <a:gd name="connsiteX128" fmla="*/ 295414 w 966810"/>
                <a:gd name="connsiteY128" fmla="*/ 762474 h 990600"/>
                <a:gd name="connsiteX129" fmla="*/ 279552 w 966810"/>
                <a:gd name="connsiteY129" fmla="*/ 785151 h 990600"/>
                <a:gd name="connsiteX130" fmla="*/ 279552 w 966810"/>
                <a:gd name="connsiteY130" fmla="*/ 849534 h 990600"/>
                <a:gd name="connsiteX131" fmla="*/ 295414 w 966810"/>
                <a:gd name="connsiteY131" fmla="*/ 872212 h 990600"/>
                <a:gd name="connsiteX132" fmla="*/ 295414 w 966810"/>
                <a:gd name="connsiteY132" fmla="*/ 961579 h 990600"/>
                <a:gd name="connsiteX133" fmla="*/ 255043 w 966810"/>
                <a:gd name="connsiteY133" fmla="*/ 961579 h 990600"/>
                <a:gd name="connsiteX134" fmla="*/ 255043 w 966810"/>
                <a:gd name="connsiteY134" fmla="*/ 673111 h 990600"/>
                <a:gd name="connsiteX135" fmla="*/ 295414 w 966810"/>
                <a:gd name="connsiteY135" fmla="*/ 673111 h 990600"/>
                <a:gd name="connsiteX136" fmla="*/ 364806 w 966810"/>
                <a:gd name="connsiteY136" fmla="*/ 961579 h 990600"/>
                <a:gd name="connsiteX137" fmla="*/ 324435 w 966810"/>
                <a:gd name="connsiteY137" fmla="*/ 961579 h 990600"/>
                <a:gd name="connsiteX138" fmla="*/ 324435 w 966810"/>
                <a:gd name="connsiteY138" fmla="*/ 873721 h 990600"/>
                <a:gd name="connsiteX139" fmla="*/ 364806 w 966810"/>
                <a:gd name="connsiteY139" fmla="*/ 873721 h 990600"/>
                <a:gd name="connsiteX140" fmla="*/ 434198 w 966810"/>
                <a:gd name="connsiteY140" fmla="*/ 961579 h 990600"/>
                <a:gd name="connsiteX141" fmla="*/ 393827 w 966810"/>
                <a:gd name="connsiteY141" fmla="*/ 961579 h 990600"/>
                <a:gd name="connsiteX142" fmla="*/ 393827 w 966810"/>
                <a:gd name="connsiteY142" fmla="*/ 873721 h 990600"/>
                <a:gd name="connsiteX143" fmla="*/ 434198 w 966810"/>
                <a:gd name="connsiteY143" fmla="*/ 873721 h 990600"/>
                <a:gd name="connsiteX144" fmla="*/ 503591 w 966810"/>
                <a:gd name="connsiteY144" fmla="*/ 961579 h 990600"/>
                <a:gd name="connsiteX145" fmla="*/ 463222 w 966810"/>
                <a:gd name="connsiteY145" fmla="*/ 961579 h 990600"/>
                <a:gd name="connsiteX146" fmla="*/ 463222 w 966810"/>
                <a:gd name="connsiteY146" fmla="*/ 873721 h 990600"/>
                <a:gd name="connsiteX147" fmla="*/ 503591 w 966810"/>
                <a:gd name="connsiteY147" fmla="*/ 873721 h 990600"/>
                <a:gd name="connsiteX148" fmla="*/ 572983 w 966810"/>
                <a:gd name="connsiteY148" fmla="*/ 961579 h 990600"/>
                <a:gd name="connsiteX149" fmla="*/ 532612 w 966810"/>
                <a:gd name="connsiteY149" fmla="*/ 961579 h 990600"/>
                <a:gd name="connsiteX150" fmla="*/ 532612 w 966810"/>
                <a:gd name="connsiteY150" fmla="*/ 873721 h 990600"/>
                <a:gd name="connsiteX151" fmla="*/ 572983 w 966810"/>
                <a:gd name="connsiteY151" fmla="*/ 873721 h 990600"/>
                <a:gd name="connsiteX152" fmla="*/ 642375 w 966810"/>
                <a:gd name="connsiteY152" fmla="*/ 961579 h 990600"/>
                <a:gd name="connsiteX153" fmla="*/ 602004 w 966810"/>
                <a:gd name="connsiteY153" fmla="*/ 961579 h 990600"/>
                <a:gd name="connsiteX154" fmla="*/ 602004 w 966810"/>
                <a:gd name="connsiteY154" fmla="*/ 873721 h 990600"/>
                <a:gd name="connsiteX155" fmla="*/ 642375 w 966810"/>
                <a:gd name="connsiteY155" fmla="*/ 873721 h 990600"/>
                <a:gd name="connsiteX156" fmla="*/ 711767 w 966810"/>
                <a:gd name="connsiteY156" fmla="*/ 961579 h 990600"/>
                <a:gd name="connsiteX157" fmla="*/ 671397 w 966810"/>
                <a:gd name="connsiteY157" fmla="*/ 961579 h 990600"/>
                <a:gd name="connsiteX158" fmla="*/ 671397 w 966810"/>
                <a:gd name="connsiteY158" fmla="*/ 872214 h 990600"/>
                <a:gd name="connsiteX159" fmla="*/ 687258 w 966810"/>
                <a:gd name="connsiteY159" fmla="*/ 849536 h 990600"/>
                <a:gd name="connsiteX160" fmla="*/ 687258 w 966810"/>
                <a:gd name="connsiteY160" fmla="*/ 785153 h 990600"/>
                <a:gd name="connsiteX161" fmla="*/ 671397 w 966810"/>
                <a:gd name="connsiteY161" fmla="*/ 762476 h 990600"/>
                <a:gd name="connsiteX162" fmla="*/ 671397 w 966810"/>
                <a:gd name="connsiteY162" fmla="*/ 673113 h 990600"/>
                <a:gd name="connsiteX163" fmla="*/ 711767 w 966810"/>
                <a:gd name="connsiteY163" fmla="*/ 673113 h 990600"/>
                <a:gd name="connsiteX164" fmla="*/ 781158 w 966810"/>
                <a:gd name="connsiteY164" fmla="*/ 961579 h 990600"/>
                <a:gd name="connsiteX165" fmla="*/ 740789 w 966810"/>
                <a:gd name="connsiteY165" fmla="*/ 961579 h 990600"/>
                <a:gd name="connsiteX166" fmla="*/ 740789 w 966810"/>
                <a:gd name="connsiteY166" fmla="*/ 673111 h 990600"/>
                <a:gd name="connsiteX167" fmla="*/ 781158 w 966810"/>
                <a:gd name="connsiteY167" fmla="*/ 673111 h 990600"/>
                <a:gd name="connsiteX168" fmla="*/ 738794 w 966810"/>
                <a:gd name="connsiteY168" fmla="*/ 554055 h 990600"/>
                <a:gd name="connsiteX169" fmla="*/ 785229 w 966810"/>
                <a:gd name="connsiteY169" fmla="*/ 554055 h 990600"/>
                <a:gd name="connsiteX170" fmla="*/ 785229 w 966810"/>
                <a:gd name="connsiteY170" fmla="*/ 596875 h 990600"/>
                <a:gd name="connsiteX171" fmla="*/ 738794 w 966810"/>
                <a:gd name="connsiteY171" fmla="*/ 596875 h 990600"/>
                <a:gd name="connsiteX172" fmla="*/ 647376 w 966810"/>
                <a:gd name="connsiteY172" fmla="*/ 584025 h 990600"/>
                <a:gd name="connsiteX173" fmla="*/ 709773 w 966810"/>
                <a:gd name="connsiteY173" fmla="*/ 584025 h 990600"/>
                <a:gd name="connsiteX174" fmla="*/ 709773 w 966810"/>
                <a:gd name="connsiteY174" fmla="*/ 605582 h 990600"/>
                <a:gd name="connsiteX175" fmla="*/ 730088 w 966810"/>
                <a:gd name="connsiteY175" fmla="*/ 625897 h 990600"/>
                <a:gd name="connsiteX176" fmla="*/ 793935 w 966810"/>
                <a:gd name="connsiteY176" fmla="*/ 625897 h 990600"/>
                <a:gd name="connsiteX177" fmla="*/ 814250 w 966810"/>
                <a:gd name="connsiteY177" fmla="*/ 605582 h 990600"/>
                <a:gd name="connsiteX178" fmla="*/ 814250 w 966810"/>
                <a:gd name="connsiteY178" fmla="*/ 584025 h 990600"/>
                <a:gd name="connsiteX179" fmla="*/ 850552 w 966810"/>
                <a:gd name="connsiteY179" fmla="*/ 584025 h 990600"/>
                <a:gd name="connsiteX180" fmla="*/ 850552 w 966810"/>
                <a:gd name="connsiteY180" fmla="*/ 644087 h 990600"/>
                <a:gd name="connsiteX181" fmla="*/ 647376 w 966810"/>
                <a:gd name="connsiteY181" fmla="*/ 644087 h 990600"/>
                <a:gd name="connsiteX182" fmla="*/ 658236 w 966810"/>
                <a:gd name="connsiteY182" fmla="*/ 789990 h 990600"/>
                <a:gd name="connsiteX183" fmla="*/ 658236 w 966810"/>
                <a:gd name="connsiteY183" fmla="*/ 844699 h 990600"/>
                <a:gd name="connsiteX184" fmla="*/ 308574 w 966810"/>
                <a:gd name="connsiteY184" fmla="*/ 844699 h 990600"/>
                <a:gd name="connsiteX185" fmla="*/ 308574 w 966810"/>
                <a:gd name="connsiteY185" fmla="*/ 789990 h 990600"/>
                <a:gd name="connsiteX186" fmla="*/ 393827 w 966810"/>
                <a:gd name="connsiteY186" fmla="*/ 760968 h 990600"/>
                <a:gd name="connsiteX187" fmla="*/ 393827 w 966810"/>
                <a:gd name="connsiteY187" fmla="*/ 673111 h 990600"/>
                <a:gd name="connsiteX188" fmla="*/ 434198 w 966810"/>
                <a:gd name="connsiteY188" fmla="*/ 673111 h 990600"/>
                <a:gd name="connsiteX189" fmla="*/ 434198 w 966810"/>
                <a:gd name="connsiteY189" fmla="*/ 760968 h 990600"/>
                <a:gd name="connsiteX190" fmla="*/ 463220 w 966810"/>
                <a:gd name="connsiteY190" fmla="*/ 760968 h 990600"/>
                <a:gd name="connsiteX191" fmla="*/ 463220 w 966810"/>
                <a:gd name="connsiteY191" fmla="*/ 673111 h 990600"/>
                <a:gd name="connsiteX192" fmla="*/ 503589 w 966810"/>
                <a:gd name="connsiteY192" fmla="*/ 673111 h 990600"/>
                <a:gd name="connsiteX193" fmla="*/ 503589 w 966810"/>
                <a:gd name="connsiteY193" fmla="*/ 760968 h 990600"/>
                <a:gd name="connsiteX194" fmla="*/ 532612 w 966810"/>
                <a:gd name="connsiteY194" fmla="*/ 760968 h 990600"/>
                <a:gd name="connsiteX195" fmla="*/ 532612 w 966810"/>
                <a:gd name="connsiteY195" fmla="*/ 673111 h 990600"/>
                <a:gd name="connsiteX196" fmla="*/ 572983 w 966810"/>
                <a:gd name="connsiteY196" fmla="*/ 673111 h 990600"/>
                <a:gd name="connsiteX197" fmla="*/ 572983 w 966810"/>
                <a:gd name="connsiteY197" fmla="*/ 760968 h 990600"/>
                <a:gd name="connsiteX198" fmla="*/ 642375 w 966810"/>
                <a:gd name="connsiteY198" fmla="*/ 673111 h 990600"/>
                <a:gd name="connsiteX199" fmla="*/ 642375 w 966810"/>
                <a:gd name="connsiteY199" fmla="*/ 760968 h 990600"/>
                <a:gd name="connsiteX200" fmla="*/ 602004 w 966810"/>
                <a:gd name="connsiteY200" fmla="*/ 760968 h 990600"/>
                <a:gd name="connsiteX201" fmla="*/ 602004 w 966810"/>
                <a:gd name="connsiteY201" fmla="*/ 673111 h 990600"/>
                <a:gd name="connsiteX202" fmla="*/ 618355 w 966810"/>
                <a:gd name="connsiteY202" fmla="*/ 558892 h 990600"/>
                <a:gd name="connsiteX203" fmla="*/ 618355 w 966810"/>
                <a:gd name="connsiteY203" fmla="*/ 644089 h 990600"/>
                <a:gd name="connsiteX204" fmla="*/ 348455 w 966810"/>
                <a:gd name="connsiteY204" fmla="*/ 644089 h 990600"/>
                <a:gd name="connsiteX205" fmla="*/ 348455 w 966810"/>
                <a:gd name="connsiteY205" fmla="*/ 558892 h 990600"/>
                <a:gd name="connsiteX206" fmla="*/ 353292 w 966810"/>
                <a:gd name="connsiteY206" fmla="*/ 554055 h 990600"/>
                <a:gd name="connsiteX207" fmla="*/ 613518 w 966810"/>
                <a:gd name="connsiteY207" fmla="*/ 554055 h 990600"/>
                <a:gd name="connsiteX208" fmla="*/ 618355 w 966810"/>
                <a:gd name="connsiteY208" fmla="*/ 558892 h 990600"/>
                <a:gd name="connsiteX209" fmla="*/ 537749 w 966810"/>
                <a:gd name="connsiteY209" fmla="*/ 525034 h 990600"/>
                <a:gd name="connsiteX210" fmla="*/ 429061 w 966810"/>
                <a:gd name="connsiteY210" fmla="*/ 525034 h 990600"/>
                <a:gd name="connsiteX211" fmla="*/ 455281 w 966810"/>
                <a:gd name="connsiteY211" fmla="*/ 464011 h 990600"/>
                <a:gd name="connsiteX212" fmla="*/ 511531 w 966810"/>
                <a:gd name="connsiteY212" fmla="*/ 464011 h 990600"/>
                <a:gd name="connsiteX213" fmla="*/ 550155 w 966810"/>
                <a:gd name="connsiteY213" fmla="*/ 434990 h 990600"/>
                <a:gd name="connsiteX214" fmla="*/ 416656 w 966810"/>
                <a:gd name="connsiteY214" fmla="*/ 434990 h 990600"/>
                <a:gd name="connsiteX215" fmla="*/ 416656 w 966810"/>
                <a:gd name="connsiteY215" fmla="*/ 404397 h 990600"/>
                <a:gd name="connsiteX216" fmla="*/ 550155 w 966810"/>
                <a:gd name="connsiteY216" fmla="*/ 404397 h 990600"/>
                <a:gd name="connsiteX217" fmla="*/ 566045 w 966810"/>
                <a:gd name="connsiteY217" fmla="*/ 292107 h 990600"/>
                <a:gd name="connsiteX218" fmla="*/ 524035 w 966810"/>
                <a:gd name="connsiteY218" fmla="*/ 292107 h 990600"/>
                <a:gd name="connsiteX219" fmla="*/ 509524 w 966810"/>
                <a:gd name="connsiteY219" fmla="*/ 306618 h 990600"/>
                <a:gd name="connsiteX220" fmla="*/ 524035 w 966810"/>
                <a:gd name="connsiteY220" fmla="*/ 321129 h 990600"/>
                <a:gd name="connsiteX221" fmla="*/ 526949 w 966810"/>
                <a:gd name="connsiteY221" fmla="*/ 321129 h 990600"/>
                <a:gd name="connsiteX222" fmla="*/ 526949 w 966810"/>
                <a:gd name="connsiteY222" fmla="*/ 375377 h 990600"/>
                <a:gd name="connsiteX223" fmla="*/ 439861 w 966810"/>
                <a:gd name="connsiteY223" fmla="*/ 375377 h 990600"/>
                <a:gd name="connsiteX224" fmla="*/ 439861 w 966810"/>
                <a:gd name="connsiteY224" fmla="*/ 321129 h 990600"/>
                <a:gd name="connsiteX225" fmla="*/ 456318 w 966810"/>
                <a:gd name="connsiteY225" fmla="*/ 321129 h 990600"/>
                <a:gd name="connsiteX226" fmla="*/ 470829 w 966810"/>
                <a:gd name="connsiteY226" fmla="*/ 306618 h 990600"/>
                <a:gd name="connsiteX227" fmla="*/ 456318 w 966810"/>
                <a:gd name="connsiteY227" fmla="*/ 292107 h 990600"/>
                <a:gd name="connsiteX228" fmla="*/ 400765 w 966810"/>
                <a:gd name="connsiteY228" fmla="*/ 292107 h 990600"/>
                <a:gd name="connsiteX229" fmla="*/ 400765 w 966810"/>
                <a:gd name="connsiteY229" fmla="*/ 217396 h 990600"/>
                <a:gd name="connsiteX230" fmla="*/ 484340 w 966810"/>
                <a:gd name="connsiteY230" fmla="*/ 183514 h 990600"/>
                <a:gd name="connsiteX231" fmla="*/ 566043 w 966810"/>
                <a:gd name="connsiteY231" fmla="*/ 217321 h 990600"/>
                <a:gd name="connsiteX232" fmla="*/ 566043 w 966810"/>
                <a:gd name="connsiteY232" fmla="*/ 292107 h 990600"/>
                <a:gd name="connsiteX233" fmla="*/ 526949 w 966810"/>
                <a:gd name="connsiteY233" fmla="*/ 169735 h 990600"/>
                <a:gd name="connsiteX234" fmla="*/ 493611 w 966810"/>
                <a:gd name="connsiteY234" fmla="*/ 155940 h 990600"/>
                <a:gd name="connsiteX235" fmla="*/ 475273 w 966810"/>
                <a:gd name="connsiteY235" fmla="*/ 155872 h 990600"/>
                <a:gd name="connsiteX236" fmla="*/ 439861 w 966810"/>
                <a:gd name="connsiteY236" fmla="*/ 170228 h 990600"/>
                <a:gd name="connsiteX237" fmla="*/ 439861 w 966810"/>
                <a:gd name="connsiteY237" fmla="*/ 133565 h 990600"/>
                <a:gd name="connsiteX238" fmla="*/ 526949 w 966810"/>
                <a:gd name="connsiteY238" fmla="*/ 133565 h 990600"/>
                <a:gd name="connsiteX239" fmla="*/ 583046 w 966810"/>
                <a:gd name="connsiteY239" fmla="*/ 104543 h 990600"/>
                <a:gd name="connsiteX240" fmla="*/ 383765 w 966810"/>
                <a:gd name="connsiteY240" fmla="*/ 104543 h 990600"/>
                <a:gd name="connsiteX241" fmla="*/ 383765 w 966810"/>
                <a:gd name="connsiteY241" fmla="*/ 80571 h 990600"/>
                <a:gd name="connsiteX242" fmla="*/ 583046 w 966810"/>
                <a:gd name="connsiteY242" fmla="*/ 8057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966810" h="990600">
                  <a:moveTo>
                    <a:pt x="942626" y="0"/>
                  </a:moveTo>
                  <a:lnTo>
                    <a:pt x="24185" y="0"/>
                  </a:lnTo>
                  <a:cubicBezTo>
                    <a:pt x="10848" y="0"/>
                    <a:pt x="0" y="10848"/>
                    <a:pt x="0" y="24185"/>
                  </a:cubicBezTo>
                  <a:lnTo>
                    <a:pt x="0" y="56387"/>
                  </a:lnTo>
                  <a:cubicBezTo>
                    <a:pt x="0" y="69723"/>
                    <a:pt x="10848" y="80571"/>
                    <a:pt x="24185" y="80571"/>
                  </a:cubicBezTo>
                  <a:lnTo>
                    <a:pt x="191255" y="80571"/>
                  </a:lnTo>
                  <a:cubicBezTo>
                    <a:pt x="199271" y="80571"/>
                    <a:pt x="205766" y="74074"/>
                    <a:pt x="205766" y="66061"/>
                  </a:cubicBezTo>
                  <a:cubicBezTo>
                    <a:pt x="205766" y="58047"/>
                    <a:pt x="199271" y="51550"/>
                    <a:pt x="191255" y="51550"/>
                  </a:cubicBezTo>
                  <a:lnTo>
                    <a:pt x="29021" y="51550"/>
                  </a:lnTo>
                  <a:lnTo>
                    <a:pt x="29021" y="29021"/>
                  </a:lnTo>
                  <a:lnTo>
                    <a:pt x="937787" y="29021"/>
                  </a:lnTo>
                  <a:lnTo>
                    <a:pt x="937787" y="51550"/>
                  </a:lnTo>
                  <a:lnTo>
                    <a:pt x="258972" y="51550"/>
                  </a:lnTo>
                  <a:cubicBezTo>
                    <a:pt x="250957" y="51550"/>
                    <a:pt x="244462" y="58047"/>
                    <a:pt x="244462" y="66061"/>
                  </a:cubicBezTo>
                  <a:cubicBezTo>
                    <a:pt x="244462" y="74074"/>
                    <a:pt x="250957" y="80571"/>
                    <a:pt x="258972" y="80571"/>
                  </a:cubicBezTo>
                  <a:lnTo>
                    <a:pt x="354743" y="80571"/>
                  </a:lnTo>
                  <a:lnTo>
                    <a:pt x="354743" y="109382"/>
                  </a:lnTo>
                  <a:cubicBezTo>
                    <a:pt x="354743" y="122718"/>
                    <a:pt x="365591" y="133567"/>
                    <a:pt x="378928" y="133567"/>
                  </a:cubicBezTo>
                  <a:lnTo>
                    <a:pt x="410840" y="133567"/>
                  </a:lnTo>
                  <a:lnTo>
                    <a:pt x="410840" y="181998"/>
                  </a:lnTo>
                  <a:lnTo>
                    <a:pt x="386845" y="191726"/>
                  </a:lnTo>
                  <a:cubicBezTo>
                    <a:pt x="378088" y="195274"/>
                    <a:pt x="372303" y="203456"/>
                    <a:pt x="371794" y="212803"/>
                  </a:cubicBezTo>
                  <a:lnTo>
                    <a:pt x="345371" y="212803"/>
                  </a:lnTo>
                  <a:cubicBezTo>
                    <a:pt x="332035" y="212803"/>
                    <a:pt x="321187" y="223651"/>
                    <a:pt x="321187" y="236988"/>
                  </a:cubicBezTo>
                  <a:lnTo>
                    <a:pt x="321187" y="275137"/>
                  </a:lnTo>
                  <a:cubicBezTo>
                    <a:pt x="321187" y="288474"/>
                    <a:pt x="332035" y="299322"/>
                    <a:pt x="345371" y="299322"/>
                  </a:cubicBezTo>
                  <a:lnTo>
                    <a:pt x="371864" y="299322"/>
                  </a:lnTo>
                  <a:cubicBezTo>
                    <a:pt x="373062" y="311546"/>
                    <a:pt x="383395" y="321130"/>
                    <a:pt x="395929" y="321130"/>
                  </a:cubicBezTo>
                  <a:lnTo>
                    <a:pt x="410840" y="321130"/>
                  </a:lnTo>
                  <a:lnTo>
                    <a:pt x="410840" y="375430"/>
                  </a:lnTo>
                  <a:cubicBezTo>
                    <a:pt x="397960" y="375948"/>
                    <a:pt x="387634" y="386560"/>
                    <a:pt x="387634" y="399564"/>
                  </a:cubicBezTo>
                  <a:lnTo>
                    <a:pt x="387634" y="439830"/>
                  </a:lnTo>
                  <a:cubicBezTo>
                    <a:pt x="387634" y="453167"/>
                    <a:pt x="398482" y="464015"/>
                    <a:pt x="411819" y="464015"/>
                  </a:cubicBezTo>
                  <a:lnTo>
                    <a:pt x="423694" y="464015"/>
                  </a:lnTo>
                  <a:lnTo>
                    <a:pt x="397474" y="525037"/>
                  </a:lnTo>
                  <a:lnTo>
                    <a:pt x="353292" y="525037"/>
                  </a:lnTo>
                  <a:cubicBezTo>
                    <a:pt x="335939" y="525037"/>
                    <a:pt x="321612" y="538165"/>
                    <a:pt x="319676" y="555007"/>
                  </a:cubicBezTo>
                  <a:lnTo>
                    <a:pt x="257037" y="555007"/>
                  </a:lnTo>
                  <a:lnTo>
                    <a:pt x="257037" y="545352"/>
                  </a:lnTo>
                  <a:cubicBezTo>
                    <a:pt x="257037" y="534150"/>
                    <a:pt x="247925" y="525037"/>
                    <a:pt x="236722" y="525037"/>
                  </a:cubicBezTo>
                  <a:lnTo>
                    <a:pt x="172875" y="525037"/>
                  </a:lnTo>
                  <a:cubicBezTo>
                    <a:pt x="161673" y="525037"/>
                    <a:pt x="152560" y="534150"/>
                    <a:pt x="152560" y="545352"/>
                  </a:cubicBezTo>
                  <a:lnTo>
                    <a:pt x="152560" y="555007"/>
                  </a:lnTo>
                  <a:lnTo>
                    <a:pt x="107552" y="555007"/>
                  </a:lnTo>
                  <a:cubicBezTo>
                    <a:pt x="96349" y="555007"/>
                    <a:pt x="87237" y="564120"/>
                    <a:pt x="87237" y="575322"/>
                  </a:cubicBezTo>
                  <a:lnTo>
                    <a:pt x="87237" y="966415"/>
                  </a:lnTo>
                  <a:cubicBezTo>
                    <a:pt x="87237" y="979752"/>
                    <a:pt x="98085" y="990600"/>
                    <a:pt x="111421" y="990600"/>
                  </a:cubicBezTo>
                  <a:lnTo>
                    <a:pt x="855387" y="990600"/>
                  </a:lnTo>
                  <a:cubicBezTo>
                    <a:pt x="868723" y="990600"/>
                    <a:pt x="879572" y="979752"/>
                    <a:pt x="879572" y="966415"/>
                  </a:cubicBezTo>
                  <a:lnTo>
                    <a:pt x="879572" y="876449"/>
                  </a:lnTo>
                  <a:cubicBezTo>
                    <a:pt x="879572" y="868435"/>
                    <a:pt x="873077" y="861938"/>
                    <a:pt x="865061" y="861938"/>
                  </a:cubicBezTo>
                  <a:cubicBezTo>
                    <a:pt x="857045" y="861938"/>
                    <a:pt x="850550" y="868435"/>
                    <a:pt x="850550" y="876449"/>
                  </a:cubicBezTo>
                  <a:lnTo>
                    <a:pt x="850550" y="961579"/>
                  </a:lnTo>
                  <a:lnTo>
                    <a:pt x="810179" y="961579"/>
                  </a:lnTo>
                  <a:lnTo>
                    <a:pt x="810179" y="673111"/>
                  </a:lnTo>
                  <a:lnTo>
                    <a:pt x="850550" y="673111"/>
                  </a:lnTo>
                  <a:lnTo>
                    <a:pt x="850550" y="808732"/>
                  </a:lnTo>
                  <a:cubicBezTo>
                    <a:pt x="850550" y="816746"/>
                    <a:pt x="857045" y="823243"/>
                    <a:pt x="865061" y="823243"/>
                  </a:cubicBezTo>
                  <a:cubicBezTo>
                    <a:pt x="873077" y="823243"/>
                    <a:pt x="879572" y="816746"/>
                    <a:pt x="879572" y="808732"/>
                  </a:cubicBezTo>
                  <a:lnTo>
                    <a:pt x="879572" y="575318"/>
                  </a:lnTo>
                  <a:cubicBezTo>
                    <a:pt x="879572" y="564116"/>
                    <a:pt x="870459" y="555003"/>
                    <a:pt x="859257" y="555003"/>
                  </a:cubicBezTo>
                  <a:lnTo>
                    <a:pt x="814250" y="555003"/>
                  </a:lnTo>
                  <a:lnTo>
                    <a:pt x="814250" y="545349"/>
                  </a:lnTo>
                  <a:cubicBezTo>
                    <a:pt x="814250" y="534146"/>
                    <a:pt x="805137" y="525034"/>
                    <a:pt x="793935" y="525034"/>
                  </a:cubicBezTo>
                  <a:lnTo>
                    <a:pt x="730088" y="525034"/>
                  </a:lnTo>
                  <a:cubicBezTo>
                    <a:pt x="718885" y="525034"/>
                    <a:pt x="709773" y="534146"/>
                    <a:pt x="709773" y="545349"/>
                  </a:cubicBezTo>
                  <a:lnTo>
                    <a:pt x="709773" y="555003"/>
                  </a:lnTo>
                  <a:lnTo>
                    <a:pt x="647135" y="555003"/>
                  </a:lnTo>
                  <a:cubicBezTo>
                    <a:pt x="645198" y="538161"/>
                    <a:pt x="630869" y="525034"/>
                    <a:pt x="613518" y="525034"/>
                  </a:cubicBezTo>
                  <a:lnTo>
                    <a:pt x="569336" y="525034"/>
                  </a:lnTo>
                  <a:lnTo>
                    <a:pt x="543116" y="464011"/>
                  </a:lnTo>
                  <a:lnTo>
                    <a:pt x="554991" y="464011"/>
                  </a:lnTo>
                  <a:cubicBezTo>
                    <a:pt x="568328" y="464011"/>
                    <a:pt x="579176" y="453163"/>
                    <a:pt x="579176" y="439826"/>
                  </a:cubicBezTo>
                  <a:lnTo>
                    <a:pt x="579176" y="399560"/>
                  </a:lnTo>
                  <a:cubicBezTo>
                    <a:pt x="579176" y="386555"/>
                    <a:pt x="568850" y="375944"/>
                    <a:pt x="555970" y="375426"/>
                  </a:cubicBezTo>
                  <a:lnTo>
                    <a:pt x="555970" y="321127"/>
                  </a:lnTo>
                  <a:lnTo>
                    <a:pt x="570882" y="321127"/>
                  </a:lnTo>
                  <a:cubicBezTo>
                    <a:pt x="583415" y="321127"/>
                    <a:pt x="593749" y="311542"/>
                    <a:pt x="594946" y="299318"/>
                  </a:cubicBezTo>
                  <a:lnTo>
                    <a:pt x="623422" y="299318"/>
                  </a:lnTo>
                  <a:cubicBezTo>
                    <a:pt x="636758" y="299318"/>
                    <a:pt x="647607" y="288470"/>
                    <a:pt x="647607" y="275133"/>
                  </a:cubicBezTo>
                  <a:lnTo>
                    <a:pt x="647607" y="236984"/>
                  </a:lnTo>
                  <a:cubicBezTo>
                    <a:pt x="647607" y="223647"/>
                    <a:pt x="636758" y="212799"/>
                    <a:pt x="623422" y="212799"/>
                  </a:cubicBezTo>
                  <a:lnTo>
                    <a:pt x="595020" y="212799"/>
                  </a:lnTo>
                  <a:cubicBezTo>
                    <a:pt x="594532" y="203508"/>
                    <a:pt x="588805" y="195330"/>
                    <a:pt x="580128" y="191737"/>
                  </a:cubicBezTo>
                  <a:lnTo>
                    <a:pt x="555972" y="181742"/>
                  </a:lnTo>
                  <a:lnTo>
                    <a:pt x="555972" y="133565"/>
                  </a:lnTo>
                  <a:lnTo>
                    <a:pt x="587882" y="133565"/>
                  </a:lnTo>
                  <a:cubicBezTo>
                    <a:pt x="601219" y="133565"/>
                    <a:pt x="612067" y="122716"/>
                    <a:pt x="612067" y="109380"/>
                  </a:cubicBezTo>
                  <a:lnTo>
                    <a:pt x="612067" y="80571"/>
                  </a:lnTo>
                  <a:lnTo>
                    <a:pt x="942626" y="80571"/>
                  </a:lnTo>
                  <a:cubicBezTo>
                    <a:pt x="955962" y="80571"/>
                    <a:pt x="966810" y="69723"/>
                    <a:pt x="966810" y="56387"/>
                  </a:cubicBezTo>
                  <a:lnTo>
                    <a:pt x="966810" y="24185"/>
                  </a:lnTo>
                  <a:cubicBezTo>
                    <a:pt x="966810" y="10848"/>
                    <a:pt x="955960" y="0"/>
                    <a:pt x="942626" y="0"/>
                  </a:cubicBezTo>
                  <a:close/>
                  <a:moveTo>
                    <a:pt x="350208" y="241822"/>
                  </a:moveTo>
                  <a:lnTo>
                    <a:pt x="371744" y="241822"/>
                  </a:lnTo>
                  <a:lnTo>
                    <a:pt x="371744" y="270298"/>
                  </a:lnTo>
                  <a:lnTo>
                    <a:pt x="350208" y="270298"/>
                  </a:lnTo>
                  <a:close/>
                  <a:moveTo>
                    <a:pt x="618583" y="270298"/>
                  </a:moveTo>
                  <a:lnTo>
                    <a:pt x="595066" y="270298"/>
                  </a:lnTo>
                  <a:lnTo>
                    <a:pt x="595066" y="241822"/>
                  </a:lnTo>
                  <a:lnTo>
                    <a:pt x="618583" y="241822"/>
                  </a:lnTo>
                  <a:close/>
                  <a:moveTo>
                    <a:pt x="324435" y="673111"/>
                  </a:moveTo>
                  <a:lnTo>
                    <a:pt x="364806" y="673111"/>
                  </a:lnTo>
                  <a:lnTo>
                    <a:pt x="364806" y="760968"/>
                  </a:lnTo>
                  <a:lnTo>
                    <a:pt x="324435" y="760968"/>
                  </a:lnTo>
                  <a:close/>
                  <a:moveTo>
                    <a:pt x="181582" y="554055"/>
                  </a:moveTo>
                  <a:lnTo>
                    <a:pt x="228016" y="554055"/>
                  </a:lnTo>
                  <a:lnTo>
                    <a:pt x="228016" y="596875"/>
                  </a:lnTo>
                  <a:lnTo>
                    <a:pt x="181582" y="596875"/>
                  </a:lnTo>
                  <a:close/>
                  <a:moveTo>
                    <a:pt x="116258" y="584025"/>
                  </a:moveTo>
                  <a:lnTo>
                    <a:pt x="152560" y="584025"/>
                  </a:lnTo>
                  <a:lnTo>
                    <a:pt x="152560" y="605582"/>
                  </a:lnTo>
                  <a:cubicBezTo>
                    <a:pt x="152560" y="616784"/>
                    <a:pt x="161673" y="625897"/>
                    <a:pt x="172875" y="625897"/>
                  </a:cubicBezTo>
                  <a:lnTo>
                    <a:pt x="236722" y="625897"/>
                  </a:lnTo>
                  <a:cubicBezTo>
                    <a:pt x="247925" y="625897"/>
                    <a:pt x="257037" y="616784"/>
                    <a:pt x="257037" y="605582"/>
                  </a:cubicBezTo>
                  <a:lnTo>
                    <a:pt x="257037" y="584025"/>
                  </a:lnTo>
                  <a:lnTo>
                    <a:pt x="319434" y="584025"/>
                  </a:lnTo>
                  <a:lnTo>
                    <a:pt x="319434" y="644087"/>
                  </a:lnTo>
                  <a:lnTo>
                    <a:pt x="116258" y="644087"/>
                  </a:lnTo>
                  <a:close/>
                  <a:moveTo>
                    <a:pt x="156631" y="961579"/>
                  </a:moveTo>
                  <a:lnTo>
                    <a:pt x="116258" y="961579"/>
                  </a:lnTo>
                  <a:lnTo>
                    <a:pt x="116258" y="673111"/>
                  </a:lnTo>
                  <a:lnTo>
                    <a:pt x="156629" y="673111"/>
                  </a:lnTo>
                  <a:lnTo>
                    <a:pt x="156629" y="961579"/>
                  </a:lnTo>
                  <a:close/>
                  <a:moveTo>
                    <a:pt x="226021" y="961579"/>
                  </a:moveTo>
                  <a:lnTo>
                    <a:pt x="185652" y="961579"/>
                  </a:lnTo>
                  <a:lnTo>
                    <a:pt x="185652" y="673111"/>
                  </a:lnTo>
                  <a:lnTo>
                    <a:pt x="226021" y="673111"/>
                  </a:lnTo>
                  <a:close/>
                  <a:moveTo>
                    <a:pt x="295414" y="762474"/>
                  </a:moveTo>
                  <a:cubicBezTo>
                    <a:pt x="286173" y="765877"/>
                    <a:pt x="279552" y="774744"/>
                    <a:pt x="279552" y="785151"/>
                  </a:cubicBezTo>
                  <a:lnTo>
                    <a:pt x="279552" y="849534"/>
                  </a:lnTo>
                  <a:cubicBezTo>
                    <a:pt x="279552" y="859941"/>
                    <a:pt x="286173" y="868808"/>
                    <a:pt x="295414" y="872212"/>
                  </a:cubicBezTo>
                  <a:lnTo>
                    <a:pt x="295414" y="961579"/>
                  </a:lnTo>
                  <a:lnTo>
                    <a:pt x="255043" y="961579"/>
                  </a:lnTo>
                  <a:lnTo>
                    <a:pt x="255043" y="673111"/>
                  </a:lnTo>
                  <a:lnTo>
                    <a:pt x="295414" y="673111"/>
                  </a:lnTo>
                  <a:close/>
                  <a:moveTo>
                    <a:pt x="364806" y="961579"/>
                  </a:moveTo>
                  <a:lnTo>
                    <a:pt x="324435" y="961579"/>
                  </a:lnTo>
                  <a:lnTo>
                    <a:pt x="324435" y="873721"/>
                  </a:lnTo>
                  <a:lnTo>
                    <a:pt x="364806" y="873721"/>
                  </a:lnTo>
                  <a:close/>
                  <a:moveTo>
                    <a:pt x="434198" y="961579"/>
                  </a:moveTo>
                  <a:lnTo>
                    <a:pt x="393827" y="961579"/>
                  </a:lnTo>
                  <a:lnTo>
                    <a:pt x="393827" y="873721"/>
                  </a:lnTo>
                  <a:lnTo>
                    <a:pt x="434198" y="873721"/>
                  </a:lnTo>
                  <a:close/>
                  <a:moveTo>
                    <a:pt x="503591" y="961579"/>
                  </a:moveTo>
                  <a:lnTo>
                    <a:pt x="463222" y="961579"/>
                  </a:lnTo>
                  <a:lnTo>
                    <a:pt x="463222" y="873721"/>
                  </a:lnTo>
                  <a:lnTo>
                    <a:pt x="503591" y="873721"/>
                  </a:lnTo>
                  <a:close/>
                  <a:moveTo>
                    <a:pt x="572983" y="961579"/>
                  </a:moveTo>
                  <a:lnTo>
                    <a:pt x="532612" y="961579"/>
                  </a:lnTo>
                  <a:lnTo>
                    <a:pt x="532612" y="873721"/>
                  </a:lnTo>
                  <a:lnTo>
                    <a:pt x="572983" y="873721"/>
                  </a:lnTo>
                  <a:close/>
                  <a:moveTo>
                    <a:pt x="642375" y="961579"/>
                  </a:moveTo>
                  <a:lnTo>
                    <a:pt x="602004" y="961579"/>
                  </a:lnTo>
                  <a:lnTo>
                    <a:pt x="602004" y="873721"/>
                  </a:lnTo>
                  <a:lnTo>
                    <a:pt x="642375" y="873721"/>
                  </a:lnTo>
                  <a:close/>
                  <a:moveTo>
                    <a:pt x="711767" y="961579"/>
                  </a:moveTo>
                  <a:lnTo>
                    <a:pt x="671397" y="961579"/>
                  </a:lnTo>
                  <a:lnTo>
                    <a:pt x="671397" y="872214"/>
                  </a:lnTo>
                  <a:cubicBezTo>
                    <a:pt x="680637" y="868810"/>
                    <a:pt x="687258" y="859943"/>
                    <a:pt x="687258" y="849536"/>
                  </a:cubicBezTo>
                  <a:lnTo>
                    <a:pt x="687258" y="785153"/>
                  </a:lnTo>
                  <a:cubicBezTo>
                    <a:pt x="687258" y="774746"/>
                    <a:pt x="680637" y="765879"/>
                    <a:pt x="671397" y="762476"/>
                  </a:cubicBezTo>
                  <a:lnTo>
                    <a:pt x="671397" y="673113"/>
                  </a:lnTo>
                  <a:lnTo>
                    <a:pt x="711767" y="673113"/>
                  </a:lnTo>
                  <a:close/>
                  <a:moveTo>
                    <a:pt x="781158" y="961579"/>
                  </a:moveTo>
                  <a:lnTo>
                    <a:pt x="740789" y="961579"/>
                  </a:lnTo>
                  <a:lnTo>
                    <a:pt x="740789" y="673111"/>
                  </a:lnTo>
                  <a:lnTo>
                    <a:pt x="781158" y="673111"/>
                  </a:lnTo>
                  <a:close/>
                  <a:moveTo>
                    <a:pt x="738794" y="554055"/>
                  </a:moveTo>
                  <a:lnTo>
                    <a:pt x="785229" y="554055"/>
                  </a:lnTo>
                  <a:lnTo>
                    <a:pt x="785229" y="596875"/>
                  </a:lnTo>
                  <a:lnTo>
                    <a:pt x="738794" y="596875"/>
                  </a:lnTo>
                  <a:close/>
                  <a:moveTo>
                    <a:pt x="647376" y="584025"/>
                  </a:moveTo>
                  <a:lnTo>
                    <a:pt x="709773" y="584025"/>
                  </a:lnTo>
                  <a:lnTo>
                    <a:pt x="709773" y="605582"/>
                  </a:lnTo>
                  <a:cubicBezTo>
                    <a:pt x="709773" y="616784"/>
                    <a:pt x="718885" y="625897"/>
                    <a:pt x="730088" y="625897"/>
                  </a:cubicBezTo>
                  <a:lnTo>
                    <a:pt x="793935" y="625897"/>
                  </a:lnTo>
                  <a:cubicBezTo>
                    <a:pt x="805137" y="625897"/>
                    <a:pt x="814250" y="616784"/>
                    <a:pt x="814250" y="605582"/>
                  </a:cubicBezTo>
                  <a:lnTo>
                    <a:pt x="814250" y="584025"/>
                  </a:lnTo>
                  <a:lnTo>
                    <a:pt x="850552" y="584025"/>
                  </a:lnTo>
                  <a:lnTo>
                    <a:pt x="850552" y="644087"/>
                  </a:lnTo>
                  <a:lnTo>
                    <a:pt x="647376" y="644087"/>
                  </a:lnTo>
                  <a:close/>
                  <a:moveTo>
                    <a:pt x="658236" y="789990"/>
                  </a:moveTo>
                  <a:lnTo>
                    <a:pt x="658236" y="844699"/>
                  </a:lnTo>
                  <a:lnTo>
                    <a:pt x="308574" y="844699"/>
                  </a:lnTo>
                  <a:lnTo>
                    <a:pt x="308574" y="789990"/>
                  </a:lnTo>
                  <a:close/>
                  <a:moveTo>
                    <a:pt x="393827" y="760968"/>
                  </a:moveTo>
                  <a:lnTo>
                    <a:pt x="393827" y="673111"/>
                  </a:lnTo>
                  <a:lnTo>
                    <a:pt x="434198" y="673111"/>
                  </a:lnTo>
                  <a:lnTo>
                    <a:pt x="434198" y="760968"/>
                  </a:lnTo>
                  <a:close/>
                  <a:moveTo>
                    <a:pt x="463220" y="760968"/>
                  </a:moveTo>
                  <a:lnTo>
                    <a:pt x="463220" y="673111"/>
                  </a:lnTo>
                  <a:lnTo>
                    <a:pt x="503589" y="673111"/>
                  </a:lnTo>
                  <a:lnTo>
                    <a:pt x="503589" y="760968"/>
                  </a:lnTo>
                  <a:close/>
                  <a:moveTo>
                    <a:pt x="532612" y="760968"/>
                  </a:moveTo>
                  <a:lnTo>
                    <a:pt x="532612" y="673111"/>
                  </a:lnTo>
                  <a:lnTo>
                    <a:pt x="572983" y="673111"/>
                  </a:lnTo>
                  <a:lnTo>
                    <a:pt x="572983" y="760968"/>
                  </a:lnTo>
                  <a:close/>
                  <a:moveTo>
                    <a:pt x="642375" y="673111"/>
                  </a:moveTo>
                  <a:lnTo>
                    <a:pt x="642375" y="760968"/>
                  </a:lnTo>
                  <a:lnTo>
                    <a:pt x="602004" y="760968"/>
                  </a:lnTo>
                  <a:lnTo>
                    <a:pt x="602004" y="673111"/>
                  </a:lnTo>
                  <a:close/>
                  <a:moveTo>
                    <a:pt x="618355" y="558892"/>
                  </a:moveTo>
                  <a:lnTo>
                    <a:pt x="618355" y="644089"/>
                  </a:lnTo>
                  <a:lnTo>
                    <a:pt x="348455" y="644089"/>
                  </a:lnTo>
                  <a:lnTo>
                    <a:pt x="348455" y="558892"/>
                  </a:lnTo>
                  <a:cubicBezTo>
                    <a:pt x="348455" y="556226"/>
                    <a:pt x="350624" y="554055"/>
                    <a:pt x="353292" y="554055"/>
                  </a:cubicBezTo>
                  <a:lnTo>
                    <a:pt x="613518" y="554055"/>
                  </a:lnTo>
                  <a:cubicBezTo>
                    <a:pt x="616186" y="554055"/>
                    <a:pt x="618355" y="556226"/>
                    <a:pt x="618355" y="558892"/>
                  </a:cubicBezTo>
                  <a:close/>
                  <a:moveTo>
                    <a:pt x="537749" y="525034"/>
                  </a:moveTo>
                  <a:lnTo>
                    <a:pt x="429061" y="525034"/>
                  </a:lnTo>
                  <a:lnTo>
                    <a:pt x="455281" y="464011"/>
                  </a:lnTo>
                  <a:lnTo>
                    <a:pt x="511531" y="464011"/>
                  </a:lnTo>
                  <a:close/>
                  <a:moveTo>
                    <a:pt x="550155" y="434990"/>
                  </a:moveTo>
                  <a:lnTo>
                    <a:pt x="416656" y="434990"/>
                  </a:lnTo>
                  <a:lnTo>
                    <a:pt x="416656" y="404397"/>
                  </a:lnTo>
                  <a:lnTo>
                    <a:pt x="550155" y="404397"/>
                  </a:lnTo>
                  <a:close/>
                  <a:moveTo>
                    <a:pt x="566045" y="292107"/>
                  </a:moveTo>
                  <a:lnTo>
                    <a:pt x="524035" y="292107"/>
                  </a:lnTo>
                  <a:cubicBezTo>
                    <a:pt x="516019" y="292107"/>
                    <a:pt x="509524" y="298604"/>
                    <a:pt x="509524" y="306618"/>
                  </a:cubicBezTo>
                  <a:cubicBezTo>
                    <a:pt x="509524" y="314632"/>
                    <a:pt x="516019" y="321129"/>
                    <a:pt x="524035" y="321129"/>
                  </a:cubicBezTo>
                  <a:lnTo>
                    <a:pt x="526949" y="321129"/>
                  </a:lnTo>
                  <a:lnTo>
                    <a:pt x="526949" y="375377"/>
                  </a:lnTo>
                  <a:lnTo>
                    <a:pt x="439861" y="375377"/>
                  </a:lnTo>
                  <a:lnTo>
                    <a:pt x="439861" y="321129"/>
                  </a:lnTo>
                  <a:lnTo>
                    <a:pt x="456318" y="321129"/>
                  </a:lnTo>
                  <a:cubicBezTo>
                    <a:pt x="464334" y="321129"/>
                    <a:pt x="470829" y="314632"/>
                    <a:pt x="470829" y="306618"/>
                  </a:cubicBezTo>
                  <a:cubicBezTo>
                    <a:pt x="470829" y="298604"/>
                    <a:pt x="464334" y="292107"/>
                    <a:pt x="456318" y="292107"/>
                  </a:cubicBezTo>
                  <a:lnTo>
                    <a:pt x="400765" y="292107"/>
                  </a:lnTo>
                  <a:lnTo>
                    <a:pt x="400765" y="217396"/>
                  </a:lnTo>
                  <a:lnTo>
                    <a:pt x="484340" y="183514"/>
                  </a:lnTo>
                  <a:lnTo>
                    <a:pt x="566043" y="217321"/>
                  </a:lnTo>
                  <a:lnTo>
                    <a:pt x="566043" y="292107"/>
                  </a:lnTo>
                  <a:close/>
                  <a:moveTo>
                    <a:pt x="526949" y="169735"/>
                  </a:moveTo>
                  <a:lnTo>
                    <a:pt x="493611" y="155940"/>
                  </a:lnTo>
                  <a:cubicBezTo>
                    <a:pt x="487706" y="153495"/>
                    <a:pt x="481194" y="153473"/>
                    <a:pt x="475273" y="155872"/>
                  </a:cubicBezTo>
                  <a:lnTo>
                    <a:pt x="439861" y="170228"/>
                  </a:lnTo>
                  <a:lnTo>
                    <a:pt x="439861" y="133565"/>
                  </a:lnTo>
                  <a:lnTo>
                    <a:pt x="526949" y="133565"/>
                  </a:lnTo>
                  <a:close/>
                  <a:moveTo>
                    <a:pt x="583046" y="104543"/>
                  </a:moveTo>
                  <a:lnTo>
                    <a:pt x="383765" y="104543"/>
                  </a:lnTo>
                  <a:lnTo>
                    <a:pt x="383765" y="80571"/>
                  </a:lnTo>
                  <a:lnTo>
                    <a:pt x="583046" y="80571"/>
                  </a:lnTo>
                  <a:close/>
                </a:path>
              </a:pathLst>
            </a:custGeom>
            <a:gradFill>
              <a:gsLst>
                <a:gs pos="0">
                  <a:srgbClr val="0064FA"/>
                </a:gs>
                <a:gs pos="76000">
                  <a:srgbClr val="0293F2">
                    <a:alpha val="0"/>
                  </a:srgbClr>
                </a:gs>
              </a:gsLst>
              <a:lin ang="1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55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/>
                <a:cs typeface="+mn-cs"/>
              </a:endParaRPr>
            </a:p>
          </p:txBody>
        </p:sp>
        <p:pic>
          <p:nvPicPr>
            <p:cNvPr id="387" name="图片 386" descr="图片包含 游戏机, 盘子, 监控, 白色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220" y="4714298"/>
              <a:ext cx="1519072" cy="201148"/>
            </a:xfrm>
            <a:prstGeom prst="rect">
              <a:avLst/>
            </a:prstGeom>
          </p:spPr>
        </p:pic>
      </p:grpSp>
      <p:grpSp>
        <p:nvGrpSpPr>
          <p:cNvPr id="417" name="组合 416"/>
          <p:cNvGrpSpPr/>
          <p:nvPr/>
        </p:nvGrpSpPr>
        <p:grpSpPr>
          <a:xfrm>
            <a:off x="6734889" y="5851870"/>
            <a:ext cx="2256375" cy="769957"/>
            <a:chOff x="9527980" y="5606371"/>
            <a:chExt cx="2256375" cy="769957"/>
          </a:xfrm>
        </p:grpSpPr>
        <p:grpSp>
          <p:nvGrpSpPr>
            <p:cNvPr id="418" name="组合 417"/>
            <p:cNvGrpSpPr/>
            <p:nvPr/>
          </p:nvGrpSpPr>
          <p:grpSpPr>
            <a:xfrm>
              <a:off x="9527980" y="5606371"/>
              <a:ext cx="2256375" cy="712218"/>
              <a:chOff x="5111435" y="4290592"/>
              <a:chExt cx="4854265" cy="1532237"/>
            </a:xfrm>
          </p:grpSpPr>
          <p:sp>
            <p:nvSpPr>
              <p:cNvPr id="428" name="任意多边形: 形状 427"/>
              <p:cNvSpPr/>
              <p:nvPr/>
            </p:nvSpPr>
            <p:spPr>
              <a:xfrm>
                <a:off x="5205976" y="4525451"/>
                <a:ext cx="4674754" cy="1202496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429" name="组合 428"/>
              <p:cNvGrpSpPr/>
              <p:nvPr/>
            </p:nvGrpSpPr>
            <p:grpSpPr>
              <a:xfrm flipH="1" flipV="1">
                <a:off x="8694144" y="5594861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446" name="平行四边形 445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7" name="平行四边形 446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8" name="平行四边形 447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9" name="平行四边形 448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0" name="平行四边形 449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1" name="平行四边形 450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2" name="平行四边形 451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3" name="平行四边形 452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4" name="平行四边形 453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5" name="平行四边形 454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56" name="平行四边形 455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430" name="组合 429"/>
              <p:cNvGrpSpPr/>
              <p:nvPr/>
            </p:nvGrpSpPr>
            <p:grpSpPr>
              <a:xfrm>
                <a:off x="5111435" y="4290592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435" name="平行四边形 434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36" name="平行四边形 435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37" name="平行四边形 436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38" name="平行四边形 437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39" name="平行四边形 438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0" name="平行四边形 439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1" name="平行四边形 440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2" name="平行四边形 441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3" name="平行四边形 442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4" name="平行四边形 443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445" name="平行四边形 444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431" name="组合 430"/>
              <p:cNvGrpSpPr/>
              <p:nvPr/>
            </p:nvGrpSpPr>
            <p:grpSpPr>
              <a:xfrm>
                <a:off x="8581307" y="5609487"/>
                <a:ext cx="1384393" cy="213342"/>
                <a:chOff x="9443085" y="3865355"/>
                <a:chExt cx="1272540" cy="196105"/>
              </a:xfrm>
              <a:effectLst/>
            </p:grpSpPr>
            <p:cxnSp>
              <p:nvCxnSpPr>
                <p:cNvPr id="433" name="直接连接符 432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434" name="直接连接符 433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  <p:sp>
            <p:nvSpPr>
              <p:cNvPr id="432" name="矩形 431"/>
              <p:cNvSpPr/>
              <p:nvPr/>
            </p:nvSpPr>
            <p:spPr>
              <a:xfrm>
                <a:off x="5852809" y="4618412"/>
                <a:ext cx="3636150" cy="9932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成本较高</a:t>
                </a:r>
                <a:endPara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419" name="图形 16"/>
            <p:cNvGrpSpPr/>
            <p:nvPr/>
          </p:nvGrpSpPr>
          <p:grpSpPr>
            <a:xfrm>
              <a:off x="9683459" y="5845270"/>
              <a:ext cx="391303" cy="391303"/>
              <a:chOff x="10050613" y="575841"/>
              <a:chExt cx="824696" cy="82469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21" name="任意多边形: 形状 420"/>
              <p:cNvSpPr/>
              <p:nvPr/>
            </p:nvSpPr>
            <p:spPr>
              <a:xfrm>
                <a:off x="10050613" y="575841"/>
                <a:ext cx="824696" cy="742226"/>
              </a:xfrm>
              <a:custGeom>
                <a:avLst/>
                <a:gdLst>
                  <a:gd name="connsiteX0" fmla="*/ 54980 w 824696"/>
                  <a:gd name="connsiteY0" fmla="*/ 687247 h 742226"/>
                  <a:gd name="connsiteX1" fmla="*/ 54980 w 824696"/>
                  <a:gd name="connsiteY1" fmla="*/ 637627 h 742226"/>
                  <a:gd name="connsiteX2" fmla="*/ 180608 w 824696"/>
                  <a:gd name="connsiteY2" fmla="*/ 499353 h 742226"/>
                  <a:gd name="connsiteX3" fmla="*/ 233664 w 824696"/>
                  <a:gd name="connsiteY3" fmla="*/ 498116 h 742226"/>
                  <a:gd name="connsiteX4" fmla="*/ 330841 w 824696"/>
                  <a:gd name="connsiteY4" fmla="*/ 570965 h 742226"/>
                  <a:gd name="connsiteX5" fmla="*/ 379891 w 824696"/>
                  <a:gd name="connsiteY5" fmla="*/ 602502 h 742226"/>
                  <a:gd name="connsiteX6" fmla="*/ 412348 w 824696"/>
                  <a:gd name="connsiteY6" fmla="*/ 563542 h 742226"/>
                  <a:gd name="connsiteX7" fmla="*/ 411523 w 824696"/>
                  <a:gd name="connsiteY7" fmla="*/ 555983 h 742226"/>
                  <a:gd name="connsiteX8" fmla="*/ 519284 w 824696"/>
                  <a:gd name="connsiteY8" fmla="*/ 436264 h 742226"/>
                  <a:gd name="connsiteX9" fmla="*/ 536052 w 824696"/>
                  <a:gd name="connsiteY9" fmla="*/ 439838 h 742226"/>
                  <a:gd name="connsiteX10" fmla="*/ 562580 w 824696"/>
                  <a:gd name="connsiteY10" fmla="*/ 429942 h 742226"/>
                  <a:gd name="connsiteX11" fmla="*/ 663330 w 824696"/>
                  <a:gd name="connsiteY11" fmla="*/ 519421 h 742226"/>
                  <a:gd name="connsiteX12" fmla="*/ 659757 w 824696"/>
                  <a:gd name="connsiteY12" fmla="*/ 536052 h 742226"/>
                  <a:gd name="connsiteX13" fmla="*/ 700992 w 824696"/>
                  <a:gd name="connsiteY13" fmla="*/ 577287 h 742226"/>
                  <a:gd name="connsiteX14" fmla="*/ 742226 w 824696"/>
                  <a:gd name="connsiteY14" fmla="*/ 536052 h 742226"/>
                  <a:gd name="connsiteX15" fmla="*/ 700992 w 824696"/>
                  <a:gd name="connsiteY15" fmla="*/ 494818 h 742226"/>
                  <a:gd name="connsiteX16" fmla="*/ 682299 w 824696"/>
                  <a:gd name="connsiteY16" fmla="*/ 499491 h 742226"/>
                  <a:gd name="connsiteX17" fmla="*/ 577287 w 824696"/>
                  <a:gd name="connsiteY17" fmla="*/ 405613 h 742226"/>
                  <a:gd name="connsiteX18" fmla="*/ 577287 w 824696"/>
                  <a:gd name="connsiteY18" fmla="*/ 398603 h 742226"/>
                  <a:gd name="connsiteX19" fmla="*/ 536052 w 824696"/>
                  <a:gd name="connsiteY19" fmla="*/ 357368 h 742226"/>
                  <a:gd name="connsiteX20" fmla="*/ 494818 w 824696"/>
                  <a:gd name="connsiteY20" fmla="*/ 398603 h 742226"/>
                  <a:gd name="connsiteX21" fmla="*/ 499491 w 824696"/>
                  <a:gd name="connsiteY21" fmla="*/ 417159 h 742226"/>
                  <a:gd name="connsiteX22" fmla="*/ 396679 w 824696"/>
                  <a:gd name="connsiteY22" fmla="*/ 531379 h 742226"/>
                  <a:gd name="connsiteX23" fmla="*/ 371113 w 824696"/>
                  <a:gd name="connsiteY23" fmla="*/ 522307 h 742226"/>
                  <a:gd name="connsiteX24" fmla="*/ 336613 w 824696"/>
                  <a:gd name="connsiteY24" fmla="*/ 541138 h 742226"/>
                  <a:gd name="connsiteX25" fmla="*/ 247409 w 824696"/>
                  <a:gd name="connsiteY25" fmla="*/ 473650 h 742226"/>
                  <a:gd name="connsiteX26" fmla="*/ 247409 w 824696"/>
                  <a:gd name="connsiteY26" fmla="*/ 467328 h 742226"/>
                  <a:gd name="connsiteX27" fmla="*/ 206174 w 824696"/>
                  <a:gd name="connsiteY27" fmla="*/ 426093 h 742226"/>
                  <a:gd name="connsiteX28" fmla="*/ 164939 w 824696"/>
                  <a:gd name="connsiteY28" fmla="*/ 467328 h 742226"/>
                  <a:gd name="connsiteX29" fmla="*/ 165764 w 824696"/>
                  <a:gd name="connsiteY29" fmla="*/ 474887 h 742226"/>
                  <a:gd name="connsiteX30" fmla="*/ 54980 w 824696"/>
                  <a:gd name="connsiteY30" fmla="*/ 596668 h 742226"/>
                  <a:gd name="connsiteX31" fmla="*/ 54980 w 824696"/>
                  <a:gd name="connsiteY31" fmla="*/ 445473 h 742226"/>
                  <a:gd name="connsiteX32" fmla="*/ 187618 w 824696"/>
                  <a:gd name="connsiteY32" fmla="*/ 324930 h 742226"/>
                  <a:gd name="connsiteX33" fmla="*/ 206174 w 824696"/>
                  <a:gd name="connsiteY33" fmla="*/ 329878 h 742226"/>
                  <a:gd name="connsiteX34" fmla="*/ 247409 w 824696"/>
                  <a:gd name="connsiteY34" fmla="*/ 288644 h 742226"/>
                  <a:gd name="connsiteX35" fmla="*/ 246584 w 824696"/>
                  <a:gd name="connsiteY35" fmla="*/ 280946 h 742226"/>
                  <a:gd name="connsiteX36" fmla="*/ 350358 w 824696"/>
                  <a:gd name="connsiteY36" fmla="*/ 164939 h 742226"/>
                  <a:gd name="connsiteX37" fmla="*/ 357368 w 824696"/>
                  <a:gd name="connsiteY37" fmla="*/ 164939 h 742226"/>
                  <a:gd name="connsiteX38" fmla="*/ 386782 w 824696"/>
                  <a:gd name="connsiteY38" fmla="*/ 152569 h 742226"/>
                  <a:gd name="connsiteX39" fmla="*/ 496742 w 824696"/>
                  <a:gd name="connsiteY39" fmla="*/ 189130 h 742226"/>
                  <a:gd name="connsiteX40" fmla="*/ 547909 w 824696"/>
                  <a:gd name="connsiteY40" fmla="*/ 217103 h 742226"/>
                  <a:gd name="connsiteX41" fmla="*/ 577287 w 824696"/>
                  <a:gd name="connsiteY41" fmla="*/ 172911 h 742226"/>
                  <a:gd name="connsiteX42" fmla="*/ 673502 w 824696"/>
                  <a:gd name="connsiteY42" fmla="*/ 112708 h 742226"/>
                  <a:gd name="connsiteX43" fmla="*/ 731725 w 824696"/>
                  <a:gd name="connsiteY43" fmla="*/ 109458 h 742226"/>
                  <a:gd name="connsiteX44" fmla="*/ 728475 w 824696"/>
                  <a:gd name="connsiteY44" fmla="*/ 51234 h 742226"/>
                  <a:gd name="connsiteX45" fmla="*/ 670251 w 824696"/>
                  <a:gd name="connsiteY45" fmla="*/ 54485 h 742226"/>
                  <a:gd name="connsiteX46" fmla="*/ 659757 w 824696"/>
                  <a:gd name="connsiteY46" fmla="*/ 82470 h 742226"/>
                  <a:gd name="connsiteX47" fmla="*/ 659757 w 824696"/>
                  <a:gd name="connsiteY47" fmla="*/ 88242 h 742226"/>
                  <a:gd name="connsiteX48" fmla="*/ 563542 w 824696"/>
                  <a:gd name="connsiteY48" fmla="*/ 148445 h 742226"/>
                  <a:gd name="connsiteX49" fmla="*/ 505283 w 824696"/>
                  <a:gd name="connsiteY49" fmla="*/ 150981 h 742226"/>
                  <a:gd name="connsiteX50" fmla="*/ 498529 w 824696"/>
                  <a:gd name="connsiteY50" fmla="*/ 160953 h 742226"/>
                  <a:gd name="connsiteX51" fmla="*/ 398603 w 824696"/>
                  <a:gd name="connsiteY51" fmla="*/ 127416 h 742226"/>
                  <a:gd name="connsiteX52" fmla="*/ 398603 w 824696"/>
                  <a:gd name="connsiteY52" fmla="*/ 123704 h 742226"/>
                  <a:gd name="connsiteX53" fmla="*/ 357640 w 824696"/>
                  <a:gd name="connsiteY53" fmla="*/ 82200 h 742226"/>
                  <a:gd name="connsiteX54" fmla="*/ 316135 w 824696"/>
                  <a:gd name="connsiteY54" fmla="*/ 123163 h 742226"/>
                  <a:gd name="connsiteX55" fmla="*/ 326030 w 824696"/>
                  <a:gd name="connsiteY55" fmla="*/ 150232 h 742226"/>
                  <a:gd name="connsiteX56" fmla="*/ 231602 w 824696"/>
                  <a:gd name="connsiteY56" fmla="*/ 256480 h 742226"/>
                  <a:gd name="connsiteX57" fmla="*/ 206174 w 824696"/>
                  <a:gd name="connsiteY57" fmla="*/ 247409 h 742226"/>
                  <a:gd name="connsiteX58" fmla="*/ 164939 w 824696"/>
                  <a:gd name="connsiteY58" fmla="*/ 288644 h 742226"/>
                  <a:gd name="connsiteX59" fmla="*/ 168650 w 824696"/>
                  <a:gd name="connsiteY59" fmla="*/ 305412 h 742226"/>
                  <a:gd name="connsiteX60" fmla="*/ 54980 w 824696"/>
                  <a:gd name="connsiteY60" fmla="*/ 408774 h 742226"/>
                  <a:gd name="connsiteX61" fmla="*/ 54980 w 824696"/>
                  <a:gd name="connsiteY61" fmla="*/ 0 h 742226"/>
                  <a:gd name="connsiteX62" fmla="*/ 27490 w 824696"/>
                  <a:gd name="connsiteY62" fmla="*/ 0 h 742226"/>
                  <a:gd name="connsiteX63" fmla="*/ 27490 w 824696"/>
                  <a:gd name="connsiteY63" fmla="*/ 27490 h 742226"/>
                  <a:gd name="connsiteX64" fmla="*/ 0 w 824696"/>
                  <a:gd name="connsiteY64" fmla="*/ 27490 h 742226"/>
                  <a:gd name="connsiteX65" fmla="*/ 0 w 824696"/>
                  <a:gd name="connsiteY65" fmla="*/ 54980 h 742226"/>
                  <a:gd name="connsiteX66" fmla="*/ 27490 w 824696"/>
                  <a:gd name="connsiteY66" fmla="*/ 54980 h 742226"/>
                  <a:gd name="connsiteX67" fmla="*/ 27490 w 824696"/>
                  <a:gd name="connsiteY67" fmla="*/ 192429 h 742226"/>
                  <a:gd name="connsiteX68" fmla="*/ 0 w 824696"/>
                  <a:gd name="connsiteY68" fmla="*/ 192429 h 742226"/>
                  <a:gd name="connsiteX69" fmla="*/ 0 w 824696"/>
                  <a:gd name="connsiteY69" fmla="*/ 219919 h 742226"/>
                  <a:gd name="connsiteX70" fmla="*/ 27490 w 824696"/>
                  <a:gd name="connsiteY70" fmla="*/ 219919 h 742226"/>
                  <a:gd name="connsiteX71" fmla="*/ 27490 w 824696"/>
                  <a:gd name="connsiteY71" fmla="*/ 357368 h 742226"/>
                  <a:gd name="connsiteX72" fmla="*/ 0 w 824696"/>
                  <a:gd name="connsiteY72" fmla="*/ 357368 h 742226"/>
                  <a:gd name="connsiteX73" fmla="*/ 0 w 824696"/>
                  <a:gd name="connsiteY73" fmla="*/ 384858 h 742226"/>
                  <a:gd name="connsiteX74" fmla="*/ 27490 w 824696"/>
                  <a:gd name="connsiteY74" fmla="*/ 384858 h 742226"/>
                  <a:gd name="connsiteX75" fmla="*/ 27490 w 824696"/>
                  <a:gd name="connsiteY75" fmla="*/ 522307 h 742226"/>
                  <a:gd name="connsiteX76" fmla="*/ 0 w 824696"/>
                  <a:gd name="connsiteY76" fmla="*/ 522307 h 742226"/>
                  <a:gd name="connsiteX77" fmla="*/ 0 w 824696"/>
                  <a:gd name="connsiteY77" fmla="*/ 549797 h 742226"/>
                  <a:gd name="connsiteX78" fmla="*/ 27490 w 824696"/>
                  <a:gd name="connsiteY78" fmla="*/ 549797 h 742226"/>
                  <a:gd name="connsiteX79" fmla="*/ 27490 w 824696"/>
                  <a:gd name="connsiteY79" fmla="*/ 700992 h 742226"/>
                  <a:gd name="connsiteX80" fmla="*/ 41235 w 824696"/>
                  <a:gd name="connsiteY80" fmla="*/ 714737 h 742226"/>
                  <a:gd name="connsiteX81" fmla="*/ 192429 w 824696"/>
                  <a:gd name="connsiteY81" fmla="*/ 714737 h 742226"/>
                  <a:gd name="connsiteX82" fmla="*/ 192429 w 824696"/>
                  <a:gd name="connsiteY82" fmla="*/ 742226 h 742226"/>
                  <a:gd name="connsiteX83" fmla="*/ 219919 w 824696"/>
                  <a:gd name="connsiteY83" fmla="*/ 742226 h 742226"/>
                  <a:gd name="connsiteX84" fmla="*/ 219919 w 824696"/>
                  <a:gd name="connsiteY84" fmla="*/ 714737 h 742226"/>
                  <a:gd name="connsiteX85" fmla="*/ 357368 w 824696"/>
                  <a:gd name="connsiteY85" fmla="*/ 714737 h 742226"/>
                  <a:gd name="connsiteX86" fmla="*/ 357368 w 824696"/>
                  <a:gd name="connsiteY86" fmla="*/ 742226 h 742226"/>
                  <a:gd name="connsiteX87" fmla="*/ 384858 w 824696"/>
                  <a:gd name="connsiteY87" fmla="*/ 742226 h 742226"/>
                  <a:gd name="connsiteX88" fmla="*/ 384858 w 824696"/>
                  <a:gd name="connsiteY88" fmla="*/ 714737 h 742226"/>
                  <a:gd name="connsiteX89" fmla="*/ 522307 w 824696"/>
                  <a:gd name="connsiteY89" fmla="*/ 714737 h 742226"/>
                  <a:gd name="connsiteX90" fmla="*/ 522307 w 824696"/>
                  <a:gd name="connsiteY90" fmla="*/ 742226 h 742226"/>
                  <a:gd name="connsiteX91" fmla="*/ 549797 w 824696"/>
                  <a:gd name="connsiteY91" fmla="*/ 742226 h 742226"/>
                  <a:gd name="connsiteX92" fmla="*/ 549797 w 824696"/>
                  <a:gd name="connsiteY92" fmla="*/ 714737 h 742226"/>
                  <a:gd name="connsiteX93" fmla="*/ 687247 w 824696"/>
                  <a:gd name="connsiteY93" fmla="*/ 714737 h 742226"/>
                  <a:gd name="connsiteX94" fmla="*/ 687247 w 824696"/>
                  <a:gd name="connsiteY94" fmla="*/ 742226 h 742226"/>
                  <a:gd name="connsiteX95" fmla="*/ 714737 w 824696"/>
                  <a:gd name="connsiteY95" fmla="*/ 742226 h 742226"/>
                  <a:gd name="connsiteX96" fmla="*/ 714737 w 824696"/>
                  <a:gd name="connsiteY96" fmla="*/ 714737 h 742226"/>
                  <a:gd name="connsiteX97" fmla="*/ 824696 w 824696"/>
                  <a:gd name="connsiteY97" fmla="*/ 714737 h 742226"/>
                  <a:gd name="connsiteX98" fmla="*/ 824696 w 824696"/>
                  <a:gd name="connsiteY98" fmla="*/ 687247 h 742226"/>
                  <a:gd name="connsiteX99" fmla="*/ 54980 w 824696"/>
                  <a:gd name="connsiteY99" fmla="*/ 687247 h 742226"/>
                  <a:gd name="connsiteX100" fmla="*/ 700992 w 824696"/>
                  <a:gd name="connsiteY100" fmla="*/ 522307 h 742226"/>
                  <a:gd name="connsiteX101" fmla="*/ 714737 w 824696"/>
                  <a:gd name="connsiteY101" fmla="*/ 536052 h 742226"/>
                  <a:gd name="connsiteX102" fmla="*/ 700992 w 824696"/>
                  <a:gd name="connsiteY102" fmla="*/ 549797 h 742226"/>
                  <a:gd name="connsiteX103" fmla="*/ 687247 w 824696"/>
                  <a:gd name="connsiteY103" fmla="*/ 536052 h 742226"/>
                  <a:gd name="connsiteX104" fmla="*/ 700992 w 824696"/>
                  <a:gd name="connsiteY104" fmla="*/ 522307 h 742226"/>
                  <a:gd name="connsiteX105" fmla="*/ 536052 w 824696"/>
                  <a:gd name="connsiteY105" fmla="*/ 384858 h 742226"/>
                  <a:gd name="connsiteX106" fmla="*/ 549797 w 824696"/>
                  <a:gd name="connsiteY106" fmla="*/ 398603 h 742226"/>
                  <a:gd name="connsiteX107" fmla="*/ 536052 w 824696"/>
                  <a:gd name="connsiteY107" fmla="*/ 412348 h 742226"/>
                  <a:gd name="connsiteX108" fmla="*/ 522307 w 824696"/>
                  <a:gd name="connsiteY108" fmla="*/ 398603 h 742226"/>
                  <a:gd name="connsiteX109" fmla="*/ 536052 w 824696"/>
                  <a:gd name="connsiteY109" fmla="*/ 384858 h 742226"/>
                  <a:gd name="connsiteX110" fmla="*/ 371113 w 824696"/>
                  <a:gd name="connsiteY110" fmla="*/ 549797 h 742226"/>
                  <a:gd name="connsiteX111" fmla="*/ 384858 w 824696"/>
                  <a:gd name="connsiteY111" fmla="*/ 563542 h 742226"/>
                  <a:gd name="connsiteX112" fmla="*/ 371113 w 824696"/>
                  <a:gd name="connsiteY112" fmla="*/ 577287 h 742226"/>
                  <a:gd name="connsiteX113" fmla="*/ 357368 w 824696"/>
                  <a:gd name="connsiteY113" fmla="*/ 563542 h 742226"/>
                  <a:gd name="connsiteX114" fmla="*/ 371113 w 824696"/>
                  <a:gd name="connsiteY114" fmla="*/ 549797 h 742226"/>
                  <a:gd name="connsiteX115" fmla="*/ 206174 w 824696"/>
                  <a:gd name="connsiteY115" fmla="*/ 453583 h 742226"/>
                  <a:gd name="connsiteX116" fmla="*/ 219919 w 824696"/>
                  <a:gd name="connsiteY116" fmla="*/ 467328 h 742226"/>
                  <a:gd name="connsiteX117" fmla="*/ 206174 w 824696"/>
                  <a:gd name="connsiteY117" fmla="*/ 481073 h 742226"/>
                  <a:gd name="connsiteX118" fmla="*/ 192429 w 824696"/>
                  <a:gd name="connsiteY118" fmla="*/ 467328 h 742226"/>
                  <a:gd name="connsiteX119" fmla="*/ 206174 w 824696"/>
                  <a:gd name="connsiteY119" fmla="*/ 453583 h 742226"/>
                  <a:gd name="connsiteX120" fmla="*/ 700992 w 824696"/>
                  <a:gd name="connsiteY120" fmla="*/ 68725 h 742226"/>
                  <a:gd name="connsiteX121" fmla="*/ 714737 w 824696"/>
                  <a:gd name="connsiteY121" fmla="*/ 82470 h 742226"/>
                  <a:gd name="connsiteX122" fmla="*/ 700992 w 824696"/>
                  <a:gd name="connsiteY122" fmla="*/ 96215 h 742226"/>
                  <a:gd name="connsiteX123" fmla="*/ 687247 w 824696"/>
                  <a:gd name="connsiteY123" fmla="*/ 82470 h 742226"/>
                  <a:gd name="connsiteX124" fmla="*/ 700992 w 824696"/>
                  <a:gd name="connsiteY124" fmla="*/ 68725 h 742226"/>
                  <a:gd name="connsiteX125" fmla="*/ 536052 w 824696"/>
                  <a:gd name="connsiteY125" fmla="*/ 164939 h 742226"/>
                  <a:gd name="connsiteX126" fmla="*/ 549797 w 824696"/>
                  <a:gd name="connsiteY126" fmla="*/ 178684 h 742226"/>
                  <a:gd name="connsiteX127" fmla="*/ 536052 w 824696"/>
                  <a:gd name="connsiteY127" fmla="*/ 192429 h 742226"/>
                  <a:gd name="connsiteX128" fmla="*/ 522307 w 824696"/>
                  <a:gd name="connsiteY128" fmla="*/ 178684 h 742226"/>
                  <a:gd name="connsiteX129" fmla="*/ 536052 w 824696"/>
                  <a:gd name="connsiteY129" fmla="*/ 164939 h 742226"/>
                  <a:gd name="connsiteX130" fmla="*/ 357368 w 824696"/>
                  <a:gd name="connsiteY130" fmla="*/ 109959 h 742226"/>
                  <a:gd name="connsiteX131" fmla="*/ 371113 w 824696"/>
                  <a:gd name="connsiteY131" fmla="*/ 123704 h 742226"/>
                  <a:gd name="connsiteX132" fmla="*/ 357368 w 824696"/>
                  <a:gd name="connsiteY132" fmla="*/ 137449 h 742226"/>
                  <a:gd name="connsiteX133" fmla="*/ 343623 w 824696"/>
                  <a:gd name="connsiteY133" fmla="*/ 123704 h 742226"/>
                  <a:gd name="connsiteX134" fmla="*/ 357368 w 824696"/>
                  <a:gd name="connsiteY134" fmla="*/ 109959 h 742226"/>
                  <a:gd name="connsiteX135" fmla="*/ 206174 w 824696"/>
                  <a:gd name="connsiteY135" fmla="*/ 274899 h 742226"/>
                  <a:gd name="connsiteX136" fmla="*/ 219919 w 824696"/>
                  <a:gd name="connsiteY136" fmla="*/ 288644 h 742226"/>
                  <a:gd name="connsiteX137" fmla="*/ 206174 w 824696"/>
                  <a:gd name="connsiteY137" fmla="*/ 302389 h 742226"/>
                  <a:gd name="connsiteX138" fmla="*/ 192429 w 824696"/>
                  <a:gd name="connsiteY138" fmla="*/ 288644 h 742226"/>
                  <a:gd name="connsiteX139" fmla="*/ 206174 w 824696"/>
                  <a:gd name="connsiteY139" fmla="*/ 274899 h 74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824696" h="742226">
                    <a:moveTo>
                      <a:pt x="54980" y="687247"/>
                    </a:moveTo>
                    <a:lnTo>
                      <a:pt x="54980" y="637627"/>
                    </a:lnTo>
                    <a:lnTo>
                      <a:pt x="180608" y="499353"/>
                    </a:lnTo>
                    <a:cubicBezTo>
                      <a:pt x="196125" y="512239"/>
                      <a:pt x="218766" y="511712"/>
                      <a:pt x="233664" y="498116"/>
                    </a:cubicBezTo>
                    <a:lnTo>
                      <a:pt x="330841" y="570965"/>
                    </a:lnTo>
                    <a:cubicBezTo>
                      <a:pt x="335677" y="593218"/>
                      <a:pt x="357638" y="607339"/>
                      <a:pt x="379891" y="602502"/>
                    </a:cubicBezTo>
                    <a:cubicBezTo>
                      <a:pt x="398361" y="598489"/>
                      <a:pt x="411736" y="582433"/>
                      <a:pt x="412348" y="563542"/>
                    </a:cubicBezTo>
                    <a:cubicBezTo>
                      <a:pt x="412353" y="560999"/>
                      <a:pt x="412077" y="558464"/>
                      <a:pt x="411523" y="555983"/>
                    </a:cubicBezTo>
                    <a:lnTo>
                      <a:pt x="519284" y="436264"/>
                    </a:lnTo>
                    <a:cubicBezTo>
                      <a:pt x="524577" y="438565"/>
                      <a:pt x="530280" y="439779"/>
                      <a:pt x="536052" y="439838"/>
                    </a:cubicBezTo>
                    <a:cubicBezTo>
                      <a:pt x="545786" y="439774"/>
                      <a:pt x="555184" y="436268"/>
                      <a:pt x="562580" y="429942"/>
                    </a:cubicBezTo>
                    <a:lnTo>
                      <a:pt x="663330" y="519421"/>
                    </a:lnTo>
                    <a:cubicBezTo>
                      <a:pt x="661014" y="524663"/>
                      <a:pt x="659800" y="530323"/>
                      <a:pt x="659757" y="536052"/>
                    </a:cubicBezTo>
                    <a:cubicBezTo>
                      <a:pt x="659757" y="558826"/>
                      <a:pt x="678218" y="577287"/>
                      <a:pt x="700992" y="577287"/>
                    </a:cubicBezTo>
                    <a:cubicBezTo>
                      <a:pt x="723765" y="577287"/>
                      <a:pt x="742226" y="558826"/>
                      <a:pt x="742226" y="536052"/>
                    </a:cubicBezTo>
                    <a:cubicBezTo>
                      <a:pt x="742226" y="513279"/>
                      <a:pt x="723765" y="494818"/>
                      <a:pt x="700992" y="494818"/>
                    </a:cubicBezTo>
                    <a:cubicBezTo>
                      <a:pt x="694478" y="494878"/>
                      <a:pt x="688073" y="496479"/>
                      <a:pt x="682299" y="499491"/>
                    </a:cubicBezTo>
                    <a:lnTo>
                      <a:pt x="577287" y="405613"/>
                    </a:lnTo>
                    <a:cubicBezTo>
                      <a:pt x="577490" y="403282"/>
                      <a:pt x="577490" y="400935"/>
                      <a:pt x="577287" y="398603"/>
                    </a:cubicBezTo>
                    <a:cubicBezTo>
                      <a:pt x="577287" y="375829"/>
                      <a:pt x="558826" y="357368"/>
                      <a:pt x="536052" y="357368"/>
                    </a:cubicBezTo>
                    <a:cubicBezTo>
                      <a:pt x="513279" y="357368"/>
                      <a:pt x="494818" y="375829"/>
                      <a:pt x="494818" y="398603"/>
                    </a:cubicBezTo>
                    <a:cubicBezTo>
                      <a:pt x="494867" y="405074"/>
                      <a:pt x="496470" y="411437"/>
                      <a:pt x="499491" y="417159"/>
                    </a:cubicBezTo>
                    <a:lnTo>
                      <a:pt x="396679" y="531379"/>
                    </a:lnTo>
                    <a:cubicBezTo>
                      <a:pt x="389423" y="525558"/>
                      <a:pt x="380415" y="522361"/>
                      <a:pt x="371113" y="522307"/>
                    </a:cubicBezTo>
                    <a:cubicBezTo>
                      <a:pt x="357169" y="522347"/>
                      <a:pt x="344190" y="529431"/>
                      <a:pt x="336613" y="541138"/>
                    </a:cubicBezTo>
                    <a:lnTo>
                      <a:pt x="247409" y="473650"/>
                    </a:lnTo>
                    <a:cubicBezTo>
                      <a:pt x="247618" y="471547"/>
                      <a:pt x="247618" y="469431"/>
                      <a:pt x="247409" y="467328"/>
                    </a:cubicBezTo>
                    <a:cubicBezTo>
                      <a:pt x="247409" y="444554"/>
                      <a:pt x="228948" y="426093"/>
                      <a:pt x="206174" y="426093"/>
                    </a:cubicBezTo>
                    <a:cubicBezTo>
                      <a:pt x="183400" y="426093"/>
                      <a:pt x="164939" y="444554"/>
                      <a:pt x="164939" y="467328"/>
                    </a:cubicBezTo>
                    <a:cubicBezTo>
                      <a:pt x="164934" y="469871"/>
                      <a:pt x="165211" y="472406"/>
                      <a:pt x="165764" y="474887"/>
                    </a:cubicBezTo>
                    <a:lnTo>
                      <a:pt x="54980" y="596668"/>
                    </a:lnTo>
                    <a:lnTo>
                      <a:pt x="54980" y="445473"/>
                    </a:lnTo>
                    <a:lnTo>
                      <a:pt x="187618" y="324930"/>
                    </a:lnTo>
                    <a:cubicBezTo>
                      <a:pt x="193340" y="327988"/>
                      <a:pt x="199690" y="329683"/>
                      <a:pt x="206174" y="329878"/>
                    </a:cubicBezTo>
                    <a:cubicBezTo>
                      <a:pt x="228948" y="329878"/>
                      <a:pt x="247409" y="311417"/>
                      <a:pt x="247409" y="288644"/>
                    </a:cubicBezTo>
                    <a:cubicBezTo>
                      <a:pt x="247414" y="286056"/>
                      <a:pt x="247137" y="283476"/>
                      <a:pt x="246584" y="280946"/>
                    </a:cubicBezTo>
                    <a:lnTo>
                      <a:pt x="350358" y="164939"/>
                    </a:lnTo>
                    <a:cubicBezTo>
                      <a:pt x="352690" y="165142"/>
                      <a:pt x="355037" y="165142"/>
                      <a:pt x="357368" y="164939"/>
                    </a:cubicBezTo>
                    <a:cubicBezTo>
                      <a:pt x="368436" y="164931"/>
                      <a:pt x="379035" y="160472"/>
                      <a:pt x="386782" y="152569"/>
                    </a:cubicBezTo>
                    <a:lnTo>
                      <a:pt x="496742" y="189130"/>
                    </a:lnTo>
                    <a:cubicBezTo>
                      <a:pt x="503147" y="210985"/>
                      <a:pt x="526055" y="223508"/>
                      <a:pt x="547909" y="217103"/>
                    </a:cubicBezTo>
                    <a:cubicBezTo>
                      <a:pt x="567138" y="211468"/>
                      <a:pt x="579533" y="192823"/>
                      <a:pt x="577287" y="172911"/>
                    </a:cubicBezTo>
                    <a:lnTo>
                      <a:pt x="673502" y="112708"/>
                    </a:lnTo>
                    <a:cubicBezTo>
                      <a:pt x="690477" y="127890"/>
                      <a:pt x="716546" y="126434"/>
                      <a:pt x="731725" y="109458"/>
                    </a:cubicBezTo>
                    <a:cubicBezTo>
                      <a:pt x="746905" y="92481"/>
                      <a:pt x="745451" y="66414"/>
                      <a:pt x="728475" y="51234"/>
                    </a:cubicBezTo>
                    <a:cubicBezTo>
                      <a:pt x="711498" y="36055"/>
                      <a:pt x="685431" y="37508"/>
                      <a:pt x="670251" y="54485"/>
                    </a:cubicBezTo>
                    <a:cubicBezTo>
                      <a:pt x="663377" y="62172"/>
                      <a:pt x="659631" y="72157"/>
                      <a:pt x="659757" y="82470"/>
                    </a:cubicBezTo>
                    <a:cubicBezTo>
                      <a:pt x="659623" y="84392"/>
                      <a:pt x="659623" y="86320"/>
                      <a:pt x="659757" y="88242"/>
                    </a:cubicBezTo>
                    <a:lnTo>
                      <a:pt x="563542" y="148445"/>
                    </a:lnTo>
                    <a:cubicBezTo>
                      <a:pt x="546755" y="133058"/>
                      <a:pt x="520670" y="134194"/>
                      <a:pt x="505283" y="150981"/>
                    </a:cubicBezTo>
                    <a:cubicBezTo>
                      <a:pt x="502556" y="153957"/>
                      <a:pt x="500279" y="157316"/>
                      <a:pt x="498529" y="160953"/>
                    </a:cubicBezTo>
                    <a:lnTo>
                      <a:pt x="398603" y="127416"/>
                    </a:lnTo>
                    <a:cubicBezTo>
                      <a:pt x="398670" y="126180"/>
                      <a:pt x="398670" y="124941"/>
                      <a:pt x="398603" y="123704"/>
                    </a:cubicBezTo>
                    <a:cubicBezTo>
                      <a:pt x="398753" y="100931"/>
                      <a:pt x="380413" y="82349"/>
                      <a:pt x="357640" y="82200"/>
                    </a:cubicBezTo>
                    <a:cubicBezTo>
                      <a:pt x="334866" y="82050"/>
                      <a:pt x="316285" y="100390"/>
                      <a:pt x="316135" y="123163"/>
                    </a:cubicBezTo>
                    <a:cubicBezTo>
                      <a:pt x="316070" y="133082"/>
                      <a:pt x="319583" y="142693"/>
                      <a:pt x="326030" y="150232"/>
                    </a:cubicBezTo>
                    <a:lnTo>
                      <a:pt x="231602" y="256480"/>
                    </a:lnTo>
                    <a:cubicBezTo>
                      <a:pt x="224417" y="250630"/>
                      <a:pt x="215440" y="247428"/>
                      <a:pt x="206174" y="247409"/>
                    </a:cubicBezTo>
                    <a:cubicBezTo>
                      <a:pt x="183400" y="247409"/>
                      <a:pt x="164939" y="265870"/>
                      <a:pt x="164939" y="288644"/>
                    </a:cubicBezTo>
                    <a:cubicBezTo>
                      <a:pt x="164948" y="294435"/>
                      <a:pt x="166214" y="300157"/>
                      <a:pt x="168650" y="305412"/>
                    </a:cubicBezTo>
                    <a:lnTo>
                      <a:pt x="54980" y="408774"/>
                    </a:lnTo>
                    <a:lnTo>
                      <a:pt x="54980" y="0"/>
                    </a:ln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lnTo>
                      <a:pt x="0" y="54980"/>
                    </a:lnTo>
                    <a:lnTo>
                      <a:pt x="27490" y="54980"/>
                    </a:lnTo>
                    <a:lnTo>
                      <a:pt x="27490" y="192429"/>
                    </a:lnTo>
                    <a:lnTo>
                      <a:pt x="0" y="192429"/>
                    </a:lnTo>
                    <a:lnTo>
                      <a:pt x="0" y="219919"/>
                    </a:lnTo>
                    <a:lnTo>
                      <a:pt x="27490" y="219919"/>
                    </a:lnTo>
                    <a:lnTo>
                      <a:pt x="27490" y="357368"/>
                    </a:lnTo>
                    <a:lnTo>
                      <a:pt x="0" y="357368"/>
                    </a:lnTo>
                    <a:lnTo>
                      <a:pt x="0" y="384858"/>
                    </a:lnTo>
                    <a:lnTo>
                      <a:pt x="27490" y="384858"/>
                    </a:lnTo>
                    <a:lnTo>
                      <a:pt x="27490" y="522307"/>
                    </a:lnTo>
                    <a:lnTo>
                      <a:pt x="0" y="522307"/>
                    </a:lnTo>
                    <a:lnTo>
                      <a:pt x="0" y="549797"/>
                    </a:lnTo>
                    <a:lnTo>
                      <a:pt x="27490" y="549797"/>
                    </a:lnTo>
                    <a:lnTo>
                      <a:pt x="27490" y="700992"/>
                    </a:lnTo>
                    <a:cubicBezTo>
                      <a:pt x="27490" y="708582"/>
                      <a:pt x="33644" y="714737"/>
                      <a:pt x="41235" y="714737"/>
                    </a:cubicBezTo>
                    <a:lnTo>
                      <a:pt x="192429" y="714737"/>
                    </a:lnTo>
                    <a:lnTo>
                      <a:pt x="192429" y="742226"/>
                    </a:lnTo>
                    <a:lnTo>
                      <a:pt x="219919" y="742226"/>
                    </a:lnTo>
                    <a:lnTo>
                      <a:pt x="219919" y="714737"/>
                    </a:lnTo>
                    <a:lnTo>
                      <a:pt x="357368" y="714737"/>
                    </a:lnTo>
                    <a:lnTo>
                      <a:pt x="357368" y="742226"/>
                    </a:lnTo>
                    <a:lnTo>
                      <a:pt x="384858" y="742226"/>
                    </a:lnTo>
                    <a:lnTo>
                      <a:pt x="384858" y="714737"/>
                    </a:lnTo>
                    <a:lnTo>
                      <a:pt x="522307" y="714737"/>
                    </a:lnTo>
                    <a:lnTo>
                      <a:pt x="522307" y="742226"/>
                    </a:lnTo>
                    <a:lnTo>
                      <a:pt x="549797" y="742226"/>
                    </a:lnTo>
                    <a:lnTo>
                      <a:pt x="549797" y="714737"/>
                    </a:lnTo>
                    <a:lnTo>
                      <a:pt x="687247" y="714737"/>
                    </a:lnTo>
                    <a:lnTo>
                      <a:pt x="687247" y="742226"/>
                    </a:lnTo>
                    <a:lnTo>
                      <a:pt x="714737" y="742226"/>
                    </a:lnTo>
                    <a:lnTo>
                      <a:pt x="714737" y="714737"/>
                    </a:lnTo>
                    <a:lnTo>
                      <a:pt x="824696" y="714737"/>
                    </a:lnTo>
                    <a:lnTo>
                      <a:pt x="824696" y="687247"/>
                    </a:lnTo>
                    <a:lnTo>
                      <a:pt x="54980" y="687247"/>
                    </a:lnTo>
                    <a:close/>
                    <a:moveTo>
                      <a:pt x="700992" y="522307"/>
                    </a:moveTo>
                    <a:cubicBezTo>
                      <a:pt x="708582" y="522307"/>
                      <a:pt x="714737" y="528462"/>
                      <a:pt x="714737" y="536052"/>
                    </a:cubicBezTo>
                    <a:cubicBezTo>
                      <a:pt x="714737" y="543643"/>
                      <a:pt x="708582" y="549797"/>
                      <a:pt x="700992" y="549797"/>
                    </a:cubicBezTo>
                    <a:cubicBezTo>
                      <a:pt x="693401" y="549797"/>
                      <a:pt x="687247" y="543643"/>
                      <a:pt x="687247" y="536052"/>
                    </a:cubicBezTo>
                    <a:cubicBezTo>
                      <a:pt x="687247" y="528462"/>
                      <a:pt x="693401" y="522307"/>
                      <a:pt x="700992" y="522307"/>
                    </a:cubicBezTo>
                    <a:close/>
                    <a:moveTo>
                      <a:pt x="536052" y="384858"/>
                    </a:moveTo>
                    <a:cubicBezTo>
                      <a:pt x="543643" y="384858"/>
                      <a:pt x="549797" y="391012"/>
                      <a:pt x="549797" y="398603"/>
                    </a:cubicBezTo>
                    <a:cubicBezTo>
                      <a:pt x="549797" y="406194"/>
                      <a:pt x="543643" y="412348"/>
                      <a:pt x="536052" y="412348"/>
                    </a:cubicBezTo>
                    <a:cubicBezTo>
                      <a:pt x="528462" y="412348"/>
                      <a:pt x="522307" y="406194"/>
                      <a:pt x="522307" y="398603"/>
                    </a:cubicBezTo>
                    <a:cubicBezTo>
                      <a:pt x="522307" y="391012"/>
                      <a:pt x="528462" y="384858"/>
                      <a:pt x="536052" y="384858"/>
                    </a:cubicBezTo>
                    <a:close/>
                    <a:moveTo>
                      <a:pt x="371113" y="549797"/>
                    </a:moveTo>
                    <a:cubicBezTo>
                      <a:pt x="378704" y="549797"/>
                      <a:pt x="384858" y="555952"/>
                      <a:pt x="384858" y="563542"/>
                    </a:cubicBezTo>
                    <a:cubicBezTo>
                      <a:pt x="384858" y="571133"/>
                      <a:pt x="378704" y="577287"/>
                      <a:pt x="371113" y="577287"/>
                    </a:cubicBezTo>
                    <a:cubicBezTo>
                      <a:pt x="363523" y="577287"/>
                      <a:pt x="357368" y="571133"/>
                      <a:pt x="357368" y="563542"/>
                    </a:cubicBezTo>
                    <a:cubicBezTo>
                      <a:pt x="357368" y="555952"/>
                      <a:pt x="363523" y="549797"/>
                      <a:pt x="371113" y="549797"/>
                    </a:cubicBezTo>
                    <a:close/>
                    <a:moveTo>
                      <a:pt x="206174" y="453583"/>
                    </a:moveTo>
                    <a:cubicBezTo>
                      <a:pt x="213765" y="453583"/>
                      <a:pt x="219919" y="459737"/>
                      <a:pt x="219919" y="467328"/>
                    </a:cubicBezTo>
                    <a:cubicBezTo>
                      <a:pt x="219919" y="474918"/>
                      <a:pt x="213765" y="481073"/>
                      <a:pt x="206174" y="481073"/>
                    </a:cubicBezTo>
                    <a:cubicBezTo>
                      <a:pt x="198583" y="481073"/>
                      <a:pt x="192429" y="474918"/>
                      <a:pt x="192429" y="467328"/>
                    </a:cubicBezTo>
                    <a:cubicBezTo>
                      <a:pt x="192429" y="459737"/>
                      <a:pt x="198583" y="453583"/>
                      <a:pt x="206174" y="453583"/>
                    </a:cubicBezTo>
                    <a:close/>
                    <a:moveTo>
                      <a:pt x="700992" y="68725"/>
                    </a:moveTo>
                    <a:cubicBezTo>
                      <a:pt x="708582" y="68725"/>
                      <a:pt x="714737" y="74879"/>
                      <a:pt x="714737" y="82470"/>
                    </a:cubicBezTo>
                    <a:cubicBezTo>
                      <a:pt x="714737" y="90060"/>
                      <a:pt x="708582" y="96215"/>
                      <a:pt x="700992" y="96215"/>
                    </a:cubicBezTo>
                    <a:cubicBezTo>
                      <a:pt x="693401" y="96215"/>
                      <a:pt x="687247" y="90060"/>
                      <a:pt x="687247" y="82470"/>
                    </a:cubicBezTo>
                    <a:cubicBezTo>
                      <a:pt x="687247" y="74879"/>
                      <a:pt x="693401" y="68725"/>
                      <a:pt x="700992" y="68725"/>
                    </a:cubicBezTo>
                    <a:close/>
                    <a:moveTo>
                      <a:pt x="536052" y="164939"/>
                    </a:moveTo>
                    <a:cubicBezTo>
                      <a:pt x="543643" y="164939"/>
                      <a:pt x="549797" y="171094"/>
                      <a:pt x="549797" y="178684"/>
                    </a:cubicBezTo>
                    <a:cubicBezTo>
                      <a:pt x="549797" y="186275"/>
                      <a:pt x="543643" y="192429"/>
                      <a:pt x="536052" y="192429"/>
                    </a:cubicBezTo>
                    <a:cubicBezTo>
                      <a:pt x="528462" y="192429"/>
                      <a:pt x="522307" y="186275"/>
                      <a:pt x="522307" y="178684"/>
                    </a:cubicBezTo>
                    <a:cubicBezTo>
                      <a:pt x="522307" y="171094"/>
                      <a:pt x="528462" y="164939"/>
                      <a:pt x="536052" y="164939"/>
                    </a:cubicBezTo>
                    <a:close/>
                    <a:moveTo>
                      <a:pt x="357368" y="109959"/>
                    </a:moveTo>
                    <a:cubicBezTo>
                      <a:pt x="364959" y="109959"/>
                      <a:pt x="371113" y="116114"/>
                      <a:pt x="371113" y="123704"/>
                    </a:cubicBezTo>
                    <a:cubicBezTo>
                      <a:pt x="371113" y="131295"/>
                      <a:pt x="364959" y="137449"/>
                      <a:pt x="357368" y="137449"/>
                    </a:cubicBezTo>
                    <a:cubicBezTo>
                      <a:pt x="349778" y="137449"/>
                      <a:pt x="343623" y="131295"/>
                      <a:pt x="343623" y="123704"/>
                    </a:cubicBezTo>
                    <a:cubicBezTo>
                      <a:pt x="343623" y="116114"/>
                      <a:pt x="349778" y="109959"/>
                      <a:pt x="357368" y="109959"/>
                    </a:cubicBezTo>
                    <a:close/>
                    <a:moveTo>
                      <a:pt x="206174" y="274899"/>
                    </a:moveTo>
                    <a:cubicBezTo>
                      <a:pt x="213765" y="274899"/>
                      <a:pt x="219919" y="281053"/>
                      <a:pt x="219919" y="288644"/>
                    </a:cubicBezTo>
                    <a:cubicBezTo>
                      <a:pt x="219919" y="296234"/>
                      <a:pt x="213765" y="302389"/>
                      <a:pt x="206174" y="302389"/>
                    </a:cubicBezTo>
                    <a:cubicBezTo>
                      <a:pt x="198583" y="302389"/>
                      <a:pt x="192429" y="296234"/>
                      <a:pt x="192429" y="288644"/>
                    </a:cubicBezTo>
                    <a:cubicBezTo>
                      <a:pt x="192429" y="281053"/>
                      <a:pt x="198583" y="274899"/>
                      <a:pt x="206174" y="2748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422" name="任意多边形: 形状 421"/>
              <p:cNvSpPr/>
              <p:nvPr/>
            </p:nvSpPr>
            <p:spPr>
              <a:xfrm>
                <a:off x="10311766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>
                <a:off x="10366746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>
                <a:off x="10421726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>
                <a:off x="10476705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10531685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10586665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</p:grpSp>
        <p:pic>
          <p:nvPicPr>
            <p:cNvPr id="420" name="图片 419" descr="图片包含 游戏机, 盘子, 监控, 白色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3776" y="6175180"/>
              <a:ext cx="1519072" cy="201148"/>
            </a:xfrm>
            <a:prstGeom prst="rect">
              <a:avLst/>
            </a:prstGeom>
          </p:spPr>
        </p:pic>
      </p:grpSp>
      <p:grpSp>
        <p:nvGrpSpPr>
          <p:cNvPr id="507" name="组合 506"/>
          <p:cNvGrpSpPr/>
          <p:nvPr/>
        </p:nvGrpSpPr>
        <p:grpSpPr>
          <a:xfrm rot="5400000">
            <a:off x="9000571" y="5551595"/>
            <a:ext cx="558062" cy="699622"/>
            <a:chOff x="1014490" y="2652151"/>
            <a:chExt cx="558062" cy="576318"/>
          </a:xfrm>
        </p:grpSpPr>
        <p:sp>
          <p:nvSpPr>
            <p:cNvPr id="508" name="上箭头 8"/>
            <p:cNvSpPr/>
            <p:nvPr/>
          </p:nvSpPr>
          <p:spPr>
            <a:xfrm>
              <a:off x="1014490" y="2652151"/>
              <a:ext cx="421640" cy="576318"/>
            </a:xfrm>
            <a:prstGeom prst="upArrow">
              <a:avLst/>
            </a:prstGeom>
            <a:gradFill>
              <a:gsLst>
                <a:gs pos="100000">
                  <a:schemeClr val="accent1">
                    <a:alpha val="7000"/>
                  </a:schemeClr>
                </a:gs>
                <a:gs pos="0">
                  <a:schemeClr val="accent1">
                    <a:alpha val="8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cxnSp>
          <p:nvCxnSpPr>
            <p:cNvPr id="509" name="直接连接符 508"/>
            <p:cNvCxnSpPr/>
            <p:nvPr/>
          </p:nvCxnSpPr>
          <p:spPr>
            <a:xfrm>
              <a:off x="1572552" y="2694297"/>
              <a:ext cx="0" cy="460986"/>
            </a:xfrm>
            <a:prstGeom prst="line">
              <a:avLst/>
            </a:prstGeom>
            <a:gradFill>
              <a:gsLst>
                <a:gs pos="1900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cap="rnd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prstDash val="dash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18893"/>
          <a:stretch>
            <a:fillRect/>
          </a:stretch>
        </p:blipFill>
        <p:spPr>
          <a:xfrm>
            <a:off x="4395150" y="3024899"/>
            <a:ext cx="2029994" cy="1691732"/>
          </a:xfrm>
          <a:prstGeom prst="rect">
            <a:avLst/>
          </a:prstGeom>
        </p:spPr>
      </p:pic>
      <p:grpSp>
        <p:nvGrpSpPr>
          <p:cNvPr id="201" name="组合 200"/>
          <p:cNvGrpSpPr/>
          <p:nvPr/>
        </p:nvGrpSpPr>
        <p:grpSpPr>
          <a:xfrm>
            <a:off x="4250032" y="3024900"/>
            <a:ext cx="2312282" cy="388728"/>
            <a:chOff x="3538600" y="2327815"/>
            <a:chExt cx="2244429" cy="515986"/>
          </a:xfrm>
        </p:grpSpPr>
        <p:sp>
          <p:nvSpPr>
            <p:cNvPr id="203" name="矩形 202"/>
            <p:cNvSpPr/>
            <p:nvPr/>
          </p:nvSpPr>
          <p:spPr>
            <a:xfrm rot="16200000">
              <a:off x="4402822" y="1463593"/>
              <a:ext cx="515986" cy="2244429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</a:srgbClr>
                </a:gs>
                <a:gs pos="100000">
                  <a:srgbClr val="0E4DD1">
                    <a:alpha val="20000"/>
                  </a:srgbClr>
                </a:gs>
                <a:gs pos="54000">
                  <a:srgbClr val="0E4DD1"/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>
                      <a:alpha val="0"/>
                    </a:srgbClr>
                  </a:gs>
                  <a:gs pos="60000">
                    <a:srgbClr val="105CA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204" name="文本框 14"/>
            <p:cNvSpPr txBox="1"/>
            <p:nvPr/>
          </p:nvSpPr>
          <p:spPr>
            <a:xfrm>
              <a:off x="3698358" y="2335555"/>
              <a:ext cx="1960955" cy="2861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慢性伤口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</p:grpSp>
      <p:grpSp>
        <p:nvGrpSpPr>
          <p:cNvPr id="547" name="组合 546"/>
          <p:cNvGrpSpPr/>
          <p:nvPr/>
        </p:nvGrpSpPr>
        <p:grpSpPr>
          <a:xfrm>
            <a:off x="9434646" y="2989143"/>
            <a:ext cx="2849080" cy="1353060"/>
            <a:chOff x="9365468" y="1161126"/>
            <a:chExt cx="2849080" cy="1353060"/>
          </a:xfrm>
        </p:grpSpPr>
        <p:sp>
          <p:nvSpPr>
            <p:cNvPr id="548" name="梯形 547"/>
            <p:cNvSpPr/>
            <p:nvPr/>
          </p:nvSpPr>
          <p:spPr>
            <a:xfrm>
              <a:off x="10121258" y="1496621"/>
              <a:ext cx="1313158" cy="852151"/>
            </a:xfrm>
            <a:prstGeom prst="trapezoid">
              <a:avLst>
                <a:gd name="adj" fmla="val 89393"/>
              </a:avLst>
            </a:prstGeom>
            <a:noFill/>
            <a:ln>
              <a:gradFill>
                <a:gsLst>
                  <a:gs pos="100000">
                    <a:schemeClr val="accent1"/>
                  </a:gs>
                  <a:gs pos="2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549" name="梯形 548"/>
            <p:cNvSpPr/>
            <p:nvPr/>
          </p:nvSpPr>
          <p:spPr>
            <a:xfrm>
              <a:off x="9779117" y="1161126"/>
              <a:ext cx="1951749" cy="1353060"/>
            </a:xfrm>
            <a:prstGeom prst="trapezoid">
              <a:avLst>
                <a:gd name="adj" fmla="val 89393"/>
              </a:avLst>
            </a:prstGeom>
            <a:noFill/>
            <a:ln>
              <a:gradFill>
                <a:gsLst>
                  <a:gs pos="100000">
                    <a:schemeClr val="accent1"/>
                  </a:gs>
                  <a:gs pos="2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38100" dist="368300" dir="5400000" sx="82000" sy="82000" algn="ctr" rotWithShape="0">
                <a:srgbClr val="0895F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550" name="文本框 156"/>
            <p:cNvSpPr txBox="1"/>
            <p:nvPr/>
          </p:nvSpPr>
          <p:spPr>
            <a:xfrm>
              <a:off x="9365468" y="1727780"/>
              <a:ext cx="2849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效果较差</a:t>
              </a:r>
              <a:endParaRPr kumimoji="0" lang="en-US" altLang="zh-CN" sz="3200" b="1" i="0" u="none" strike="noStrike" kern="1200" cap="none" spc="0" normalizeH="0" baseline="0" noProof="0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58" name="组合 557"/>
          <p:cNvGrpSpPr/>
          <p:nvPr/>
        </p:nvGrpSpPr>
        <p:grpSpPr>
          <a:xfrm>
            <a:off x="9523302" y="4981842"/>
            <a:ext cx="2849080" cy="1353060"/>
            <a:chOff x="9359132" y="1161126"/>
            <a:chExt cx="2849080" cy="1353060"/>
          </a:xfrm>
        </p:grpSpPr>
        <p:sp>
          <p:nvSpPr>
            <p:cNvPr id="559" name="梯形 558"/>
            <p:cNvSpPr/>
            <p:nvPr/>
          </p:nvSpPr>
          <p:spPr>
            <a:xfrm>
              <a:off x="10121258" y="1496621"/>
              <a:ext cx="1313158" cy="852151"/>
            </a:xfrm>
            <a:prstGeom prst="trapezoid">
              <a:avLst>
                <a:gd name="adj" fmla="val 89393"/>
              </a:avLst>
            </a:prstGeom>
            <a:noFill/>
            <a:ln>
              <a:gradFill>
                <a:gsLst>
                  <a:gs pos="100000">
                    <a:schemeClr val="accent1"/>
                  </a:gs>
                  <a:gs pos="2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560" name="梯形 559"/>
            <p:cNvSpPr/>
            <p:nvPr/>
          </p:nvSpPr>
          <p:spPr>
            <a:xfrm>
              <a:off x="9779117" y="1161126"/>
              <a:ext cx="1951749" cy="1353060"/>
            </a:xfrm>
            <a:prstGeom prst="trapezoid">
              <a:avLst>
                <a:gd name="adj" fmla="val 89393"/>
              </a:avLst>
            </a:prstGeom>
            <a:noFill/>
            <a:ln>
              <a:gradFill>
                <a:gsLst>
                  <a:gs pos="100000">
                    <a:schemeClr val="accent1"/>
                  </a:gs>
                  <a:gs pos="2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38100" dist="368300" dir="5400000" sx="82000" sy="82000" algn="ctr" rotWithShape="0">
                <a:srgbClr val="0895F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561" name="文本框 156"/>
            <p:cNvSpPr txBox="1"/>
            <p:nvPr/>
          </p:nvSpPr>
          <p:spPr>
            <a:xfrm>
              <a:off x="9359132" y="1730391"/>
              <a:ext cx="2849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量产困难</a:t>
              </a:r>
              <a:endParaRPr kumimoji="0" lang="en-US" altLang="zh-CN" sz="3200" b="1" i="0" u="none" strike="noStrike" kern="1200" cap="none" spc="0" normalizeH="0" baseline="0" noProof="0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Picture 2" descr="查看源图像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8"/>
          <a:stretch>
            <a:fillRect/>
          </a:stretch>
        </p:blipFill>
        <p:spPr bwMode="auto">
          <a:xfrm>
            <a:off x="2334406" y="3035949"/>
            <a:ext cx="2093195" cy="169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7" name="组合 196"/>
          <p:cNvGrpSpPr/>
          <p:nvPr/>
        </p:nvGrpSpPr>
        <p:grpSpPr>
          <a:xfrm>
            <a:off x="2273310" y="3035957"/>
            <a:ext cx="2283400" cy="369722"/>
            <a:chOff x="2619370" y="1613351"/>
            <a:chExt cx="2534686" cy="369722"/>
          </a:xfrm>
        </p:grpSpPr>
        <p:sp>
          <p:nvSpPr>
            <p:cNvPr id="199" name="矩形 198"/>
            <p:cNvSpPr/>
            <p:nvPr/>
          </p:nvSpPr>
          <p:spPr>
            <a:xfrm rot="16200000">
              <a:off x="3701852" y="530869"/>
              <a:ext cx="369722" cy="2534686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</a:srgbClr>
                </a:gs>
                <a:gs pos="100000">
                  <a:srgbClr val="0E4DD1">
                    <a:alpha val="20000"/>
                  </a:srgbClr>
                </a:gs>
                <a:gs pos="54000">
                  <a:srgbClr val="0E4DD1"/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>
                      <a:alpha val="0"/>
                    </a:srgbClr>
                  </a:gs>
                  <a:gs pos="60000">
                    <a:srgbClr val="105CA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200" name="文本框 14"/>
            <p:cNvSpPr txBox="1"/>
            <p:nvPr/>
          </p:nvSpPr>
          <p:spPr>
            <a:xfrm>
              <a:off x="2728793" y="1622339"/>
              <a:ext cx="2141735" cy="328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复杂伤口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2052" name="Picture 4" descr="查看源图像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2" t="12468" r="19696" b="6729"/>
          <a:stretch>
            <a:fillRect/>
          </a:stretch>
        </p:blipFill>
        <p:spPr bwMode="auto">
          <a:xfrm>
            <a:off x="2374332" y="4983983"/>
            <a:ext cx="2124981" cy="162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7" name="组合 456"/>
          <p:cNvGrpSpPr/>
          <p:nvPr/>
        </p:nvGrpSpPr>
        <p:grpSpPr>
          <a:xfrm>
            <a:off x="2317297" y="4912698"/>
            <a:ext cx="2323412" cy="574922"/>
            <a:chOff x="2714987" y="3606789"/>
            <a:chExt cx="2295200" cy="711228"/>
          </a:xfrm>
        </p:grpSpPr>
        <p:sp>
          <p:nvSpPr>
            <p:cNvPr id="459" name="矩形 458"/>
            <p:cNvSpPr/>
            <p:nvPr/>
          </p:nvSpPr>
          <p:spPr>
            <a:xfrm rot="16200000">
              <a:off x="3551967" y="2919679"/>
              <a:ext cx="660398" cy="2136277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</a:srgbClr>
                </a:gs>
                <a:gs pos="100000">
                  <a:srgbClr val="0E4DD1">
                    <a:alpha val="20000"/>
                  </a:srgbClr>
                </a:gs>
                <a:gs pos="54000">
                  <a:srgbClr val="0E4DD1"/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>
                      <a:alpha val="0"/>
                    </a:srgbClr>
                  </a:gs>
                  <a:gs pos="60000">
                    <a:srgbClr val="105CA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460" name="文本框 14"/>
            <p:cNvSpPr txBox="1"/>
            <p:nvPr/>
          </p:nvSpPr>
          <p:spPr>
            <a:xfrm>
              <a:off x="2714987" y="3606789"/>
              <a:ext cx="2295200" cy="556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使用化学试剂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安全性低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</p:grpSp>
      <p:cxnSp>
        <p:nvCxnSpPr>
          <p:cNvPr id="566" name="直接连接符 565"/>
          <p:cNvCxnSpPr/>
          <p:nvPr/>
        </p:nvCxnSpPr>
        <p:spPr>
          <a:xfrm flipH="1">
            <a:off x="6868460" y="930713"/>
            <a:ext cx="5160324" cy="0"/>
          </a:xfrm>
          <a:prstGeom prst="line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1"/>
          </a:gradFill>
          <a:ln w="19050" cap="rnd">
            <a:gradFill>
              <a:gsLst>
                <a:gs pos="100000">
                  <a:schemeClr val="accent1">
                    <a:alpha val="24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prstDash val="dash"/>
            <a:head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8" name="组合 567"/>
          <p:cNvGrpSpPr/>
          <p:nvPr/>
        </p:nvGrpSpPr>
        <p:grpSpPr>
          <a:xfrm>
            <a:off x="116361" y="1195162"/>
            <a:ext cx="2672487" cy="1667427"/>
            <a:chOff x="579553" y="4276113"/>
            <a:chExt cx="2672487" cy="1667427"/>
          </a:xfrm>
        </p:grpSpPr>
        <p:grpSp>
          <p:nvGrpSpPr>
            <p:cNvPr id="569" name="组合 568"/>
            <p:cNvGrpSpPr/>
            <p:nvPr/>
          </p:nvGrpSpPr>
          <p:grpSpPr>
            <a:xfrm>
              <a:off x="611474" y="4276113"/>
              <a:ext cx="2640566" cy="1667427"/>
              <a:chOff x="611474" y="4276113"/>
              <a:chExt cx="2640566" cy="1667427"/>
            </a:xfrm>
          </p:grpSpPr>
          <p:grpSp>
            <p:nvGrpSpPr>
              <p:cNvPr id="572" name="组合 571"/>
              <p:cNvGrpSpPr/>
              <p:nvPr/>
            </p:nvGrpSpPr>
            <p:grpSpPr>
              <a:xfrm>
                <a:off x="863175" y="4276113"/>
                <a:ext cx="1612900" cy="1612899"/>
                <a:chOff x="8944302" y="4179229"/>
                <a:chExt cx="6493834" cy="6493834"/>
              </a:xfrm>
            </p:grpSpPr>
            <p:grpSp>
              <p:nvGrpSpPr>
                <p:cNvPr id="577" name="组合 576"/>
                <p:cNvGrpSpPr/>
                <p:nvPr/>
              </p:nvGrpSpPr>
              <p:grpSpPr>
                <a:xfrm>
                  <a:off x="8944302" y="4179229"/>
                  <a:ext cx="6493834" cy="6493834"/>
                  <a:chOff x="2191473" y="0"/>
                  <a:chExt cx="7809054" cy="7809054"/>
                </a:xfrm>
              </p:grpSpPr>
              <p:sp>
                <p:nvSpPr>
                  <p:cNvPr id="611" name="椭圆 610"/>
                  <p:cNvSpPr/>
                  <p:nvPr/>
                </p:nvSpPr>
                <p:spPr>
                  <a:xfrm>
                    <a:off x="2191473" y="0"/>
                    <a:ext cx="7809054" cy="7809054"/>
                  </a:xfrm>
                  <a:prstGeom prst="ellipse">
                    <a:avLst/>
                  </a:prstGeom>
                  <a:gradFill>
                    <a:gsLst>
                      <a:gs pos="100000">
                        <a:srgbClr val="0064FA">
                          <a:alpha val="10000"/>
                        </a:srgbClr>
                      </a:gs>
                      <a:gs pos="3000">
                        <a:srgbClr val="0982CE">
                          <a:alpha val="0"/>
                        </a:srgbClr>
                      </a:gs>
                      <a:gs pos="0">
                        <a:srgbClr val="0064FA">
                          <a:alpha val="10000"/>
                        </a:srgbClr>
                      </a:gs>
                      <a:gs pos="93000">
                        <a:srgbClr val="0293F2">
                          <a:alpha val="0"/>
                        </a:srgbClr>
                      </a:gs>
                    </a:gsLst>
                    <a:lin ang="0" scaled="0"/>
                  </a:gradFill>
                  <a:ln w="12700" cap="flat" cmpd="sng" algn="ctr">
                    <a:gradFill>
                      <a:gsLst>
                        <a:gs pos="50000">
                          <a:srgbClr val="0293F2"/>
                        </a:gs>
                        <a:gs pos="24000">
                          <a:srgbClr val="0293F2">
                            <a:alpha val="0"/>
                          </a:srgbClr>
                        </a:gs>
                        <a:gs pos="73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612" name="椭圆 611"/>
                  <p:cNvSpPr/>
                  <p:nvPr/>
                </p:nvSpPr>
                <p:spPr>
                  <a:xfrm>
                    <a:off x="2275840" y="84367"/>
                    <a:ext cx="7640320" cy="7640320"/>
                  </a:xfrm>
                  <a:prstGeom prst="ellipse">
                    <a:avLst/>
                  </a:prstGeom>
                  <a:noFill/>
                  <a:ln w="12700" cap="flat" cmpd="sng" algn="ctr">
                    <a:gradFill>
                      <a:gsLst>
                        <a:gs pos="50000">
                          <a:srgbClr val="0293F2"/>
                        </a:gs>
                        <a:gs pos="24000">
                          <a:srgbClr val="0293F2">
                            <a:alpha val="0"/>
                          </a:srgbClr>
                        </a:gs>
                        <a:gs pos="73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dash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578" name="组合 577"/>
                <p:cNvGrpSpPr/>
                <p:nvPr/>
              </p:nvGrpSpPr>
              <p:grpSpPr>
                <a:xfrm>
                  <a:off x="12569371" y="5494311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609" name="直接连接符 608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10" name="直接连接符 609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579" name="组合 578"/>
                <p:cNvGrpSpPr/>
                <p:nvPr/>
              </p:nvGrpSpPr>
              <p:grpSpPr>
                <a:xfrm flipV="1">
                  <a:off x="13052453" y="5600046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607" name="直接连接符 606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08" name="直接连接符 607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580" name="组合 579"/>
                <p:cNvGrpSpPr/>
                <p:nvPr/>
              </p:nvGrpSpPr>
              <p:grpSpPr>
                <a:xfrm flipV="1">
                  <a:off x="11778548" y="6080218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605" name="直接连接符 604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06" name="直接连接符 605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/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581" name="组合 580"/>
                <p:cNvGrpSpPr/>
                <p:nvPr/>
              </p:nvGrpSpPr>
              <p:grpSpPr>
                <a:xfrm>
                  <a:off x="11299049" y="5684294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603" name="直接连接符 602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66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04" name="直接连接符 603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66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582" name="组合 581"/>
                <p:cNvGrpSpPr/>
                <p:nvPr/>
              </p:nvGrpSpPr>
              <p:grpSpPr>
                <a:xfrm>
                  <a:off x="10962677" y="5684294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601" name="直接连接符 600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50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02" name="直接连接符 601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50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583" name="组合 582"/>
                <p:cNvGrpSpPr/>
                <p:nvPr/>
              </p:nvGrpSpPr>
              <p:grpSpPr>
                <a:xfrm>
                  <a:off x="13395975" y="5353551"/>
                  <a:ext cx="0" cy="3490954"/>
                  <a:chOff x="11242040" y="2413470"/>
                  <a:chExt cx="0" cy="2135347"/>
                </a:xfrm>
              </p:grpSpPr>
              <p:cxnSp>
                <p:nvCxnSpPr>
                  <p:cNvPr id="599" name="直接连接符 598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00" name="直接连接符 599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584" name="组合 583"/>
                <p:cNvGrpSpPr/>
                <p:nvPr/>
              </p:nvGrpSpPr>
              <p:grpSpPr>
                <a:xfrm>
                  <a:off x="14416383" y="5700455"/>
                  <a:ext cx="111694" cy="2631001"/>
                  <a:chOff x="11242040" y="2413470"/>
                  <a:chExt cx="0" cy="2135347"/>
                </a:xfrm>
              </p:grpSpPr>
              <p:cxnSp>
                <p:nvCxnSpPr>
                  <p:cNvPr id="597" name="直接连接符 596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98" name="直接连接符 597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585" name="组合 584"/>
                <p:cNvGrpSpPr/>
                <p:nvPr/>
              </p:nvGrpSpPr>
              <p:grpSpPr>
                <a:xfrm>
                  <a:off x="10591825" y="5672719"/>
                  <a:ext cx="91157" cy="2601078"/>
                  <a:chOff x="11242040" y="2413470"/>
                  <a:chExt cx="0" cy="2135347"/>
                </a:xfrm>
              </p:grpSpPr>
              <p:cxnSp>
                <p:nvCxnSpPr>
                  <p:cNvPr id="595" name="直接连接符 594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50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96" name="直接连接符 595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50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grpSp>
              <p:nvGrpSpPr>
                <p:cNvPr id="586" name="组合 585"/>
                <p:cNvGrpSpPr/>
                <p:nvPr/>
              </p:nvGrpSpPr>
              <p:grpSpPr>
                <a:xfrm>
                  <a:off x="9839299" y="6111936"/>
                  <a:ext cx="111694" cy="2631000"/>
                  <a:chOff x="11242040" y="2413470"/>
                  <a:chExt cx="0" cy="2135347"/>
                </a:xfrm>
              </p:grpSpPr>
              <p:cxnSp>
                <p:nvCxnSpPr>
                  <p:cNvPr id="593" name="直接连接符 592"/>
                  <p:cNvCxnSpPr/>
                  <p:nvPr/>
                </p:nvCxnSpPr>
                <p:spPr>
                  <a:xfrm>
                    <a:off x="11242040" y="3481697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94" name="直接连接符 593"/>
                  <p:cNvCxnSpPr/>
                  <p:nvPr/>
                </p:nvCxnSpPr>
                <p:spPr>
                  <a:xfrm flipV="1">
                    <a:off x="11242040" y="2413470"/>
                    <a:ext cx="0" cy="1067120"/>
                  </a:xfrm>
                  <a:prstGeom prst="line">
                    <a:avLst/>
                  </a:prstGeom>
                  <a:noFill/>
                  <a:ln w="15875" cap="flat" cmpd="sng" algn="ctr">
                    <a:gradFill>
                      <a:gsLst>
                        <a:gs pos="0">
                          <a:srgbClr val="0293F2">
                            <a:alpha val="37000"/>
                          </a:srgbClr>
                        </a:gs>
                        <a:gs pos="100000">
                          <a:srgbClr val="0293F2">
                            <a:alpha val="0"/>
                          </a:srgbClr>
                        </a:gs>
                      </a:gsLst>
                      <a:lin ang="5400000" scaled="1"/>
                    </a:gradFill>
                    <a:prstDash val="sysDot"/>
                    <a:miter lim="800000"/>
                  </a:ln>
                  <a:effectLst/>
                </p:spPr>
              </p:cxnSp>
            </p:grpSp>
            <p:sp>
              <p:nvSpPr>
                <p:cNvPr id="587" name="椭圆 586"/>
                <p:cNvSpPr/>
                <p:nvPr/>
              </p:nvSpPr>
              <p:spPr>
                <a:xfrm flipV="1">
                  <a:off x="13980175" y="6718517"/>
                  <a:ext cx="112955" cy="112955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8" name="椭圆 587"/>
                <p:cNvSpPr/>
                <p:nvPr/>
              </p:nvSpPr>
              <p:spPr>
                <a:xfrm flipV="1">
                  <a:off x="10152146" y="6596596"/>
                  <a:ext cx="211065" cy="211065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9" name="椭圆 588"/>
                <p:cNvSpPr/>
                <p:nvPr/>
              </p:nvSpPr>
              <p:spPr>
                <a:xfrm flipV="1">
                  <a:off x="9948949" y="8278072"/>
                  <a:ext cx="89144" cy="89144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90" name="椭圆 589"/>
                <p:cNvSpPr/>
                <p:nvPr/>
              </p:nvSpPr>
              <p:spPr>
                <a:xfrm flipV="1">
                  <a:off x="14231393" y="8018991"/>
                  <a:ext cx="208524" cy="208524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91" name="椭圆 590"/>
                <p:cNvSpPr/>
                <p:nvPr/>
              </p:nvSpPr>
              <p:spPr>
                <a:xfrm flipV="1">
                  <a:off x="9511282" y="7539424"/>
                  <a:ext cx="117315" cy="117315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>
                      <a:alpha val="49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92" name="椭圆 591"/>
                <p:cNvSpPr/>
                <p:nvPr/>
              </p:nvSpPr>
              <p:spPr>
                <a:xfrm flipV="1">
                  <a:off x="14672550" y="7143179"/>
                  <a:ext cx="117315" cy="117315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293F2">
                      <a:alpha val="49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573" name="任意多边形: 形状 572"/>
              <p:cNvSpPr/>
              <p:nvPr/>
            </p:nvSpPr>
            <p:spPr>
              <a:xfrm>
                <a:off x="611474" y="4752371"/>
                <a:ext cx="2172934" cy="558947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574" name="组合 573"/>
              <p:cNvGrpSpPr/>
              <p:nvPr/>
            </p:nvGrpSpPr>
            <p:grpSpPr>
              <a:xfrm rot="16200000" flipV="1">
                <a:off x="2684850" y="5376350"/>
                <a:ext cx="558062" cy="576318"/>
                <a:chOff x="1014490" y="2652151"/>
                <a:chExt cx="558062" cy="576318"/>
              </a:xfrm>
            </p:grpSpPr>
            <p:sp>
              <p:nvSpPr>
                <p:cNvPr id="575" name="上箭头 8"/>
                <p:cNvSpPr/>
                <p:nvPr/>
              </p:nvSpPr>
              <p:spPr>
                <a:xfrm>
                  <a:off x="1014490" y="2652151"/>
                  <a:ext cx="421640" cy="576318"/>
                </a:xfrm>
                <a:prstGeom prst="upArrow">
                  <a:avLst/>
                </a:prstGeom>
                <a:gradFill>
                  <a:gsLst>
                    <a:gs pos="100000">
                      <a:schemeClr val="accent1">
                        <a:alpha val="0"/>
                      </a:schemeClr>
                    </a:gs>
                    <a:gs pos="0">
                      <a:schemeClr val="accent1">
                        <a:alpha val="35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  <p:cxnSp>
              <p:nvCxnSpPr>
                <p:cNvPr id="576" name="直接连接符 575"/>
                <p:cNvCxnSpPr/>
                <p:nvPr/>
              </p:nvCxnSpPr>
              <p:spPr>
                <a:xfrm>
                  <a:off x="1572552" y="2694297"/>
                  <a:ext cx="0" cy="460986"/>
                </a:xfrm>
                <a:prstGeom prst="line">
                  <a:avLst/>
                </a:prstGeom>
                <a:gradFill>
                  <a:gsLst>
                    <a:gs pos="1900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10000"/>
                      </a:schemeClr>
                    </a:gs>
                  </a:gsLst>
                  <a:lin ang="5400000" scaled="1"/>
                </a:gradFill>
                <a:ln cap="rnd">
                  <a:gradFill>
                    <a:gsLst>
                      <a:gs pos="100000">
                        <a:schemeClr val="accent1">
                          <a:alpha val="0"/>
                        </a:schemeClr>
                      </a:gs>
                      <a:gs pos="0">
                        <a:schemeClr val="accent1"/>
                      </a:gs>
                    </a:gsLst>
                    <a:lin ang="5400000" scaled="1"/>
                  </a:gradFill>
                  <a:prstDash val="dash"/>
                  <a:head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570" name="文本框 569"/>
            <p:cNvSpPr txBox="1"/>
            <p:nvPr/>
          </p:nvSpPr>
          <p:spPr>
            <a:xfrm>
              <a:off x="732451" y="4850182"/>
              <a:ext cx="1874348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换</a:t>
              </a:r>
              <a:r>
                <a:rPr kumimoji="0" lang="zh-CN" altLang="en-US" sz="2400" b="1" i="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药 方 式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71" name="图片 5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553" y="4660197"/>
              <a:ext cx="1436249" cy="183866"/>
            </a:xfrm>
            <a:prstGeom prst="rect">
              <a:avLst/>
            </a:prstGeom>
          </p:spPr>
        </p:pic>
      </p:grpSp>
      <p:grpSp>
        <p:nvGrpSpPr>
          <p:cNvPr id="613" name="组合 612"/>
          <p:cNvGrpSpPr/>
          <p:nvPr/>
        </p:nvGrpSpPr>
        <p:grpSpPr>
          <a:xfrm>
            <a:off x="6727068" y="1061667"/>
            <a:ext cx="2256375" cy="712218"/>
            <a:chOff x="9527980" y="4709781"/>
            <a:chExt cx="2256375" cy="712218"/>
          </a:xfrm>
        </p:grpSpPr>
        <p:grpSp>
          <p:nvGrpSpPr>
            <p:cNvPr id="614" name="组合 613"/>
            <p:cNvGrpSpPr/>
            <p:nvPr/>
          </p:nvGrpSpPr>
          <p:grpSpPr>
            <a:xfrm>
              <a:off x="9527980" y="4709781"/>
              <a:ext cx="2256375" cy="712218"/>
              <a:chOff x="5111435" y="4290592"/>
              <a:chExt cx="4854265" cy="1532237"/>
            </a:xfrm>
          </p:grpSpPr>
          <p:sp>
            <p:nvSpPr>
              <p:cNvPr id="617" name="任意多边形: 形状 616"/>
              <p:cNvSpPr/>
              <p:nvPr/>
            </p:nvSpPr>
            <p:spPr>
              <a:xfrm>
                <a:off x="5205977" y="4525450"/>
                <a:ext cx="4674754" cy="1202497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618" name="组合 617"/>
              <p:cNvGrpSpPr/>
              <p:nvPr/>
            </p:nvGrpSpPr>
            <p:grpSpPr>
              <a:xfrm flipH="1" flipV="1">
                <a:off x="8694144" y="5594861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635" name="平行四边形 634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6" name="平行四边形 635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7" name="平行四边形 636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8" name="平行四边形 637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9" name="平行四边形 638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40" name="平行四边形 639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41" name="平行四边形 640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42" name="平行四边形 641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43" name="平行四边形 642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44" name="平行四边形 643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45" name="平行四边形 644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619" name="组合 618"/>
              <p:cNvGrpSpPr/>
              <p:nvPr/>
            </p:nvGrpSpPr>
            <p:grpSpPr>
              <a:xfrm>
                <a:off x="5111435" y="4290592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624" name="平行四边形 623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25" name="平行四边形 624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26" name="平行四边形 625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27" name="平行四边形 626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28" name="平行四边形 627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29" name="平行四边形 628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0" name="平行四边形 629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1" name="平行四边形 630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2" name="平行四边形 631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3" name="平行四边形 632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34" name="平行四边形 633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620" name="组合 619"/>
              <p:cNvGrpSpPr/>
              <p:nvPr/>
            </p:nvGrpSpPr>
            <p:grpSpPr>
              <a:xfrm>
                <a:off x="8581307" y="5609487"/>
                <a:ext cx="1384393" cy="213342"/>
                <a:chOff x="9443085" y="3865355"/>
                <a:chExt cx="1272540" cy="196105"/>
              </a:xfrm>
              <a:effectLst/>
            </p:grpSpPr>
            <p:cxnSp>
              <p:nvCxnSpPr>
                <p:cNvPr id="622" name="直接连接符 621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623" name="直接连接符 622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  <p:sp>
            <p:nvSpPr>
              <p:cNvPr id="621" name="矩形 620"/>
              <p:cNvSpPr/>
              <p:nvPr/>
            </p:nvSpPr>
            <p:spPr>
              <a:xfrm>
                <a:off x="5915995" y="4640237"/>
                <a:ext cx="3636150" cy="9932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心理安慰</a:t>
                </a:r>
                <a:endPara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615" name="图形 38"/>
            <p:cNvSpPr/>
            <p:nvPr/>
          </p:nvSpPr>
          <p:spPr>
            <a:xfrm>
              <a:off x="9668807" y="4917421"/>
              <a:ext cx="366624" cy="375646"/>
            </a:xfrm>
            <a:custGeom>
              <a:avLst/>
              <a:gdLst>
                <a:gd name="connsiteX0" fmla="*/ 942626 w 966810"/>
                <a:gd name="connsiteY0" fmla="*/ 0 h 990600"/>
                <a:gd name="connsiteX1" fmla="*/ 24185 w 966810"/>
                <a:gd name="connsiteY1" fmla="*/ 0 h 990600"/>
                <a:gd name="connsiteX2" fmla="*/ 0 w 966810"/>
                <a:gd name="connsiteY2" fmla="*/ 24185 h 990600"/>
                <a:gd name="connsiteX3" fmla="*/ 0 w 966810"/>
                <a:gd name="connsiteY3" fmla="*/ 56387 h 990600"/>
                <a:gd name="connsiteX4" fmla="*/ 24185 w 966810"/>
                <a:gd name="connsiteY4" fmla="*/ 80571 h 990600"/>
                <a:gd name="connsiteX5" fmla="*/ 191255 w 966810"/>
                <a:gd name="connsiteY5" fmla="*/ 80571 h 990600"/>
                <a:gd name="connsiteX6" fmla="*/ 205766 w 966810"/>
                <a:gd name="connsiteY6" fmla="*/ 66061 h 990600"/>
                <a:gd name="connsiteX7" fmla="*/ 191255 w 966810"/>
                <a:gd name="connsiteY7" fmla="*/ 51550 h 990600"/>
                <a:gd name="connsiteX8" fmla="*/ 29021 w 966810"/>
                <a:gd name="connsiteY8" fmla="*/ 51550 h 990600"/>
                <a:gd name="connsiteX9" fmla="*/ 29021 w 966810"/>
                <a:gd name="connsiteY9" fmla="*/ 29021 h 990600"/>
                <a:gd name="connsiteX10" fmla="*/ 937787 w 966810"/>
                <a:gd name="connsiteY10" fmla="*/ 29021 h 990600"/>
                <a:gd name="connsiteX11" fmla="*/ 937787 w 966810"/>
                <a:gd name="connsiteY11" fmla="*/ 51550 h 990600"/>
                <a:gd name="connsiteX12" fmla="*/ 258972 w 966810"/>
                <a:gd name="connsiteY12" fmla="*/ 51550 h 990600"/>
                <a:gd name="connsiteX13" fmla="*/ 244462 w 966810"/>
                <a:gd name="connsiteY13" fmla="*/ 66061 h 990600"/>
                <a:gd name="connsiteX14" fmla="*/ 258972 w 966810"/>
                <a:gd name="connsiteY14" fmla="*/ 80571 h 990600"/>
                <a:gd name="connsiteX15" fmla="*/ 354743 w 966810"/>
                <a:gd name="connsiteY15" fmla="*/ 80571 h 990600"/>
                <a:gd name="connsiteX16" fmla="*/ 354743 w 966810"/>
                <a:gd name="connsiteY16" fmla="*/ 109382 h 990600"/>
                <a:gd name="connsiteX17" fmla="*/ 378928 w 966810"/>
                <a:gd name="connsiteY17" fmla="*/ 133567 h 990600"/>
                <a:gd name="connsiteX18" fmla="*/ 410840 w 966810"/>
                <a:gd name="connsiteY18" fmla="*/ 133567 h 990600"/>
                <a:gd name="connsiteX19" fmla="*/ 410840 w 966810"/>
                <a:gd name="connsiteY19" fmla="*/ 181998 h 990600"/>
                <a:gd name="connsiteX20" fmla="*/ 386845 w 966810"/>
                <a:gd name="connsiteY20" fmla="*/ 191726 h 990600"/>
                <a:gd name="connsiteX21" fmla="*/ 371794 w 966810"/>
                <a:gd name="connsiteY21" fmla="*/ 212803 h 990600"/>
                <a:gd name="connsiteX22" fmla="*/ 345371 w 966810"/>
                <a:gd name="connsiteY22" fmla="*/ 212803 h 990600"/>
                <a:gd name="connsiteX23" fmla="*/ 321187 w 966810"/>
                <a:gd name="connsiteY23" fmla="*/ 236988 h 990600"/>
                <a:gd name="connsiteX24" fmla="*/ 321187 w 966810"/>
                <a:gd name="connsiteY24" fmla="*/ 275137 h 990600"/>
                <a:gd name="connsiteX25" fmla="*/ 345371 w 966810"/>
                <a:gd name="connsiteY25" fmla="*/ 299322 h 990600"/>
                <a:gd name="connsiteX26" fmla="*/ 371864 w 966810"/>
                <a:gd name="connsiteY26" fmla="*/ 299322 h 990600"/>
                <a:gd name="connsiteX27" fmla="*/ 395929 w 966810"/>
                <a:gd name="connsiteY27" fmla="*/ 321130 h 990600"/>
                <a:gd name="connsiteX28" fmla="*/ 410840 w 966810"/>
                <a:gd name="connsiteY28" fmla="*/ 321130 h 990600"/>
                <a:gd name="connsiteX29" fmla="*/ 410840 w 966810"/>
                <a:gd name="connsiteY29" fmla="*/ 375430 h 990600"/>
                <a:gd name="connsiteX30" fmla="*/ 387634 w 966810"/>
                <a:gd name="connsiteY30" fmla="*/ 399564 h 990600"/>
                <a:gd name="connsiteX31" fmla="*/ 387634 w 966810"/>
                <a:gd name="connsiteY31" fmla="*/ 439830 h 990600"/>
                <a:gd name="connsiteX32" fmla="*/ 411819 w 966810"/>
                <a:gd name="connsiteY32" fmla="*/ 464015 h 990600"/>
                <a:gd name="connsiteX33" fmla="*/ 423694 w 966810"/>
                <a:gd name="connsiteY33" fmla="*/ 464015 h 990600"/>
                <a:gd name="connsiteX34" fmla="*/ 397474 w 966810"/>
                <a:gd name="connsiteY34" fmla="*/ 525037 h 990600"/>
                <a:gd name="connsiteX35" fmla="*/ 353292 w 966810"/>
                <a:gd name="connsiteY35" fmla="*/ 525037 h 990600"/>
                <a:gd name="connsiteX36" fmla="*/ 319676 w 966810"/>
                <a:gd name="connsiteY36" fmla="*/ 555007 h 990600"/>
                <a:gd name="connsiteX37" fmla="*/ 257037 w 966810"/>
                <a:gd name="connsiteY37" fmla="*/ 555007 h 990600"/>
                <a:gd name="connsiteX38" fmla="*/ 257037 w 966810"/>
                <a:gd name="connsiteY38" fmla="*/ 545352 h 990600"/>
                <a:gd name="connsiteX39" fmla="*/ 236722 w 966810"/>
                <a:gd name="connsiteY39" fmla="*/ 525037 h 990600"/>
                <a:gd name="connsiteX40" fmla="*/ 172875 w 966810"/>
                <a:gd name="connsiteY40" fmla="*/ 525037 h 990600"/>
                <a:gd name="connsiteX41" fmla="*/ 152560 w 966810"/>
                <a:gd name="connsiteY41" fmla="*/ 545352 h 990600"/>
                <a:gd name="connsiteX42" fmla="*/ 152560 w 966810"/>
                <a:gd name="connsiteY42" fmla="*/ 555007 h 990600"/>
                <a:gd name="connsiteX43" fmla="*/ 107552 w 966810"/>
                <a:gd name="connsiteY43" fmla="*/ 555007 h 990600"/>
                <a:gd name="connsiteX44" fmla="*/ 87237 w 966810"/>
                <a:gd name="connsiteY44" fmla="*/ 575322 h 990600"/>
                <a:gd name="connsiteX45" fmla="*/ 87237 w 966810"/>
                <a:gd name="connsiteY45" fmla="*/ 966415 h 990600"/>
                <a:gd name="connsiteX46" fmla="*/ 111421 w 966810"/>
                <a:gd name="connsiteY46" fmla="*/ 990600 h 990600"/>
                <a:gd name="connsiteX47" fmla="*/ 855387 w 966810"/>
                <a:gd name="connsiteY47" fmla="*/ 990600 h 990600"/>
                <a:gd name="connsiteX48" fmla="*/ 879572 w 966810"/>
                <a:gd name="connsiteY48" fmla="*/ 966415 h 990600"/>
                <a:gd name="connsiteX49" fmla="*/ 879572 w 966810"/>
                <a:gd name="connsiteY49" fmla="*/ 876449 h 990600"/>
                <a:gd name="connsiteX50" fmla="*/ 865061 w 966810"/>
                <a:gd name="connsiteY50" fmla="*/ 861938 h 990600"/>
                <a:gd name="connsiteX51" fmla="*/ 850550 w 966810"/>
                <a:gd name="connsiteY51" fmla="*/ 876449 h 990600"/>
                <a:gd name="connsiteX52" fmla="*/ 850550 w 966810"/>
                <a:gd name="connsiteY52" fmla="*/ 961579 h 990600"/>
                <a:gd name="connsiteX53" fmla="*/ 810179 w 966810"/>
                <a:gd name="connsiteY53" fmla="*/ 961579 h 990600"/>
                <a:gd name="connsiteX54" fmla="*/ 810179 w 966810"/>
                <a:gd name="connsiteY54" fmla="*/ 673111 h 990600"/>
                <a:gd name="connsiteX55" fmla="*/ 850550 w 966810"/>
                <a:gd name="connsiteY55" fmla="*/ 673111 h 990600"/>
                <a:gd name="connsiteX56" fmla="*/ 850550 w 966810"/>
                <a:gd name="connsiteY56" fmla="*/ 808732 h 990600"/>
                <a:gd name="connsiteX57" fmla="*/ 865061 w 966810"/>
                <a:gd name="connsiteY57" fmla="*/ 823243 h 990600"/>
                <a:gd name="connsiteX58" fmla="*/ 879572 w 966810"/>
                <a:gd name="connsiteY58" fmla="*/ 808732 h 990600"/>
                <a:gd name="connsiteX59" fmla="*/ 879572 w 966810"/>
                <a:gd name="connsiteY59" fmla="*/ 575318 h 990600"/>
                <a:gd name="connsiteX60" fmla="*/ 859257 w 966810"/>
                <a:gd name="connsiteY60" fmla="*/ 555003 h 990600"/>
                <a:gd name="connsiteX61" fmla="*/ 814250 w 966810"/>
                <a:gd name="connsiteY61" fmla="*/ 555003 h 990600"/>
                <a:gd name="connsiteX62" fmla="*/ 814250 w 966810"/>
                <a:gd name="connsiteY62" fmla="*/ 545349 h 990600"/>
                <a:gd name="connsiteX63" fmla="*/ 793935 w 966810"/>
                <a:gd name="connsiteY63" fmla="*/ 525034 h 990600"/>
                <a:gd name="connsiteX64" fmla="*/ 730088 w 966810"/>
                <a:gd name="connsiteY64" fmla="*/ 525034 h 990600"/>
                <a:gd name="connsiteX65" fmla="*/ 709773 w 966810"/>
                <a:gd name="connsiteY65" fmla="*/ 545349 h 990600"/>
                <a:gd name="connsiteX66" fmla="*/ 709773 w 966810"/>
                <a:gd name="connsiteY66" fmla="*/ 555003 h 990600"/>
                <a:gd name="connsiteX67" fmla="*/ 647135 w 966810"/>
                <a:gd name="connsiteY67" fmla="*/ 555003 h 990600"/>
                <a:gd name="connsiteX68" fmla="*/ 613518 w 966810"/>
                <a:gd name="connsiteY68" fmla="*/ 525034 h 990600"/>
                <a:gd name="connsiteX69" fmla="*/ 569336 w 966810"/>
                <a:gd name="connsiteY69" fmla="*/ 525034 h 990600"/>
                <a:gd name="connsiteX70" fmla="*/ 543116 w 966810"/>
                <a:gd name="connsiteY70" fmla="*/ 464011 h 990600"/>
                <a:gd name="connsiteX71" fmla="*/ 554991 w 966810"/>
                <a:gd name="connsiteY71" fmla="*/ 464011 h 990600"/>
                <a:gd name="connsiteX72" fmla="*/ 579176 w 966810"/>
                <a:gd name="connsiteY72" fmla="*/ 439826 h 990600"/>
                <a:gd name="connsiteX73" fmla="*/ 579176 w 966810"/>
                <a:gd name="connsiteY73" fmla="*/ 399560 h 990600"/>
                <a:gd name="connsiteX74" fmla="*/ 555970 w 966810"/>
                <a:gd name="connsiteY74" fmla="*/ 375426 h 990600"/>
                <a:gd name="connsiteX75" fmla="*/ 555970 w 966810"/>
                <a:gd name="connsiteY75" fmla="*/ 321127 h 990600"/>
                <a:gd name="connsiteX76" fmla="*/ 570882 w 966810"/>
                <a:gd name="connsiteY76" fmla="*/ 321127 h 990600"/>
                <a:gd name="connsiteX77" fmla="*/ 594946 w 966810"/>
                <a:gd name="connsiteY77" fmla="*/ 299318 h 990600"/>
                <a:gd name="connsiteX78" fmla="*/ 623422 w 966810"/>
                <a:gd name="connsiteY78" fmla="*/ 299318 h 990600"/>
                <a:gd name="connsiteX79" fmla="*/ 647607 w 966810"/>
                <a:gd name="connsiteY79" fmla="*/ 275133 h 990600"/>
                <a:gd name="connsiteX80" fmla="*/ 647607 w 966810"/>
                <a:gd name="connsiteY80" fmla="*/ 236984 h 990600"/>
                <a:gd name="connsiteX81" fmla="*/ 623422 w 966810"/>
                <a:gd name="connsiteY81" fmla="*/ 212799 h 990600"/>
                <a:gd name="connsiteX82" fmla="*/ 595020 w 966810"/>
                <a:gd name="connsiteY82" fmla="*/ 212799 h 990600"/>
                <a:gd name="connsiteX83" fmla="*/ 580128 w 966810"/>
                <a:gd name="connsiteY83" fmla="*/ 191737 h 990600"/>
                <a:gd name="connsiteX84" fmla="*/ 555972 w 966810"/>
                <a:gd name="connsiteY84" fmla="*/ 181742 h 990600"/>
                <a:gd name="connsiteX85" fmla="*/ 555972 w 966810"/>
                <a:gd name="connsiteY85" fmla="*/ 133565 h 990600"/>
                <a:gd name="connsiteX86" fmla="*/ 587882 w 966810"/>
                <a:gd name="connsiteY86" fmla="*/ 133565 h 990600"/>
                <a:gd name="connsiteX87" fmla="*/ 612067 w 966810"/>
                <a:gd name="connsiteY87" fmla="*/ 109380 h 990600"/>
                <a:gd name="connsiteX88" fmla="*/ 612067 w 966810"/>
                <a:gd name="connsiteY88" fmla="*/ 80571 h 990600"/>
                <a:gd name="connsiteX89" fmla="*/ 942626 w 966810"/>
                <a:gd name="connsiteY89" fmla="*/ 80571 h 990600"/>
                <a:gd name="connsiteX90" fmla="*/ 966810 w 966810"/>
                <a:gd name="connsiteY90" fmla="*/ 56387 h 990600"/>
                <a:gd name="connsiteX91" fmla="*/ 966810 w 966810"/>
                <a:gd name="connsiteY91" fmla="*/ 24185 h 990600"/>
                <a:gd name="connsiteX92" fmla="*/ 942626 w 966810"/>
                <a:gd name="connsiteY92" fmla="*/ 0 h 990600"/>
                <a:gd name="connsiteX93" fmla="*/ 350208 w 966810"/>
                <a:gd name="connsiteY93" fmla="*/ 241822 h 990600"/>
                <a:gd name="connsiteX94" fmla="*/ 371744 w 966810"/>
                <a:gd name="connsiteY94" fmla="*/ 241822 h 990600"/>
                <a:gd name="connsiteX95" fmla="*/ 371744 w 966810"/>
                <a:gd name="connsiteY95" fmla="*/ 270298 h 990600"/>
                <a:gd name="connsiteX96" fmla="*/ 350208 w 966810"/>
                <a:gd name="connsiteY96" fmla="*/ 270298 h 990600"/>
                <a:gd name="connsiteX97" fmla="*/ 618583 w 966810"/>
                <a:gd name="connsiteY97" fmla="*/ 270298 h 990600"/>
                <a:gd name="connsiteX98" fmla="*/ 595066 w 966810"/>
                <a:gd name="connsiteY98" fmla="*/ 270298 h 990600"/>
                <a:gd name="connsiteX99" fmla="*/ 595066 w 966810"/>
                <a:gd name="connsiteY99" fmla="*/ 241822 h 990600"/>
                <a:gd name="connsiteX100" fmla="*/ 618583 w 966810"/>
                <a:gd name="connsiteY100" fmla="*/ 241822 h 990600"/>
                <a:gd name="connsiteX101" fmla="*/ 324435 w 966810"/>
                <a:gd name="connsiteY101" fmla="*/ 673111 h 990600"/>
                <a:gd name="connsiteX102" fmla="*/ 364806 w 966810"/>
                <a:gd name="connsiteY102" fmla="*/ 673111 h 990600"/>
                <a:gd name="connsiteX103" fmla="*/ 364806 w 966810"/>
                <a:gd name="connsiteY103" fmla="*/ 760968 h 990600"/>
                <a:gd name="connsiteX104" fmla="*/ 324435 w 966810"/>
                <a:gd name="connsiteY104" fmla="*/ 760968 h 990600"/>
                <a:gd name="connsiteX105" fmla="*/ 181582 w 966810"/>
                <a:gd name="connsiteY105" fmla="*/ 554055 h 990600"/>
                <a:gd name="connsiteX106" fmla="*/ 228016 w 966810"/>
                <a:gd name="connsiteY106" fmla="*/ 554055 h 990600"/>
                <a:gd name="connsiteX107" fmla="*/ 228016 w 966810"/>
                <a:gd name="connsiteY107" fmla="*/ 596875 h 990600"/>
                <a:gd name="connsiteX108" fmla="*/ 181582 w 966810"/>
                <a:gd name="connsiteY108" fmla="*/ 596875 h 990600"/>
                <a:gd name="connsiteX109" fmla="*/ 116258 w 966810"/>
                <a:gd name="connsiteY109" fmla="*/ 584025 h 990600"/>
                <a:gd name="connsiteX110" fmla="*/ 152560 w 966810"/>
                <a:gd name="connsiteY110" fmla="*/ 584025 h 990600"/>
                <a:gd name="connsiteX111" fmla="*/ 152560 w 966810"/>
                <a:gd name="connsiteY111" fmla="*/ 605582 h 990600"/>
                <a:gd name="connsiteX112" fmla="*/ 172875 w 966810"/>
                <a:gd name="connsiteY112" fmla="*/ 625897 h 990600"/>
                <a:gd name="connsiteX113" fmla="*/ 236722 w 966810"/>
                <a:gd name="connsiteY113" fmla="*/ 625897 h 990600"/>
                <a:gd name="connsiteX114" fmla="*/ 257037 w 966810"/>
                <a:gd name="connsiteY114" fmla="*/ 605582 h 990600"/>
                <a:gd name="connsiteX115" fmla="*/ 257037 w 966810"/>
                <a:gd name="connsiteY115" fmla="*/ 584025 h 990600"/>
                <a:gd name="connsiteX116" fmla="*/ 319434 w 966810"/>
                <a:gd name="connsiteY116" fmla="*/ 584025 h 990600"/>
                <a:gd name="connsiteX117" fmla="*/ 319434 w 966810"/>
                <a:gd name="connsiteY117" fmla="*/ 644087 h 990600"/>
                <a:gd name="connsiteX118" fmla="*/ 116258 w 966810"/>
                <a:gd name="connsiteY118" fmla="*/ 644087 h 990600"/>
                <a:gd name="connsiteX119" fmla="*/ 156631 w 966810"/>
                <a:gd name="connsiteY119" fmla="*/ 961579 h 990600"/>
                <a:gd name="connsiteX120" fmla="*/ 116258 w 966810"/>
                <a:gd name="connsiteY120" fmla="*/ 961579 h 990600"/>
                <a:gd name="connsiteX121" fmla="*/ 116258 w 966810"/>
                <a:gd name="connsiteY121" fmla="*/ 673111 h 990600"/>
                <a:gd name="connsiteX122" fmla="*/ 156629 w 966810"/>
                <a:gd name="connsiteY122" fmla="*/ 673111 h 990600"/>
                <a:gd name="connsiteX123" fmla="*/ 156629 w 966810"/>
                <a:gd name="connsiteY123" fmla="*/ 961579 h 990600"/>
                <a:gd name="connsiteX124" fmla="*/ 226021 w 966810"/>
                <a:gd name="connsiteY124" fmla="*/ 961579 h 990600"/>
                <a:gd name="connsiteX125" fmla="*/ 185652 w 966810"/>
                <a:gd name="connsiteY125" fmla="*/ 961579 h 990600"/>
                <a:gd name="connsiteX126" fmla="*/ 185652 w 966810"/>
                <a:gd name="connsiteY126" fmla="*/ 673111 h 990600"/>
                <a:gd name="connsiteX127" fmla="*/ 226021 w 966810"/>
                <a:gd name="connsiteY127" fmla="*/ 673111 h 990600"/>
                <a:gd name="connsiteX128" fmla="*/ 295414 w 966810"/>
                <a:gd name="connsiteY128" fmla="*/ 762474 h 990600"/>
                <a:gd name="connsiteX129" fmla="*/ 279552 w 966810"/>
                <a:gd name="connsiteY129" fmla="*/ 785151 h 990600"/>
                <a:gd name="connsiteX130" fmla="*/ 279552 w 966810"/>
                <a:gd name="connsiteY130" fmla="*/ 849534 h 990600"/>
                <a:gd name="connsiteX131" fmla="*/ 295414 w 966810"/>
                <a:gd name="connsiteY131" fmla="*/ 872212 h 990600"/>
                <a:gd name="connsiteX132" fmla="*/ 295414 w 966810"/>
                <a:gd name="connsiteY132" fmla="*/ 961579 h 990600"/>
                <a:gd name="connsiteX133" fmla="*/ 255043 w 966810"/>
                <a:gd name="connsiteY133" fmla="*/ 961579 h 990600"/>
                <a:gd name="connsiteX134" fmla="*/ 255043 w 966810"/>
                <a:gd name="connsiteY134" fmla="*/ 673111 h 990600"/>
                <a:gd name="connsiteX135" fmla="*/ 295414 w 966810"/>
                <a:gd name="connsiteY135" fmla="*/ 673111 h 990600"/>
                <a:gd name="connsiteX136" fmla="*/ 364806 w 966810"/>
                <a:gd name="connsiteY136" fmla="*/ 961579 h 990600"/>
                <a:gd name="connsiteX137" fmla="*/ 324435 w 966810"/>
                <a:gd name="connsiteY137" fmla="*/ 961579 h 990600"/>
                <a:gd name="connsiteX138" fmla="*/ 324435 w 966810"/>
                <a:gd name="connsiteY138" fmla="*/ 873721 h 990600"/>
                <a:gd name="connsiteX139" fmla="*/ 364806 w 966810"/>
                <a:gd name="connsiteY139" fmla="*/ 873721 h 990600"/>
                <a:gd name="connsiteX140" fmla="*/ 434198 w 966810"/>
                <a:gd name="connsiteY140" fmla="*/ 961579 h 990600"/>
                <a:gd name="connsiteX141" fmla="*/ 393827 w 966810"/>
                <a:gd name="connsiteY141" fmla="*/ 961579 h 990600"/>
                <a:gd name="connsiteX142" fmla="*/ 393827 w 966810"/>
                <a:gd name="connsiteY142" fmla="*/ 873721 h 990600"/>
                <a:gd name="connsiteX143" fmla="*/ 434198 w 966810"/>
                <a:gd name="connsiteY143" fmla="*/ 873721 h 990600"/>
                <a:gd name="connsiteX144" fmla="*/ 503591 w 966810"/>
                <a:gd name="connsiteY144" fmla="*/ 961579 h 990600"/>
                <a:gd name="connsiteX145" fmla="*/ 463222 w 966810"/>
                <a:gd name="connsiteY145" fmla="*/ 961579 h 990600"/>
                <a:gd name="connsiteX146" fmla="*/ 463222 w 966810"/>
                <a:gd name="connsiteY146" fmla="*/ 873721 h 990600"/>
                <a:gd name="connsiteX147" fmla="*/ 503591 w 966810"/>
                <a:gd name="connsiteY147" fmla="*/ 873721 h 990600"/>
                <a:gd name="connsiteX148" fmla="*/ 572983 w 966810"/>
                <a:gd name="connsiteY148" fmla="*/ 961579 h 990600"/>
                <a:gd name="connsiteX149" fmla="*/ 532612 w 966810"/>
                <a:gd name="connsiteY149" fmla="*/ 961579 h 990600"/>
                <a:gd name="connsiteX150" fmla="*/ 532612 w 966810"/>
                <a:gd name="connsiteY150" fmla="*/ 873721 h 990600"/>
                <a:gd name="connsiteX151" fmla="*/ 572983 w 966810"/>
                <a:gd name="connsiteY151" fmla="*/ 873721 h 990600"/>
                <a:gd name="connsiteX152" fmla="*/ 642375 w 966810"/>
                <a:gd name="connsiteY152" fmla="*/ 961579 h 990600"/>
                <a:gd name="connsiteX153" fmla="*/ 602004 w 966810"/>
                <a:gd name="connsiteY153" fmla="*/ 961579 h 990600"/>
                <a:gd name="connsiteX154" fmla="*/ 602004 w 966810"/>
                <a:gd name="connsiteY154" fmla="*/ 873721 h 990600"/>
                <a:gd name="connsiteX155" fmla="*/ 642375 w 966810"/>
                <a:gd name="connsiteY155" fmla="*/ 873721 h 990600"/>
                <a:gd name="connsiteX156" fmla="*/ 711767 w 966810"/>
                <a:gd name="connsiteY156" fmla="*/ 961579 h 990600"/>
                <a:gd name="connsiteX157" fmla="*/ 671397 w 966810"/>
                <a:gd name="connsiteY157" fmla="*/ 961579 h 990600"/>
                <a:gd name="connsiteX158" fmla="*/ 671397 w 966810"/>
                <a:gd name="connsiteY158" fmla="*/ 872214 h 990600"/>
                <a:gd name="connsiteX159" fmla="*/ 687258 w 966810"/>
                <a:gd name="connsiteY159" fmla="*/ 849536 h 990600"/>
                <a:gd name="connsiteX160" fmla="*/ 687258 w 966810"/>
                <a:gd name="connsiteY160" fmla="*/ 785153 h 990600"/>
                <a:gd name="connsiteX161" fmla="*/ 671397 w 966810"/>
                <a:gd name="connsiteY161" fmla="*/ 762476 h 990600"/>
                <a:gd name="connsiteX162" fmla="*/ 671397 w 966810"/>
                <a:gd name="connsiteY162" fmla="*/ 673113 h 990600"/>
                <a:gd name="connsiteX163" fmla="*/ 711767 w 966810"/>
                <a:gd name="connsiteY163" fmla="*/ 673113 h 990600"/>
                <a:gd name="connsiteX164" fmla="*/ 781158 w 966810"/>
                <a:gd name="connsiteY164" fmla="*/ 961579 h 990600"/>
                <a:gd name="connsiteX165" fmla="*/ 740789 w 966810"/>
                <a:gd name="connsiteY165" fmla="*/ 961579 h 990600"/>
                <a:gd name="connsiteX166" fmla="*/ 740789 w 966810"/>
                <a:gd name="connsiteY166" fmla="*/ 673111 h 990600"/>
                <a:gd name="connsiteX167" fmla="*/ 781158 w 966810"/>
                <a:gd name="connsiteY167" fmla="*/ 673111 h 990600"/>
                <a:gd name="connsiteX168" fmla="*/ 738794 w 966810"/>
                <a:gd name="connsiteY168" fmla="*/ 554055 h 990600"/>
                <a:gd name="connsiteX169" fmla="*/ 785229 w 966810"/>
                <a:gd name="connsiteY169" fmla="*/ 554055 h 990600"/>
                <a:gd name="connsiteX170" fmla="*/ 785229 w 966810"/>
                <a:gd name="connsiteY170" fmla="*/ 596875 h 990600"/>
                <a:gd name="connsiteX171" fmla="*/ 738794 w 966810"/>
                <a:gd name="connsiteY171" fmla="*/ 596875 h 990600"/>
                <a:gd name="connsiteX172" fmla="*/ 647376 w 966810"/>
                <a:gd name="connsiteY172" fmla="*/ 584025 h 990600"/>
                <a:gd name="connsiteX173" fmla="*/ 709773 w 966810"/>
                <a:gd name="connsiteY173" fmla="*/ 584025 h 990600"/>
                <a:gd name="connsiteX174" fmla="*/ 709773 w 966810"/>
                <a:gd name="connsiteY174" fmla="*/ 605582 h 990600"/>
                <a:gd name="connsiteX175" fmla="*/ 730088 w 966810"/>
                <a:gd name="connsiteY175" fmla="*/ 625897 h 990600"/>
                <a:gd name="connsiteX176" fmla="*/ 793935 w 966810"/>
                <a:gd name="connsiteY176" fmla="*/ 625897 h 990600"/>
                <a:gd name="connsiteX177" fmla="*/ 814250 w 966810"/>
                <a:gd name="connsiteY177" fmla="*/ 605582 h 990600"/>
                <a:gd name="connsiteX178" fmla="*/ 814250 w 966810"/>
                <a:gd name="connsiteY178" fmla="*/ 584025 h 990600"/>
                <a:gd name="connsiteX179" fmla="*/ 850552 w 966810"/>
                <a:gd name="connsiteY179" fmla="*/ 584025 h 990600"/>
                <a:gd name="connsiteX180" fmla="*/ 850552 w 966810"/>
                <a:gd name="connsiteY180" fmla="*/ 644087 h 990600"/>
                <a:gd name="connsiteX181" fmla="*/ 647376 w 966810"/>
                <a:gd name="connsiteY181" fmla="*/ 644087 h 990600"/>
                <a:gd name="connsiteX182" fmla="*/ 658236 w 966810"/>
                <a:gd name="connsiteY182" fmla="*/ 789990 h 990600"/>
                <a:gd name="connsiteX183" fmla="*/ 658236 w 966810"/>
                <a:gd name="connsiteY183" fmla="*/ 844699 h 990600"/>
                <a:gd name="connsiteX184" fmla="*/ 308574 w 966810"/>
                <a:gd name="connsiteY184" fmla="*/ 844699 h 990600"/>
                <a:gd name="connsiteX185" fmla="*/ 308574 w 966810"/>
                <a:gd name="connsiteY185" fmla="*/ 789990 h 990600"/>
                <a:gd name="connsiteX186" fmla="*/ 393827 w 966810"/>
                <a:gd name="connsiteY186" fmla="*/ 760968 h 990600"/>
                <a:gd name="connsiteX187" fmla="*/ 393827 w 966810"/>
                <a:gd name="connsiteY187" fmla="*/ 673111 h 990600"/>
                <a:gd name="connsiteX188" fmla="*/ 434198 w 966810"/>
                <a:gd name="connsiteY188" fmla="*/ 673111 h 990600"/>
                <a:gd name="connsiteX189" fmla="*/ 434198 w 966810"/>
                <a:gd name="connsiteY189" fmla="*/ 760968 h 990600"/>
                <a:gd name="connsiteX190" fmla="*/ 463220 w 966810"/>
                <a:gd name="connsiteY190" fmla="*/ 760968 h 990600"/>
                <a:gd name="connsiteX191" fmla="*/ 463220 w 966810"/>
                <a:gd name="connsiteY191" fmla="*/ 673111 h 990600"/>
                <a:gd name="connsiteX192" fmla="*/ 503589 w 966810"/>
                <a:gd name="connsiteY192" fmla="*/ 673111 h 990600"/>
                <a:gd name="connsiteX193" fmla="*/ 503589 w 966810"/>
                <a:gd name="connsiteY193" fmla="*/ 760968 h 990600"/>
                <a:gd name="connsiteX194" fmla="*/ 532612 w 966810"/>
                <a:gd name="connsiteY194" fmla="*/ 760968 h 990600"/>
                <a:gd name="connsiteX195" fmla="*/ 532612 w 966810"/>
                <a:gd name="connsiteY195" fmla="*/ 673111 h 990600"/>
                <a:gd name="connsiteX196" fmla="*/ 572983 w 966810"/>
                <a:gd name="connsiteY196" fmla="*/ 673111 h 990600"/>
                <a:gd name="connsiteX197" fmla="*/ 572983 w 966810"/>
                <a:gd name="connsiteY197" fmla="*/ 760968 h 990600"/>
                <a:gd name="connsiteX198" fmla="*/ 642375 w 966810"/>
                <a:gd name="connsiteY198" fmla="*/ 673111 h 990600"/>
                <a:gd name="connsiteX199" fmla="*/ 642375 w 966810"/>
                <a:gd name="connsiteY199" fmla="*/ 760968 h 990600"/>
                <a:gd name="connsiteX200" fmla="*/ 602004 w 966810"/>
                <a:gd name="connsiteY200" fmla="*/ 760968 h 990600"/>
                <a:gd name="connsiteX201" fmla="*/ 602004 w 966810"/>
                <a:gd name="connsiteY201" fmla="*/ 673111 h 990600"/>
                <a:gd name="connsiteX202" fmla="*/ 618355 w 966810"/>
                <a:gd name="connsiteY202" fmla="*/ 558892 h 990600"/>
                <a:gd name="connsiteX203" fmla="*/ 618355 w 966810"/>
                <a:gd name="connsiteY203" fmla="*/ 644089 h 990600"/>
                <a:gd name="connsiteX204" fmla="*/ 348455 w 966810"/>
                <a:gd name="connsiteY204" fmla="*/ 644089 h 990600"/>
                <a:gd name="connsiteX205" fmla="*/ 348455 w 966810"/>
                <a:gd name="connsiteY205" fmla="*/ 558892 h 990600"/>
                <a:gd name="connsiteX206" fmla="*/ 353292 w 966810"/>
                <a:gd name="connsiteY206" fmla="*/ 554055 h 990600"/>
                <a:gd name="connsiteX207" fmla="*/ 613518 w 966810"/>
                <a:gd name="connsiteY207" fmla="*/ 554055 h 990600"/>
                <a:gd name="connsiteX208" fmla="*/ 618355 w 966810"/>
                <a:gd name="connsiteY208" fmla="*/ 558892 h 990600"/>
                <a:gd name="connsiteX209" fmla="*/ 537749 w 966810"/>
                <a:gd name="connsiteY209" fmla="*/ 525034 h 990600"/>
                <a:gd name="connsiteX210" fmla="*/ 429061 w 966810"/>
                <a:gd name="connsiteY210" fmla="*/ 525034 h 990600"/>
                <a:gd name="connsiteX211" fmla="*/ 455281 w 966810"/>
                <a:gd name="connsiteY211" fmla="*/ 464011 h 990600"/>
                <a:gd name="connsiteX212" fmla="*/ 511531 w 966810"/>
                <a:gd name="connsiteY212" fmla="*/ 464011 h 990600"/>
                <a:gd name="connsiteX213" fmla="*/ 550155 w 966810"/>
                <a:gd name="connsiteY213" fmla="*/ 434990 h 990600"/>
                <a:gd name="connsiteX214" fmla="*/ 416656 w 966810"/>
                <a:gd name="connsiteY214" fmla="*/ 434990 h 990600"/>
                <a:gd name="connsiteX215" fmla="*/ 416656 w 966810"/>
                <a:gd name="connsiteY215" fmla="*/ 404397 h 990600"/>
                <a:gd name="connsiteX216" fmla="*/ 550155 w 966810"/>
                <a:gd name="connsiteY216" fmla="*/ 404397 h 990600"/>
                <a:gd name="connsiteX217" fmla="*/ 566045 w 966810"/>
                <a:gd name="connsiteY217" fmla="*/ 292107 h 990600"/>
                <a:gd name="connsiteX218" fmla="*/ 524035 w 966810"/>
                <a:gd name="connsiteY218" fmla="*/ 292107 h 990600"/>
                <a:gd name="connsiteX219" fmla="*/ 509524 w 966810"/>
                <a:gd name="connsiteY219" fmla="*/ 306618 h 990600"/>
                <a:gd name="connsiteX220" fmla="*/ 524035 w 966810"/>
                <a:gd name="connsiteY220" fmla="*/ 321129 h 990600"/>
                <a:gd name="connsiteX221" fmla="*/ 526949 w 966810"/>
                <a:gd name="connsiteY221" fmla="*/ 321129 h 990600"/>
                <a:gd name="connsiteX222" fmla="*/ 526949 w 966810"/>
                <a:gd name="connsiteY222" fmla="*/ 375377 h 990600"/>
                <a:gd name="connsiteX223" fmla="*/ 439861 w 966810"/>
                <a:gd name="connsiteY223" fmla="*/ 375377 h 990600"/>
                <a:gd name="connsiteX224" fmla="*/ 439861 w 966810"/>
                <a:gd name="connsiteY224" fmla="*/ 321129 h 990600"/>
                <a:gd name="connsiteX225" fmla="*/ 456318 w 966810"/>
                <a:gd name="connsiteY225" fmla="*/ 321129 h 990600"/>
                <a:gd name="connsiteX226" fmla="*/ 470829 w 966810"/>
                <a:gd name="connsiteY226" fmla="*/ 306618 h 990600"/>
                <a:gd name="connsiteX227" fmla="*/ 456318 w 966810"/>
                <a:gd name="connsiteY227" fmla="*/ 292107 h 990600"/>
                <a:gd name="connsiteX228" fmla="*/ 400765 w 966810"/>
                <a:gd name="connsiteY228" fmla="*/ 292107 h 990600"/>
                <a:gd name="connsiteX229" fmla="*/ 400765 w 966810"/>
                <a:gd name="connsiteY229" fmla="*/ 217396 h 990600"/>
                <a:gd name="connsiteX230" fmla="*/ 484340 w 966810"/>
                <a:gd name="connsiteY230" fmla="*/ 183514 h 990600"/>
                <a:gd name="connsiteX231" fmla="*/ 566043 w 966810"/>
                <a:gd name="connsiteY231" fmla="*/ 217321 h 990600"/>
                <a:gd name="connsiteX232" fmla="*/ 566043 w 966810"/>
                <a:gd name="connsiteY232" fmla="*/ 292107 h 990600"/>
                <a:gd name="connsiteX233" fmla="*/ 526949 w 966810"/>
                <a:gd name="connsiteY233" fmla="*/ 169735 h 990600"/>
                <a:gd name="connsiteX234" fmla="*/ 493611 w 966810"/>
                <a:gd name="connsiteY234" fmla="*/ 155940 h 990600"/>
                <a:gd name="connsiteX235" fmla="*/ 475273 w 966810"/>
                <a:gd name="connsiteY235" fmla="*/ 155872 h 990600"/>
                <a:gd name="connsiteX236" fmla="*/ 439861 w 966810"/>
                <a:gd name="connsiteY236" fmla="*/ 170228 h 990600"/>
                <a:gd name="connsiteX237" fmla="*/ 439861 w 966810"/>
                <a:gd name="connsiteY237" fmla="*/ 133565 h 990600"/>
                <a:gd name="connsiteX238" fmla="*/ 526949 w 966810"/>
                <a:gd name="connsiteY238" fmla="*/ 133565 h 990600"/>
                <a:gd name="connsiteX239" fmla="*/ 583046 w 966810"/>
                <a:gd name="connsiteY239" fmla="*/ 104543 h 990600"/>
                <a:gd name="connsiteX240" fmla="*/ 383765 w 966810"/>
                <a:gd name="connsiteY240" fmla="*/ 104543 h 990600"/>
                <a:gd name="connsiteX241" fmla="*/ 383765 w 966810"/>
                <a:gd name="connsiteY241" fmla="*/ 80571 h 990600"/>
                <a:gd name="connsiteX242" fmla="*/ 583046 w 966810"/>
                <a:gd name="connsiteY242" fmla="*/ 8057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</a:cxnLst>
              <a:rect l="l" t="t" r="r" b="b"/>
              <a:pathLst>
                <a:path w="966810" h="990600">
                  <a:moveTo>
                    <a:pt x="942626" y="0"/>
                  </a:moveTo>
                  <a:lnTo>
                    <a:pt x="24185" y="0"/>
                  </a:lnTo>
                  <a:cubicBezTo>
                    <a:pt x="10848" y="0"/>
                    <a:pt x="0" y="10848"/>
                    <a:pt x="0" y="24185"/>
                  </a:cubicBezTo>
                  <a:lnTo>
                    <a:pt x="0" y="56387"/>
                  </a:lnTo>
                  <a:cubicBezTo>
                    <a:pt x="0" y="69723"/>
                    <a:pt x="10848" y="80571"/>
                    <a:pt x="24185" y="80571"/>
                  </a:cubicBezTo>
                  <a:lnTo>
                    <a:pt x="191255" y="80571"/>
                  </a:lnTo>
                  <a:cubicBezTo>
                    <a:pt x="199271" y="80571"/>
                    <a:pt x="205766" y="74074"/>
                    <a:pt x="205766" y="66061"/>
                  </a:cubicBezTo>
                  <a:cubicBezTo>
                    <a:pt x="205766" y="58047"/>
                    <a:pt x="199271" y="51550"/>
                    <a:pt x="191255" y="51550"/>
                  </a:cubicBezTo>
                  <a:lnTo>
                    <a:pt x="29021" y="51550"/>
                  </a:lnTo>
                  <a:lnTo>
                    <a:pt x="29021" y="29021"/>
                  </a:lnTo>
                  <a:lnTo>
                    <a:pt x="937787" y="29021"/>
                  </a:lnTo>
                  <a:lnTo>
                    <a:pt x="937787" y="51550"/>
                  </a:lnTo>
                  <a:lnTo>
                    <a:pt x="258972" y="51550"/>
                  </a:lnTo>
                  <a:cubicBezTo>
                    <a:pt x="250957" y="51550"/>
                    <a:pt x="244462" y="58047"/>
                    <a:pt x="244462" y="66061"/>
                  </a:cubicBezTo>
                  <a:cubicBezTo>
                    <a:pt x="244462" y="74074"/>
                    <a:pt x="250957" y="80571"/>
                    <a:pt x="258972" y="80571"/>
                  </a:cubicBezTo>
                  <a:lnTo>
                    <a:pt x="354743" y="80571"/>
                  </a:lnTo>
                  <a:lnTo>
                    <a:pt x="354743" y="109382"/>
                  </a:lnTo>
                  <a:cubicBezTo>
                    <a:pt x="354743" y="122718"/>
                    <a:pt x="365591" y="133567"/>
                    <a:pt x="378928" y="133567"/>
                  </a:cubicBezTo>
                  <a:lnTo>
                    <a:pt x="410840" y="133567"/>
                  </a:lnTo>
                  <a:lnTo>
                    <a:pt x="410840" y="181998"/>
                  </a:lnTo>
                  <a:lnTo>
                    <a:pt x="386845" y="191726"/>
                  </a:lnTo>
                  <a:cubicBezTo>
                    <a:pt x="378088" y="195274"/>
                    <a:pt x="372303" y="203456"/>
                    <a:pt x="371794" y="212803"/>
                  </a:cubicBezTo>
                  <a:lnTo>
                    <a:pt x="345371" y="212803"/>
                  </a:lnTo>
                  <a:cubicBezTo>
                    <a:pt x="332035" y="212803"/>
                    <a:pt x="321187" y="223651"/>
                    <a:pt x="321187" y="236988"/>
                  </a:cubicBezTo>
                  <a:lnTo>
                    <a:pt x="321187" y="275137"/>
                  </a:lnTo>
                  <a:cubicBezTo>
                    <a:pt x="321187" y="288474"/>
                    <a:pt x="332035" y="299322"/>
                    <a:pt x="345371" y="299322"/>
                  </a:cubicBezTo>
                  <a:lnTo>
                    <a:pt x="371864" y="299322"/>
                  </a:lnTo>
                  <a:cubicBezTo>
                    <a:pt x="373062" y="311546"/>
                    <a:pt x="383395" y="321130"/>
                    <a:pt x="395929" y="321130"/>
                  </a:cubicBezTo>
                  <a:lnTo>
                    <a:pt x="410840" y="321130"/>
                  </a:lnTo>
                  <a:lnTo>
                    <a:pt x="410840" y="375430"/>
                  </a:lnTo>
                  <a:cubicBezTo>
                    <a:pt x="397960" y="375948"/>
                    <a:pt x="387634" y="386560"/>
                    <a:pt x="387634" y="399564"/>
                  </a:cubicBezTo>
                  <a:lnTo>
                    <a:pt x="387634" y="439830"/>
                  </a:lnTo>
                  <a:cubicBezTo>
                    <a:pt x="387634" y="453167"/>
                    <a:pt x="398482" y="464015"/>
                    <a:pt x="411819" y="464015"/>
                  </a:cubicBezTo>
                  <a:lnTo>
                    <a:pt x="423694" y="464015"/>
                  </a:lnTo>
                  <a:lnTo>
                    <a:pt x="397474" y="525037"/>
                  </a:lnTo>
                  <a:lnTo>
                    <a:pt x="353292" y="525037"/>
                  </a:lnTo>
                  <a:cubicBezTo>
                    <a:pt x="335939" y="525037"/>
                    <a:pt x="321612" y="538165"/>
                    <a:pt x="319676" y="555007"/>
                  </a:cubicBezTo>
                  <a:lnTo>
                    <a:pt x="257037" y="555007"/>
                  </a:lnTo>
                  <a:lnTo>
                    <a:pt x="257037" y="545352"/>
                  </a:lnTo>
                  <a:cubicBezTo>
                    <a:pt x="257037" y="534150"/>
                    <a:pt x="247925" y="525037"/>
                    <a:pt x="236722" y="525037"/>
                  </a:cubicBezTo>
                  <a:lnTo>
                    <a:pt x="172875" y="525037"/>
                  </a:lnTo>
                  <a:cubicBezTo>
                    <a:pt x="161673" y="525037"/>
                    <a:pt x="152560" y="534150"/>
                    <a:pt x="152560" y="545352"/>
                  </a:cubicBezTo>
                  <a:lnTo>
                    <a:pt x="152560" y="555007"/>
                  </a:lnTo>
                  <a:lnTo>
                    <a:pt x="107552" y="555007"/>
                  </a:lnTo>
                  <a:cubicBezTo>
                    <a:pt x="96349" y="555007"/>
                    <a:pt x="87237" y="564120"/>
                    <a:pt x="87237" y="575322"/>
                  </a:cubicBezTo>
                  <a:lnTo>
                    <a:pt x="87237" y="966415"/>
                  </a:lnTo>
                  <a:cubicBezTo>
                    <a:pt x="87237" y="979752"/>
                    <a:pt x="98085" y="990600"/>
                    <a:pt x="111421" y="990600"/>
                  </a:cubicBezTo>
                  <a:lnTo>
                    <a:pt x="855387" y="990600"/>
                  </a:lnTo>
                  <a:cubicBezTo>
                    <a:pt x="868723" y="990600"/>
                    <a:pt x="879572" y="979752"/>
                    <a:pt x="879572" y="966415"/>
                  </a:cubicBezTo>
                  <a:lnTo>
                    <a:pt x="879572" y="876449"/>
                  </a:lnTo>
                  <a:cubicBezTo>
                    <a:pt x="879572" y="868435"/>
                    <a:pt x="873077" y="861938"/>
                    <a:pt x="865061" y="861938"/>
                  </a:cubicBezTo>
                  <a:cubicBezTo>
                    <a:pt x="857045" y="861938"/>
                    <a:pt x="850550" y="868435"/>
                    <a:pt x="850550" y="876449"/>
                  </a:cubicBezTo>
                  <a:lnTo>
                    <a:pt x="850550" y="961579"/>
                  </a:lnTo>
                  <a:lnTo>
                    <a:pt x="810179" y="961579"/>
                  </a:lnTo>
                  <a:lnTo>
                    <a:pt x="810179" y="673111"/>
                  </a:lnTo>
                  <a:lnTo>
                    <a:pt x="850550" y="673111"/>
                  </a:lnTo>
                  <a:lnTo>
                    <a:pt x="850550" y="808732"/>
                  </a:lnTo>
                  <a:cubicBezTo>
                    <a:pt x="850550" y="816746"/>
                    <a:pt x="857045" y="823243"/>
                    <a:pt x="865061" y="823243"/>
                  </a:cubicBezTo>
                  <a:cubicBezTo>
                    <a:pt x="873077" y="823243"/>
                    <a:pt x="879572" y="816746"/>
                    <a:pt x="879572" y="808732"/>
                  </a:cubicBezTo>
                  <a:lnTo>
                    <a:pt x="879572" y="575318"/>
                  </a:lnTo>
                  <a:cubicBezTo>
                    <a:pt x="879572" y="564116"/>
                    <a:pt x="870459" y="555003"/>
                    <a:pt x="859257" y="555003"/>
                  </a:cubicBezTo>
                  <a:lnTo>
                    <a:pt x="814250" y="555003"/>
                  </a:lnTo>
                  <a:lnTo>
                    <a:pt x="814250" y="545349"/>
                  </a:lnTo>
                  <a:cubicBezTo>
                    <a:pt x="814250" y="534146"/>
                    <a:pt x="805137" y="525034"/>
                    <a:pt x="793935" y="525034"/>
                  </a:cubicBezTo>
                  <a:lnTo>
                    <a:pt x="730088" y="525034"/>
                  </a:lnTo>
                  <a:cubicBezTo>
                    <a:pt x="718885" y="525034"/>
                    <a:pt x="709773" y="534146"/>
                    <a:pt x="709773" y="545349"/>
                  </a:cubicBezTo>
                  <a:lnTo>
                    <a:pt x="709773" y="555003"/>
                  </a:lnTo>
                  <a:lnTo>
                    <a:pt x="647135" y="555003"/>
                  </a:lnTo>
                  <a:cubicBezTo>
                    <a:pt x="645198" y="538161"/>
                    <a:pt x="630869" y="525034"/>
                    <a:pt x="613518" y="525034"/>
                  </a:cubicBezTo>
                  <a:lnTo>
                    <a:pt x="569336" y="525034"/>
                  </a:lnTo>
                  <a:lnTo>
                    <a:pt x="543116" y="464011"/>
                  </a:lnTo>
                  <a:lnTo>
                    <a:pt x="554991" y="464011"/>
                  </a:lnTo>
                  <a:cubicBezTo>
                    <a:pt x="568328" y="464011"/>
                    <a:pt x="579176" y="453163"/>
                    <a:pt x="579176" y="439826"/>
                  </a:cubicBezTo>
                  <a:lnTo>
                    <a:pt x="579176" y="399560"/>
                  </a:lnTo>
                  <a:cubicBezTo>
                    <a:pt x="579176" y="386555"/>
                    <a:pt x="568850" y="375944"/>
                    <a:pt x="555970" y="375426"/>
                  </a:cubicBezTo>
                  <a:lnTo>
                    <a:pt x="555970" y="321127"/>
                  </a:lnTo>
                  <a:lnTo>
                    <a:pt x="570882" y="321127"/>
                  </a:lnTo>
                  <a:cubicBezTo>
                    <a:pt x="583415" y="321127"/>
                    <a:pt x="593749" y="311542"/>
                    <a:pt x="594946" y="299318"/>
                  </a:cubicBezTo>
                  <a:lnTo>
                    <a:pt x="623422" y="299318"/>
                  </a:lnTo>
                  <a:cubicBezTo>
                    <a:pt x="636758" y="299318"/>
                    <a:pt x="647607" y="288470"/>
                    <a:pt x="647607" y="275133"/>
                  </a:cubicBezTo>
                  <a:lnTo>
                    <a:pt x="647607" y="236984"/>
                  </a:lnTo>
                  <a:cubicBezTo>
                    <a:pt x="647607" y="223647"/>
                    <a:pt x="636758" y="212799"/>
                    <a:pt x="623422" y="212799"/>
                  </a:cubicBezTo>
                  <a:lnTo>
                    <a:pt x="595020" y="212799"/>
                  </a:lnTo>
                  <a:cubicBezTo>
                    <a:pt x="594532" y="203508"/>
                    <a:pt x="588805" y="195330"/>
                    <a:pt x="580128" y="191737"/>
                  </a:cubicBezTo>
                  <a:lnTo>
                    <a:pt x="555972" y="181742"/>
                  </a:lnTo>
                  <a:lnTo>
                    <a:pt x="555972" y="133565"/>
                  </a:lnTo>
                  <a:lnTo>
                    <a:pt x="587882" y="133565"/>
                  </a:lnTo>
                  <a:cubicBezTo>
                    <a:pt x="601219" y="133565"/>
                    <a:pt x="612067" y="122716"/>
                    <a:pt x="612067" y="109380"/>
                  </a:cubicBezTo>
                  <a:lnTo>
                    <a:pt x="612067" y="80571"/>
                  </a:lnTo>
                  <a:lnTo>
                    <a:pt x="942626" y="80571"/>
                  </a:lnTo>
                  <a:cubicBezTo>
                    <a:pt x="955962" y="80571"/>
                    <a:pt x="966810" y="69723"/>
                    <a:pt x="966810" y="56387"/>
                  </a:cubicBezTo>
                  <a:lnTo>
                    <a:pt x="966810" y="24185"/>
                  </a:lnTo>
                  <a:cubicBezTo>
                    <a:pt x="966810" y="10848"/>
                    <a:pt x="955960" y="0"/>
                    <a:pt x="942626" y="0"/>
                  </a:cubicBezTo>
                  <a:close/>
                  <a:moveTo>
                    <a:pt x="350208" y="241822"/>
                  </a:moveTo>
                  <a:lnTo>
                    <a:pt x="371744" y="241822"/>
                  </a:lnTo>
                  <a:lnTo>
                    <a:pt x="371744" y="270298"/>
                  </a:lnTo>
                  <a:lnTo>
                    <a:pt x="350208" y="270298"/>
                  </a:lnTo>
                  <a:close/>
                  <a:moveTo>
                    <a:pt x="618583" y="270298"/>
                  </a:moveTo>
                  <a:lnTo>
                    <a:pt x="595066" y="270298"/>
                  </a:lnTo>
                  <a:lnTo>
                    <a:pt x="595066" y="241822"/>
                  </a:lnTo>
                  <a:lnTo>
                    <a:pt x="618583" y="241822"/>
                  </a:lnTo>
                  <a:close/>
                  <a:moveTo>
                    <a:pt x="324435" y="673111"/>
                  </a:moveTo>
                  <a:lnTo>
                    <a:pt x="364806" y="673111"/>
                  </a:lnTo>
                  <a:lnTo>
                    <a:pt x="364806" y="760968"/>
                  </a:lnTo>
                  <a:lnTo>
                    <a:pt x="324435" y="760968"/>
                  </a:lnTo>
                  <a:close/>
                  <a:moveTo>
                    <a:pt x="181582" y="554055"/>
                  </a:moveTo>
                  <a:lnTo>
                    <a:pt x="228016" y="554055"/>
                  </a:lnTo>
                  <a:lnTo>
                    <a:pt x="228016" y="596875"/>
                  </a:lnTo>
                  <a:lnTo>
                    <a:pt x="181582" y="596875"/>
                  </a:lnTo>
                  <a:close/>
                  <a:moveTo>
                    <a:pt x="116258" y="584025"/>
                  </a:moveTo>
                  <a:lnTo>
                    <a:pt x="152560" y="584025"/>
                  </a:lnTo>
                  <a:lnTo>
                    <a:pt x="152560" y="605582"/>
                  </a:lnTo>
                  <a:cubicBezTo>
                    <a:pt x="152560" y="616784"/>
                    <a:pt x="161673" y="625897"/>
                    <a:pt x="172875" y="625897"/>
                  </a:cubicBezTo>
                  <a:lnTo>
                    <a:pt x="236722" y="625897"/>
                  </a:lnTo>
                  <a:cubicBezTo>
                    <a:pt x="247925" y="625897"/>
                    <a:pt x="257037" y="616784"/>
                    <a:pt x="257037" y="605582"/>
                  </a:cubicBezTo>
                  <a:lnTo>
                    <a:pt x="257037" y="584025"/>
                  </a:lnTo>
                  <a:lnTo>
                    <a:pt x="319434" y="584025"/>
                  </a:lnTo>
                  <a:lnTo>
                    <a:pt x="319434" y="644087"/>
                  </a:lnTo>
                  <a:lnTo>
                    <a:pt x="116258" y="644087"/>
                  </a:lnTo>
                  <a:close/>
                  <a:moveTo>
                    <a:pt x="156631" y="961579"/>
                  </a:moveTo>
                  <a:lnTo>
                    <a:pt x="116258" y="961579"/>
                  </a:lnTo>
                  <a:lnTo>
                    <a:pt x="116258" y="673111"/>
                  </a:lnTo>
                  <a:lnTo>
                    <a:pt x="156629" y="673111"/>
                  </a:lnTo>
                  <a:lnTo>
                    <a:pt x="156629" y="961579"/>
                  </a:lnTo>
                  <a:close/>
                  <a:moveTo>
                    <a:pt x="226021" y="961579"/>
                  </a:moveTo>
                  <a:lnTo>
                    <a:pt x="185652" y="961579"/>
                  </a:lnTo>
                  <a:lnTo>
                    <a:pt x="185652" y="673111"/>
                  </a:lnTo>
                  <a:lnTo>
                    <a:pt x="226021" y="673111"/>
                  </a:lnTo>
                  <a:close/>
                  <a:moveTo>
                    <a:pt x="295414" y="762474"/>
                  </a:moveTo>
                  <a:cubicBezTo>
                    <a:pt x="286173" y="765877"/>
                    <a:pt x="279552" y="774744"/>
                    <a:pt x="279552" y="785151"/>
                  </a:cubicBezTo>
                  <a:lnTo>
                    <a:pt x="279552" y="849534"/>
                  </a:lnTo>
                  <a:cubicBezTo>
                    <a:pt x="279552" y="859941"/>
                    <a:pt x="286173" y="868808"/>
                    <a:pt x="295414" y="872212"/>
                  </a:cubicBezTo>
                  <a:lnTo>
                    <a:pt x="295414" y="961579"/>
                  </a:lnTo>
                  <a:lnTo>
                    <a:pt x="255043" y="961579"/>
                  </a:lnTo>
                  <a:lnTo>
                    <a:pt x="255043" y="673111"/>
                  </a:lnTo>
                  <a:lnTo>
                    <a:pt x="295414" y="673111"/>
                  </a:lnTo>
                  <a:close/>
                  <a:moveTo>
                    <a:pt x="364806" y="961579"/>
                  </a:moveTo>
                  <a:lnTo>
                    <a:pt x="324435" y="961579"/>
                  </a:lnTo>
                  <a:lnTo>
                    <a:pt x="324435" y="873721"/>
                  </a:lnTo>
                  <a:lnTo>
                    <a:pt x="364806" y="873721"/>
                  </a:lnTo>
                  <a:close/>
                  <a:moveTo>
                    <a:pt x="434198" y="961579"/>
                  </a:moveTo>
                  <a:lnTo>
                    <a:pt x="393827" y="961579"/>
                  </a:lnTo>
                  <a:lnTo>
                    <a:pt x="393827" y="873721"/>
                  </a:lnTo>
                  <a:lnTo>
                    <a:pt x="434198" y="873721"/>
                  </a:lnTo>
                  <a:close/>
                  <a:moveTo>
                    <a:pt x="503591" y="961579"/>
                  </a:moveTo>
                  <a:lnTo>
                    <a:pt x="463222" y="961579"/>
                  </a:lnTo>
                  <a:lnTo>
                    <a:pt x="463222" y="873721"/>
                  </a:lnTo>
                  <a:lnTo>
                    <a:pt x="503591" y="873721"/>
                  </a:lnTo>
                  <a:close/>
                  <a:moveTo>
                    <a:pt x="572983" y="961579"/>
                  </a:moveTo>
                  <a:lnTo>
                    <a:pt x="532612" y="961579"/>
                  </a:lnTo>
                  <a:lnTo>
                    <a:pt x="532612" y="873721"/>
                  </a:lnTo>
                  <a:lnTo>
                    <a:pt x="572983" y="873721"/>
                  </a:lnTo>
                  <a:close/>
                  <a:moveTo>
                    <a:pt x="642375" y="961579"/>
                  </a:moveTo>
                  <a:lnTo>
                    <a:pt x="602004" y="961579"/>
                  </a:lnTo>
                  <a:lnTo>
                    <a:pt x="602004" y="873721"/>
                  </a:lnTo>
                  <a:lnTo>
                    <a:pt x="642375" y="873721"/>
                  </a:lnTo>
                  <a:close/>
                  <a:moveTo>
                    <a:pt x="711767" y="961579"/>
                  </a:moveTo>
                  <a:lnTo>
                    <a:pt x="671397" y="961579"/>
                  </a:lnTo>
                  <a:lnTo>
                    <a:pt x="671397" y="872214"/>
                  </a:lnTo>
                  <a:cubicBezTo>
                    <a:pt x="680637" y="868810"/>
                    <a:pt x="687258" y="859943"/>
                    <a:pt x="687258" y="849536"/>
                  </a:cubicBezTo>
                  <a:lnTo>
                    <a:pt x="687258" y="785153"/>
                  </a:lnTo>
                  <a:cubicBezTo>
                    <a:pt x="687258" y="774746"/>
                    <a:pt x="680637" y="765879"/>
                    <a:pt x="671397" y="762476"/>
                  </a:cubicBezTo>
                  <a:lnTo>
                    <a:pt x="671397" y="673113"/>
                  </a:lnTo>
                  <a:lnTo>
                    <a:pt x="711767" y="673113"/>
                  </a:lnTo>
                  <a:close/>
                  <a:moveTo>
                    <a:pt x="781158" y="961579"/>
                  </a:moveTo>
                  <a:lnTo>
                    <a:pt x="740789" y="961579"/>
                  </a:lnTo>
                  <a:lnTo>
                    <a:pt x="740789" y="673111"/>
                  </a:lnTo>
                  <a:lnTo>
                    <a:pt x="781158" y="673111"/>
                  </a:lnTo>
                  <a:close/>
                  <a:moveTo>
                    <a:pt x="738794" y="554055"/>
                  </a:moveTo>
                  <a:lnTo>
                    <a:pt x="785229" y="554055"/>
                  </a:lnTo>
                  <a:lnTo>
                    <a:pt x="785229" y="596875"/>
                  </a:lnTo>
                  <a:lnTo>
                    <a:pt x="738794" y="596875"/>
                  </a:lnTo>
                  <a:close/>
                  <a:moveTo>
                    <a:pt x="647376" y="584025"/>
                  </a:moveTo>
                  <a:lnTo>
                    <a:pt x="709773" y="584025"/>
                  </a:lnTo>
                  <a:lnTo>
                    <a:pt x="709773" y="605582"/>
                  </a:lnTo>
                  <a:cubicBezTo>
                    <a:pt x="709773" y="616784"/>
                    <a:pt x="718885" y="625897"/>
                    <a:pt x="730088" y="625897"/>
                  </a:cubicBezTo>
                  <a:lnTo>
                    <a:pt x="793935" y="625897"/>
                  </a:lnTo>
                  <a:cubicBezTo>
                    <a:pt x="805137" y="625897"/>
                    <a:pt x="814250" y="616784"/>
                    <a:pt x="814250" y="605582"/>
                  </a:cubicBezTo>
                  <a:lnTo>
                    <a:pt x="814250" y="584025"/>
                  </a:lnTo>
                  <a:lnTo>
                    <a:pt x="850552" y="584025"/>
                  </a:lnTo>
                  <a:lnTo>
                    <a:pt x="850552" y="644087"/>
                  </a:lnTo>
                  <a:lnTo>
                    <a:pt x="647376" y="644087"/>
                  </a:lnTo>
                  <a:close/>
                  <a:moveTo>
                    <a:pt x="658236" y="789990"/>
                  </a:moveTo>
                  <a:lnTo>
                    <a:pt x="658236" y="844699"/>
                  </a:lnTo>
                  <a:lnTo>
                    <a:pt x="308574" y="844699"/>
                  </a:lnTo>
                  <a:lnTo>
                    <a:pt x="308574" y="789990"/>
                  </a:lnTo>
                  <a:close/>
                  <a:moveTo>
                    <a:pt x="393827" y="760968"/>
                  </a:moveTo>
                  <a:lnTo>
                    <a:pt x="393827" y="673111"/>
                  </a:lnTo>
                  <a:lnTo>
                    <a:pt x="434198" y="673111"/>
                  </a:lnTo>
                  <a:lnTo>
                    <a:pt x="434198" y="760968"/>
                  </a:lnTo>
                  <a:close/>
                  <a:moveTo>
                    <a:pt x="463220" y="760968"/>
                  </a:moveTo>
                  <a:lnTo>
                    <a:pt x="463220" y="673111"/>
                  </a:lnTo>
                  <a:lnTo>
                    <a:pt x="503589" y="673111"/>
                  </a:lnTo>
                  <a:lnTo>
                    <a:pt x="503589" y="760968"/>
                  </a:lnTo>
                  <a:close/>
                  <a:moveTo>
                    <a:pt x="532612" y="760968"/>
                  </a:moveTo>
                  <a:lnTo>
                    <a:pt x="532612" y="673111"/>
                  </a:lnTo>
                  <a:lnTo>
                    <a:pt x="572983" y="673111"/>
                  </a:lnTo>
                  <a:lnTo>
                    <a:pt x="572983" y="760968"/>
                  </a:lnTo>
                  <a:close/>
                  <a:moveTo>
                    <a:pt x="642375" y="673111"/>
                  </a:moveTo>
                  <a:lnTo>
                    <a:pt x="642375" y="760968"/>
                  </a:lnTo>
                  <a:lnTo>
                    <a:pt x="602004" y="760968"/>
                  </a:lnTo>
                  <a:lnTo>
                    <a:pt x="602004" y="673111"/>
                  </a:lnTo>
                  <a:close/>
                  <a:moveTo>
                    <a:pt x="618355" y="558892"/>
                  </a:moveTo>
                  <a:lnTo>
                    <a:pt x="618355" y="644089"/>
                  </a:lnTo>
                  <a:lnTo>
                    <a:pt x="348455" y="644089"/>
                  </a:lnTo>
                  <a:lnTo>
                    <a:pt x="348455" y="558892"/>
                  </a:lnTo>
                  <a:cubicBezTo>
                    <a:pt x="348455" y="556226"/>
                    <a:pt x="350624" y="554055"/>
                    <a:pt x="353292" y="554055"/>
                  </a:cubicBezTo>
                  <a:lnTo>
                    <a:pt x="613518" y="554055"/>
                  </a:lnTo>
                  <a:cubicBezTo>
                    <a:pt x="616186" y="554055"/>
                    <a:pt x="618355" y="556226"/>
                    <a:pt x="618355" y="558892"/>
                  </a:cubicBezTo>
                  <a:close/>
                  <a:moveTo>
                    <a:pt x="537749" y="525034"/>
                  </a:moveTo>
                  <a:lnTo>
                    <a:pt x="429061" y="525034"/>
                  </a:lnTo>
                  <a:lnTo>
                    <a:pt x="455281" y="464011"/>
                  </a:lnTo>
                  <a:lnTo>
                    <a:pt x="511531" y="464011"/>
                  </a:lnTo>
                  <a:close/>
                  <a:moveTo>
                    <a:pt x="550155" y="434990"/>
                  </a:moveTo>
                  <a:lnTo>
                    <a:pt x="416656" y="434990"/>
                  </a:lnTo>
                  <a:lnTo>
                    <a:pt x="416656" y="404397"/>
                  </a:lnTo>
                  <a:lnTo>
                    <a:pt x="550155" y="404397"/>
                  </a:lnTo>
                  <a:close/>
                  <a:moveTo>
                    <a:pt x="566045" y="292107"/>
                  </a:moveTo>
                  <a:lnTo>
                    <a:pt x="524035" y="292107"/>
                  </a:lnTo>
                  <a:cubicBezTo>
                    <a:pt x="516019" y="292107"/>
                    <a:pt x="509524" y="298604"/>
                    <a:pt x="509524" y="306618"/>
                  </a:cubicBezTo>
                  <a:cubicBezTo>
                    <a:pt x="509524" y="314632"/>
                    <a:pt x="516019" y="321129"/>
                    <a:pt x="524035" y="321129"/>
                  </a:cubicBezTo>
                  <a:lnTo>
                    <a:pt x="526949" y="321129"/>
                  </a:lnTo>
                  <a:lnTo>
                    <a:pt x="526949" y="375377"/>
                  </a:lnTo>
                  <a:lnTo>
                    <a:pt x="439861" y="375377"/>
                  </a:lnTo>
                  <a:lnTo>
                    <a:pt x="439861" y="321129"/>
                  </a:lnTo>
                  <a:lnTo>
                    <a:pt x="456318" y="321129"/>
                  </a:lnTo>
                  <a:cubicBezTo>
                    <a:pt x="464334" y="321129"/>
                    <a:pt x="470829" y="314632"/>
                    <a:pt x="470829" y="306618"/>
                  </a:cubicBezTo>
                  <a:cubicBezTo>
                    <a:pt x="470829" y="298604"/>
                    <a:pt x="464334" y="292107"/>
                    <a:pt x="456318" y="292107"/>
                  </a:cubicBezTo>
                  <a:lnTo>
                    <a:pt x="400765" y="292107"/>
                  </a:lnTo>
                  <a:lnTo>
                    <a:pt x="400765" y="217396"/>
                  </a:lnTo>
                  <a:lnTo>
                    <a:pt x="484340" y="183514"/>
                  </a:lnTo>
                  <a:lnTo>
                    <a:pt x="566043" y="217321"/>
                  </a:lnTo>
                  <a:lnTo>
                    <a:pt x="566043" y="292107"/>
                  </a:lnTo>
                  <a:close/>
                  <a:moveTo>
                    <a:pt x="526949" y="169735"/>
                  </a:moveTo>
                  <a:lnTo>
                    <a:pt x="493611" y="155940"/>
                  </a:lnTo>
                  <a:cubicBezTo>
                    <a:pt x="487706" y="153495"/>
                    <a:pt x="481194" y="153473"/>
                    <a:pt x="475273" y="155872"/>
                  </a:cubicBezTo>
                  <a:lnTo>
                    <a:pt x="439861" y="170228"/>
                  </a:lnTo>
                  <a:lnTo>
                    <a:pt x="439861" y="133565"/>
                  </a:lnTo>
                  <a:lnTo>
                    <a:pt x="526949" y="133565"/>
                  </a:lnTo>
                  <a:close/>
                  <a:moveTo>
                    <a:pt x="583046" y="104543"/>
                  </a:moveTo>
                  <a:lnTo>
                    <a:pt x="383765" y="104543"/>
                  </a:lnTo>
                  <a:lnTo>
                    <a:pt x="383765" y="80571"/>
                  </a:lnTo>
                  <a:lnTo>
                    <a:pt x="583046" y="80571"/>
                  </a:lnTo>
                  <a:close/>
                </a:path>
              </a:pathLst>
            </a:custGeom>
            <a:gradFill>
              <a:gsLst>
                <a:gs pos="0">
                  <a:srgbClr val="0064FA"/>
                </a:gs>
                <a:gs pos="76000">
                  <a:srgbClr val="0293F2">
                    <a:alpha val="0"/>
                  </a:srgbClr>
                </a:gs>
              </a:gsLst>
              <a:lin ang="1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55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/>
                <a:cs typeface="+mn-cs"/>
              </a:endParaRPr>
            </a:p>
          </p:txBody>
        </p:sp>
        <p:pic>
          <p:nvPicPr>
            <p:cNvPr id="616" name="图片 615" descr="图片包含 游戏机, 盘子, 监控, 白色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220" y="4714298"/>
              <a:ext cx="1519072" cy="201148"/>
            </a:xfrm>
            <a:prstGeom prst="rect">
              <a:avLst/>
            </a:prstGeom>
          </p:spPr>
        </p:pic>
      </p:grpSp>
      <p:grpSp>
        <p:nvGrpSpPr>
          <p:cNvPr id="646" name="组合 645"/>
          <p:cNvGrpSpPr/>
          <p:nvPr/>
        </p:nvGrpSpPr>
        <p:grpSpPr>
          <a:xfrm>
            <a:off x="6725635" y="1952029"/>
            <a:ext cx="2256375" cy="769957"/>
            <a:chOff x="9527980" y="5606371"/>
            <a:chExt cx="2256375" cy="769957"/>
          </a:xfrm>
        </p:grpSpPr>
        <p:grpSp>
          <p:nvGrpSpPr>
            <p:cNvPr id="647" name="组合 646"/>
            <p:cNvGrpSpPr/>
            <p:nvPr/>
          </p:nvGrpSpPr>
          <p:grpSpPr>
            <a:xfrm>
              <a:off x="9527980" y="5606371"/>
              <a:ext cx="2256375" cy="712218"/>
              <a:chOff x="5111435" y="4290592"/>
              <a:chExt cx="4854265" cy="1532237"/>
            </a:xfrm>
          </p:grpSpPr>
          <p:sp>
            <p:nvSpPr>
              <p:cNvPr id="657" name="任意多边形: 形状 656"/>
              <p:cNvSpPr/>
              <p:nvPr/>
            </p:nvSpPr>
            <p:spPr>
              <a:xfrm>
                <a:off x="5205976" y="4525451"/>
                <a:ext cx="4674754" cy="1202496"/>
              </a:xfrm>
              <a:custGeom>
                <a:avLst/>
                <a:gdLst>
                  <a:gd name="connsiteX0" fmla="*/ 0 w 8668569"/>
                  <a:gd name="connsiteY0" fmla="*/ 0 h 2229834"/>
                  <a:gd name="connsiteX1" fmla="*/ 8668569 w 8668569"/>
                  <a:gd name="connsiteY1" fmla="*/ 0 h 2229834"/>
                  <a:gd name="connsiteX2" fmla="*/ 8668569 w 8668569"/>
                  <a:gd name="connsiteY2" fmla="*/ 1898294 h 2229834"/>
                  <a:gd name="connsiteX3" fmla="*/ 8337029 w 8668569"/>
                  <a:gd name="connsiteY3" fmla="*/ 2229834 h 2229834"/>
                  <a:gd name="connsiteX4" fmla="*/ 0 w 8668569"/>
                  <a:gd name="connsiteY4" fmla="*/ 2229834 h 2229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8569" h="2229834">
                    <a:moveTo>
                      <a:pt x="0" y="0"/>
                    </a:moveTo>
                    <a:lnTo>
                      <a:pt x="8668569" y="0"/>
                    </a:lnTo>
                    <a:lnTo>
                      <a:pt x="8668569" y="1898294"/>
                    </a:lnTo>
                    <a:lnTo>
                      <a:pt x="8337029" y="2229834"/>
                    </a:lnTo>
                    <a:lnTo>
                      <a:pt x="0" y="2229834"/>
                    </a:lnTo>
                    <a:close/>
                  </a:path>
                </a:pathLst>
              </a:custGeom>
              <a:gradFill flip="none" rotWithShape="1">
                <a:gsLst>
                  <a:gs pos="43000">
                    <a:srgbClr val="0293F2">
                      <a:alpha val="10000"/>
                    </a:srgbClr>
                  </a:gs>
                  <a:gs pos="0">
                    <a:srgbClr val="0293F2">
                      <a:alpha val="25000"/>
                    </a:srgbClr>
                  </a:gs>
                  <a:gs pos="100000">
                    <a:srgbClr val="0293F2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solidFill>
                  <a:srgbClr val="0293F2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Light"/>
                  <a:ea typeface="思源黑体 CN Light"/>
                  <a:cs typeface="+mn-cs"/>
                </a:endParaRPr>
              </a:p>
            </p:txBody>
          </p:sp>
          <p:grpSp>
            <p:nvGrpSpPr>
              <p:cNvPr id="658" name="组合 657"/>
              <p:cNvGrpSpPr/>
              <p:nvPr/>
            </p:nvGrpSpPr>
            <p:grpSpPr>
              <a:xfrm flipH="1" flipV="1">
                <a:off x="8694144" y="5594861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/>
                  </a:gs>
                  <a:gs pos="100000">
                    <a:srgbClr val="0293F2">
                      <a:alpha val="0"/>
                    </a:srgbClr>
                  </a:gs>
                </a:gsLst>
                <a:lin ang="0" scaled="0"/>
                <a:tileRect/>
              </a:gradFill>
            </p:grpSpPr>
            <p:sp>
              <p:nvSpPr>
                <p:cNvPr id="675" name="平行四边形 674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6" name="平行四边形 675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7" name="平行四边形 676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8" name="平行四边形 677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9" name="平行四边形 678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80" name="平行四边形 679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81" name="平行四边形 680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82" name="平行四边形 681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83" name="平行四边形 682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84" name="平行四边形 683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85" name="平行四边形 684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659" name="组合 658"/>
              <p:cNvGrpSpPr/>
              <p:nvPr/>
            </p:nvGrpSpPr>
            <p:grpSpPr>
              <a:xfrm>
                <a:off x="5111435" y="4290592"/>
                <a:ext cx="987988" cy="66927"/>
                <a:chOff x="6449441" y="3851910"/>
                <a:chExt cx="908162" cy="61520"/>
              </a:xfrm>
              <a:gradFill flip="none" rotWithShape="1">
                <a:gsLst>
                  <a:gs pos="0">
                    <a:srgbClr val="0293F2">
                      <a:alpha val="0"/>
                    </a:srgbClr>
                  </a:gs>
                  <a:gs pos="100000">
                    <a:srgbClr val="0293F2">
                      <a:alpha val="66000"/>
                    </a:srgbClr>
                  </a:gs>
                </a:gsLst>
                <a:lin ang="0" scaled="0"/>
                <a:tileRect/>
              </a:gradFill>
              <a:effectLst/>
            </p:grpSpPr>
            <p:sp>
              <p:nvSpPr>
                <p:cNvPr id="664" name="平行四边形 663"/>
                <p:cNvSpPr/>
                <p:nvPr/>
              </p:nvSpPr>
              <p:spPr>
                <a:xfrm>
                  <a:off x="64494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65" name="平行四边形 664"/>
                <p:cNvSpPr/>
                <p:nvPr/>
              </p:nvSpPr>
              <p:spPr>
                <a:xfrm>
                  <a:off x="65338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66" name="平行四边形 665"/>
                <p:cNvSpPr/>
                <p:nvPr/>
              </p:nvSpPr>
              <p:spPr>
                <a:xfrm>
                  <a:off x="66182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67" name="平行四边形 666"/>
                <p:cNvSpPr/>
                <p:nvPr/>
              </p:nvSpPr>
              <p:spPr>
                <a:xfrm>
                  <a:off x="6702641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68" name="平行四边形 667"/>
                <p:cNvSpPr/>
                <p:nvPr/>
              </p:nvSpPr>
              <p:spPr>
                <a:xfrm>
                  <a:off x="6787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69" name="平行四边形 668"/>
                <p:cNvSpPr/>
                <p:nvPr/>
              </p:nvSpPr>
              <p:spPr>
                <a:xfrm>
                  <a:off x="6871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0" name="平行四边形 669"/>
                <p:cNvSpPr/>
                <p:nvPr/>
              </p:nvSpPr>
              <p:spPr>
                <a:xfrm>
                  <a:off x="69558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1" name="平行四边形 670"/>
                <p:cNvSpPr/>
                <p:nvPr/>
              </p:nvSpPr>
              <p:spPr>
                <a:xfrm>
                  <a:off x="70402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2" name="平行四边形 671"/>
                <p:cNvSpPr/>
                <p:nvPr/>
              </p:nvSpPr>
              <p:spPr>
                <a:xfrm>
                  <a:off x="71246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3" name="平行四边形 672"/>
                <p:cNvSpPr/>
                <p:nvPr/>
              </p:nvSpPr>
              <p:spPr>
                <a:xfrm>
                  <a:off x="72090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  <p:sp>
              <p:nvSpPr>
                <p:cNvPr id="674" name="平行四边形 673"/>
                <p:cNvSpPr/>
                <p:nvPr/>
              </p:nvSpPr>
              <p:spPr>
                <a:xfrm>
                  <a:off x="7293440" y="3851910"/>
                  <a:ext cx="64163" cy="61520"/>
                </a:xfrm>
                <a:prstGeom prst="parallelogram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>
                  <a:outerShdw blurRad="127000" algn="ctr" rotWithShape="0">
                    <a:srgbClr val="65B4D5">
                      <a:alpha val="4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55435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Light"/>
                    <a:ea typeface="思源黑体 CN Light"/>
                    <a:cs typeface="+mn-cs"/>
                  </a:endParaRPr>
                </a:p>
              </p:txBody>
            </p:sp>
          </p:grpSp>
          <p:grpSp>
            <p:nvGrpSpPr>
              <p:cNvPr id="660" name="组合 659"/>
              <p:cNvGrpSpPr/>
              <p:nvPr/>
            </p:nvGrpSpPr>
            <p:grpSpPr>
              <a:xfrm>
                <a:off x="8581307" y="5609487"/>
                <a:ext cx="1384393" cy="213342"/>
                <a:chOff x="9443085" y="3865355"/>
                <a:chExt cx="1272540" cy="196105"/>
              </a:xfrm>
              <a:effectLst/>
            </p:grpSpPr>
            <p:cxnSp>
              <p:nvCxnSpPr>
                <p:cNvPr id="662" name="直接连接符 661"/>
                <p:cNvCxnSpPr/>
                <p:nvPr/>
              </p:nvCxnSpPr>
              <p:spPr>
                <a:xfrm>
                  <a:off x="9443085" y="4061460"/>
                  <a:ext cx="1080323" cy="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  <p:cxnSp>
              <p:nvCxnSpPr>
                <p:cNvPr id="663" name="直接连接符 662"/>
                <p:cNvCxnSpPr/>
                <p:nvPr/>
              </p:nvCxnSpPr>
              <p:spPr>
                <a:xfrm flipV="1">
                  <a:off x="10520155" y="3865355"/>
                  <a:ext cx="195470" cy="195470"/>
                </a:xfrm>
                <a:prstGeom prst="line">
                  <a:avLst/>
                </a:prstGeom>
                <a:gradFill flip="none" rotWithShape="1">
                  <a:gsLst>
                    <a:gs pos="43000">
                      <a:srgbClr val="65B4D5">
                        <a:alpha val="16000"/>
                      </a:srgbClr>
                    </a:gs>
                    <a:gs pos="0">
                      <a:srgbClr val="65B4D5">
                        <a:alpha val="30000"/>
                      </a:srgbClr>
                    </a:gs>
                    <a:gs pos="100000">
                      <a:srgbClr val="65B4D5">
                        <a:alpha val="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12700" cap="rnd" cmpd="sng" algn="ctr">
                  <a:solidFill>
                    <a:srgbClr val="0293F2"/>
                  </a:solidFill>
                  <a:prstDash val="solid"/>
                  <a:round/>
                </a:ln>
                <a:effectLst/>
              </p:spPr>
            </p:cxnSp>
          </p:grpSp>
          <p:sp>
            <p:nvSpPr>
              <p:cNvPr id="661" name="矩形 660"/>
              <p:cNvSpPr/>
              <p:nvPr/>
            </p:nvSpPr>
            <p:spPr>
              <a:xfrm>
                <a:off x="5852809" y="4618412"/>
                <a:ext cx="3636150" cy="99320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 w="6350">
                      <a:noFill/>
                    </a:ln>
                    <a:solidFill>
                      <a:prstClr val="white"/>
                    </a:soli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耗时耗力</a:t>
                </a:r>
                <a:endParaRPr kumimoji="0" lang="zh-CN" altLang="en-US" sz="2400" b="1" i="0" u="none" strike="noStrike" kern="1200" cap="none" spc="0" normalizeH="0" baseline="0" noProof="0" dirty="0">
                  <a:ln w="6350">
                    <a:noFill/>
                  </a:ln>
                  <a:solidFill>
                    <a:prstClr val="white"/>
                  </a:soli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648" name="图形 16"/>
            <p:cNvGrpSpPr/>
            <p:nvPr/>
          </p:nvGrpSpPr>
          <p:grpSpPr>
            <a:xfrm>
              <a:off x="9683459" y="5845270"/>
              <a:ext cx="391303" cy="391303"/>
              <a:chOff x="10050613" y="575841"/>
              <a:chExt cx="824696" cy="82469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50" name="任意多边形: 形状 649"/>
              <p:cNvSpPr/>
              <p:nvPr/>
            </p:nvSpPr>
            <p:spPr>
              <a:xfrm>
                <a:off x="10050613" y="575841"/>
                <a:ext cx="824696" cy="742226"/>
              </a:xfrm>
              <a:custGeom>
                <a:avLst/>
                <a:gdLst>
                  <a:gd name="connsiteX0" fmla="*/ 54980 w 824696"/>
                  <a:gd name="connsiteY0" fmla="*/ 687247 h 742226"/>
                  <a:gd name="connsiteX1" fmla="*/ 54980 w 824696"/>
                  <a:gd name="connsiteY1" fmla="*/ 637627 h 742226"/>
                  <a:gd name="connsiteX2" fmla="*/ 180608 w 824696"/>
                  <a:gd name="connsiteY2" fmla="*/ 499353 h 742226"/>
                  <a:gd name="connsiteX3" fmla="*/ 233664 w 824696"/>
                  <a:gd name="connsiteY3" fmla="*/ 498116 h 742226"/>
                  <a:gd name="connsiteX4" fmla="*/ 330841 w 824696"/>
                  <a:gd name="connsiteY4" fmla="*/ 570965 h 742226"/>
                  <a:gd name="connsiteX5" fmla="*/ 379891 w 824696"/>
                  <a:gd name="connsiteY5" fmla="*/ 602502 h 742226"/>
                  <a:gd name="connsiteX6" fmla="*/ 412348 w 824696"/>
                  <a:gd name="connsiteY6" fmla="*/ 563542 h 742226"/>
                  <a:gd name="connsiteX7" fmla="*/ 411523 w 824696"/>
                  <a:gd name="connsiteY7" fmla="*/ 555983 h 742226"/>
                  <a:gd name="connsiteX8" fmla="*/ 519284 w 824696"/>
                  <a:gd name="connsiteY8" fmla="*/ 436264 h 742226"/>
                  <a:gd name="connsiteX9" fmla="*/ 536052 w 824696"/>
                  <a:gd name="connsiteY9" fmla="*/ 439838 h 742226"/>
                  <a:gd name="connsiteX10" fmla="*/ 562580 w 824696"/>
                  <a:gd name="connsiteY10" fmla="*/ 429942 h 742226"/>
                  <a:gd name="connsiteX11" fmla="*/ 663330 w 824696"/>
                  <a:gd name="connsiteY11" fmla="*/ 519421 h 742226"/>
                  <a:gd name="connsiteX12" fmla="*/ 659757 w 824696"/>
                  <a:gd name="connsiteY12" fmla="*/ 536052 h 742226"/>
                  <a:gd name="connsiteX13" fmla="*/ 700992 w 824696"/>
                  <a:gd name="connsiteY13" fmla="*/ 577287 h 742226"/>
                  <a:gd name="connsiteX14" fmla="*/ 742226 w 824696"/>
                  <a:gd name="connsiteY14" fmla="*/ 536052 h 742226"/>
                  <a:gd name="connsiteX15" fmla="*/ 700992 w 824696"/>
                  <a:gd name="connsiteY15" fmla="*/ 494818 h 742226"/>
                  <a:gd name="connsiteX16" fmla="*/ 682299 w 824696"/>
                  <a:gd name="connsiteY16" fmla="*/ 499491 h 742226"/>
                  <a:gd name="connsiteX17" fmla="*/ 577287 w 824696"/>
                  <a:gd name="connsiteY17" fmla="*/ 405613 h 742226"/>
                  <a:gd name="connsiteX18" fmla="*/ 577287 w 824696"/>
                  <a:gd name="connsiteY18" fmla="*/ 398603 h 742226"/>
                  <a:gd name="connsiteX19" fmla="*/ 536052 w 824696"/>
                  <a:gd name="connsiteY19" fmla="*/ 357368 h 742226"/>
                  <a:gd name="connsiteX20" fmla="*/ 494818 w 824696"/>
                  <a:gd name="connsiteY20" fmla="*/ 398603 h 742226"/>
                  <a:gd name="connsiteX21" fmla="*/ 499491 w 824696"/>
                  <a:gd name="connsiteY21" fmla="*/ 417159 h 742226"/>
                  <a:gd name="connsiteX22" fmla="*/ 396679 w 824696"/>
                  <a:gd name="connsiteY22" fmla="*/ 531379 h 742226"/>
                  <a:gd name="connsiteX23" fmla="*/ 371113 w 824696"/>
                  <a:gd name="connsiteY23" fmla="*/ 522307 h 742226"/>
                  <a:gd name="connsiteX24" fmla="*/ 336613 w 824696"/>
                  <a:gd name="connsiteY24" fmla="*/ 541138 h 742226"/>
                  <a:gd name="connsiteX25" fmla="*/ 247409 w 824696"/>
                  <a:gd name="connsiteY25" fmla="*/ 473650 h 742226"/>
                  <a:gd name="connsiteX26" fmla="*/ 247409 w 824696"/>
                  <a:gd name="connsiteY26" fmla="*/ 467328 h 742226"/>
                  <a:gd name="connsiteX27" fmla="*/ 206174 w 824696"/>
                  <a:gd name="connsiteY27" fmla="*/ 426093 h 742226"/>
                  <a:gd name="connsiteX28" fmla="*/ 164939 w 824696"/>
                  <a:gd name="connsiteY28" fmla="*/ 467328 h 742226"/>
                  <a:gd name="connsiteX29" fmla="*/ 165764 w 824696"/>
                  <a:gd name="connsiteY29" fmla="*/ 474887 h 742226"/>
                  <a:gd name="connsiteX30" fmla="*/ 54980 w 824696"/>
                  <a:gd name="connsiteY30" fmla="*/ 596668 h 742226"/>
                  <a:gd name="connsiteX31" fmla="*/ 54980 w 824696"/>
                  <a:gd name="connsiteY31" fmla="*/ 445473 h 742226"/>
                  <a:gd name="connsiteX32" fmla="*/ 187618 w 824696"/>
                  <a:gd name="connsiteY32" fmla="*/ 324930 h 742226"/>
                  <a:gd name="connsiteX33" fmla="*/ 206174 w 824696"/>
                  <a:gd name="connsiteY33" fmla="*/ 329878 h 742226"/>
                  <a:gd name="connsiteX34" fmla="*/ 247409 w 824696"/>
                  <a:gd name="connsiteY34" fmla="*/ 288644 h 742226"/>
                  <a:gd name="connsiteX35" fmla="*/ 246584 w 824696"/>
                  <a:gd name="connsiteY35" fmla="*/ 280946 h 742226"/>
                  <a:gd name="connsiteX36" fmla="*/ 350358 w 824696"/>
                  <a:gd name="connsiteY36" fmla="*/ 164939 h 742226"/>
                  <a:gd name="connsiteX37" fmla="*/ 357368 w 824696"/>
                  <a:gd name="connsiteY37" fmla="*/ 164939 h 742226"/>
                  <a:gd name="connsiteX38" fmla="*/ 386782 w 824696"/>
                  <a:gd name="connsiteY38" fmla="*/ 152569 h 742226"/>
                  <a:gd name="connsiteX39" fmla="*/ 496742 w 824696"/>
                  <a:gd name="connsiteY39" fmla="*/ 189130 h 742226"/>
                  <a:gd name="connsiteX40" fmla="*/ 547909 w 824696"/>
                  <a:gd name="connsiteY40" fmla="*/ 217103 h 742226"/>
                  <a:gd name="connsiteX41" fmla="*/ 577287 w 824696"/>
                  <a:gd name="connsiteY41" fmla="*/ 172911 h 742226"/>
                  <a:gd name="connsiteX42" fmla="*/ 673502 w 824696"/>
                  <a:gd name="connsiteY42" fmla="*/ 112708 h 742226"/>
                  <a:gd name="connsiteX43" fmla="*/ 731725 w 824696"/>
                  <a:gd name="connsiteY43" fmla="*/ 109458 h 742226"/>
                  <a:gd name="connsiteX44" fmla="*/ 728475 w 824696"/>
                  <a:gd name="connsiteY44" fmla="*/ 51234 h 742226"/>
                  <a:gd name="connsiteX45" fmla="*/ 670251 w 824696"/>
                  <a:gd name="connsiteY45" fmla="*/ 54485 h 742226"/>
                  <a:gd name="connsiteX46" fmla="*/ 659757 w 824696"/>
                  <a:gd name="connsiteY46" fmla="*/ 82470 h 742226"/>
                  <a:gd name="connsiteX47" fmla="*/ 659757 w 824696"/>
                  <a:gd name="connsiteY47" fmla="*/ 88242 h 742226"/>
                  <a:gd name="connsiteX48" fmla="*/ 563542 w 824696"/>
                  <a:gd name="connsiteY48" fmla="*/ 148445 h 742226"/>
                  <a:gd name="connsiteX49" fmla="*/ 505283 w 824696"/>
                  <a:gd name="connsiteY49" fmla="*/ 150981 h 742226"/>
                  <a:gd name="connsiteX50" fmla="*/ 498529 w 824696"/>
                  <a:gd name="connsiteY50" fmla="*/ 160953 h 742226"/>
                  <a:gd name="connsiteX51" fmla="*/ 398603 w 824696"/>
                  <a:gd name="connsiteY51" fmla="*/ 127416 h 742226"/>
                  <a:gd name="connsiteX52" fmla="*/ 398603 w 824696"/>
                  <a:gd name="connsiteY52" fmla="*/ 123704 h 742226"/>
                  <a:gd name="connsiteX53" fmla="*/ 357640 w 824696"/>
                  <a:gd name="connsiteY53" fmla="*/ 82200 h 742226"/>
                  <a:gd name="connsiteX54" fmla="*/ 316135 w 824696"/>
                  <a:gd name="connsiteY54" fmla="*/ 123163 h 742226"/>
                  <a:gd name="connsiteX55" fmla="*/ 326030 w 824696"/>
                  <a:gd name="connsiteY55" fmla="*/ 150232 h 742226"/>
                  <a:gd name="connsiteX56" fmla="*/ 231602 w 824696"/>
                  <a:gd name="connsiteY56" fmla="*/ 256480 h 742226"/>
                  <a:gd name="connsiteX57" fmla="*/ 206174 w 824696"/>
                  <a:gd name="connsiteY57" fmla="*/ 247409 h 742226"/>
                  <a:gd name="connsiteX58" fmla="*/ 164939 w 824696"/>
                  <a:gd name="connsiteY58" fmla="*/ 288644 h 742226"/>
                  <a:gd name="connsiteX59" fmla="*/ 168650 w 824696"/>
                  <a:gd name="connsiteY59" fmla="*/ 305412 h 742226"/>
                  <a:gd name="connsiteX60" fmla="*/ 54980 w 824696"/>
                  <a:gd name="connsiteY60" fmla="*/ 408774 h 742226"/>
                  <a:gd name="connsiteX61" fmla="*/ 54980 w 824696"/>
                  <a:gd name="connsiteY61" fmla="*/ 0 h 742226"/>
                  <a:gd name="connsiteX62" fmla="*/ 27490 w 824696"/>
                  <a:gd name="connsiteY62" fmla="*/ 0 h 742226"/>
                  <a:gd name="connsiteX63" fmla="*/ 27490 w 824696"/>
                  <a:gd name="connsiteY63" fmla="*/ 27490 h 742226"/>
                  <a:gd name="connsiteX64" fmla="*/ 0 w 824696"/>
                  <a:gd name="connsiteY64" fmla="*/ 27490 h 742226"/>
                  <a:gd name="connsiteX65" fmla="*/ 0 w 824696"/>
                  <a:gd name="connsiteY65" fmla="*/ 54980 h 742226"/>
                  <a:gd name="connsiteX66" fmla="*/ 27490 w 824696"/>
                  <a:gd name="connsiteY66" fmla="*/ 54980 h 742226"/>
                  <a:gd name="connsiteX67" fmla="*/ 27490 w 824696"/>
                  <a:gd name="connsiteY67" fmla="*/ 192429 h 742226"/>
                  <a:gd name="connsiteX68" fmla="*/ 0 w 824696"/>
                  <a:gd name="connsiteY68" fmla="*/ 192429 h 742226"/>
                  <a:gd name="connsiteX69" fmla="*/ 0 w 824696"/>
                  <a:gd name="connsiteY69" fmla="*/ 219919 h 742226"/>
                  <a:gd name="connsiteX70" fmla="*/ 27490 w 824696"/>
                  <a:gd name="connsiteY70" fmla="*/ 219919 h 742226"/>
                  <a:gd name="connsiteX71" fmla="*/ 27490 w 824696"/>
                  <a:gd name="connsiteY71" fmla="*/ 357368 h 742226"/>
                  <a:gd name="connsiteX72" fmla="*/ 0 w 824696"/>
                  <a:gd name="connsiteY72" fmla="*/ 357368 h 742226"/>
                  <a:gd name="connsiteX73" fmla="*/ 0 w 824696"/>
                  <a:gd name="connsiteY73" fmla="*/ 384858 h 742226"/>
                  <a:gd name="connsiteX74" fmla="*/ 27490 w 824696"/>
                  <a:gd name="connsiteY74" fmla="*/ 384858 h 742226"/>
                  <a:gd name="connsiteX75" fmla="*/ 27490 w 824696"/>
                  <a:gd name="connsiteY75" fmla="*/ 522307 h 742226"/>
                  <a:gd name="connsiteX76" fmla="*/ 0 w 824696"/>
                  <a:gd name="connsiteY76" fmla="*/ 522307 h 742226"/>
                  <a:gd name="connsiteX77" fmla="*/ 0 w 824696"/>
                  <a:gd name="connsiteY77" fmla="*/ 549797 h 742226"/>
                  <a:gd name="connsiteX78" fmla="*/ 27490 w 824696"/>
                  <a:gd name="connsiteY78" fmla="*/ 549797 h 742226"/>
                  <a:gd name="connsiteX79" fmla="*/ 27490 w 824696"/>
                  <a:gd name="connsiteY79" fmla="*/ 700992 h 742226"/>
                  <a:gd name="connsiteX80" fmla="*/ 41235 w 824696"/>
                  <a:gd name="connsiteY80" fmla="*/ 714737 h 742226"/>
                  <a:gd name="connsiteX81" fmla="*/ 192429 w 824696"/>
                  <a:gd name="connsiteY81" fmla="*/ 714737 h 742226"/>
                  <a:gd name="connsiteX82" fmla="*/ 192429 w 824696"/>
                  <a:gd name="connsiteY82" fmla="*/ 742226 h 742226"/>
                  <a:gd name="connsiteX83" fmla="*/ 219919 w 824696"/>
                  <a:gd name="connsiteY83" fmla="*/ 742226 h 742226"/>
                  <a:gd name="connsiteX84" fmla="*/ 219919 w 824696"/>
                  <a:gd name="connsiteY84" fmla="*/ 714737 h 742226"/>
                  <a:gd name="connsiteX85" fmla="*/ 357368 w 824696"/>
                  <a:gd name="connsiteY85" fmla="*/ 714737 h 742226"/>
                  <a:gd name="connsiteX86" fmla="*/ 357368 w 824696"/>
                  <a:gd name="connsiteY86" fmla="*/ 742226 h 742226"/>
                  <a:gd name="connsiteX87" fmla="*/ 384858 w 824696"/>
                  <a:gd name="connsiteY87" fmla="*/ 742226 h 742226"/>
                  <a:gd name="connsiteX88" fmla="*/ 384858 w 824696"/>
                  <a:gd name="connsiteY88" fmla="*/ 714737 h 742226"/>
                  <a:gd name="connsiteX89" fmla="*/ 522307 w 824696"/>
                  <a:gd name="connsiteY89" fmla="*/ 714737 h 742226"/>
                  <a:gd name="connsiteX90" fmla="*/ 522307 w 824696"/>
                  <a:gd name="connsiteY90" fmla="*/ 742226 h 742226"/>
                  <a:gd name="connsiteX91" fmla="*/ 549797 w 824696"/>
                  <a:gd name="connsiteY91" fmla="*/ 742226 h 742226"/>
                  <a:gd name="connsiteX92" fmla="*/ 549797 w 824696"/>
                  <a:gd name="connsiteY92" fmla="*/ 714737 h 742226"/>
                  <a:gd name="connsiteX93" fmla="*/ 687247 w 824696"/>
                  <a:gd name="connsiteY93" fmla="*/ 714737 h 742226"/>
                  <a:gd name="connsiteX94" fmla="*/ 687247 w 824696"/>
                  <a:gd name="connsiteY94" fmla="*/ 742226 h 742226"/>
                  <a:gd name="connsiteX95" fmla="*/ 714737 w 824696"/>
                  <a:gd name="connsiteY95" fmla="*/ 742226 h 742226"/>
                  <a:gd name="connsiteX96" fmla="*/ 714737 w 824696"/>
                  <a:gd name="connsiteY96" fmla="*/ 714737 h 742226"/>
                  <a:gd name="connsiteX97" fmla="*/ 824696 w 824696"/>
                  <a:gd name="connsiteY97" fmla="*/ 714737 h 742226"/>
                  <a:gd name="connsiteX98" fmla="*/ 824696 w 824696"/>
                  <a:gd name="connsiteY98" fmla="*/ 687247 h 742226"/>
                  <a:gd name="connsiteX99" fmla="*/ 54980 w 824696"/>
                  <a:gd name="connsiteY99" fmla="*/ 687247 h 742226"/>
                  <a:gd name="connsiteX100" fmla="*/ 700992 w 824696"/>
                  <a:gd name="connsiteY100" fmla="*/ 522307 h 742226"/>
                  <a:gd name="connsiteX101" fmla="*/ 714737 w 824696"/>
                  <a:gd name="connsiteY101" fmla="*/ 536052 h 742226"/>
                  <a:gd name="connsiteX102" fmla="*/ 700992 w 824696"/>
                  <a:gd name="connsiteY102" fmla="*/ 549797 h 742226"/>
                  <a:gd name="connsiteX103" fmla="*/ 687247 w 824696"/>
                  <a:gd name="connsiteY103" fmla="*/ 536052 h 742226"/>
                  <a:gd name="connsiteX104" fmla="*/ 700992 w 824696"/>
                  <a:gd name="connsiteY104" fmla="*/ 522307 h 742226"/>
                  <a:gd name="connsiteX105" fmla="*/ 536052 w 824696"/>
                  <a:gd name="connsiteY105" fmla="*/ 384858 h 742226"/>
                  <a:gd name="connsiteX106" fmla="*/ 549797 w 824696"/>
                  <a:gd name="connsiteY106" fmla="*/ 398603 h 742226"/>
                  <a:gd name="connsiteX107" fmla="*/ 536052 w 824696"/>
                  <a:gd name="connsiteY107" fmla="*/ 412348 h 742226"/>
                  <a:gd name="connsiteX108" fmla="*/ 522307 w 824696"/>
                  <a:gd name="connsiteY108" fmla="*/ 398603 h 742226"/>
                  <a:gd name="connsiteX109" fmla="*/ 536052 w 824696"/>
                  <a:gd name="connsiteY109" fmla="*/ 384858 h 742226"/>
                  <a:gd name="connsiteX110" fmla="*/ 371113 w 824696"/>
                  <a:gd name="connsiteY110" fmla="*/ 549797 h 742226"/>
                  <a:gd name="connsiteX111" fmla="*/ 384858 w 824696"/>
                  <a:gd name="connsiteY111" fmla="*/ 563542 h 742226"/>
                  <a:gd name="connsiteX112" fmla="*/ 371113 w 824696"/>
                  <a:gd name="connsiteY112" fmla="*/ 577287 h 742226"/>
                  <a:gd name="connsiteX113" fmla="*/ 357368 w 824696"/>
                  <a:gd name="connsiteY113" fmla="*/ 563542 h 742226"/>
                  <a:gd name="connsiteX114" fmla="*/ 371113 w 824696"/>
                  <a:gd name="connsiteY114" fmla="*/ 549797 h 742226"/>
                  <a:gd name="connsiteX115" fmla="*/ 206174 w 824696"/>
                  <a:gd name="connsiteY115" fmla="*/ 453583 h 742226"/>
                  <a:gd name="connsiteX116" fmla="*/ 219919 w 824696"/>
                  <a:gd name="connsiteY116" fmla="*/ 467328 h 742226"/>
                  <a:gd name="connsiteX117" fmla="*/ 206174 w 824696"/>
                  <a:gd name="connsiteY117" fmla="*/ 481073 h 742226"/>
                  <a:gd name="connsiteX118" fmla="*/ 192429 w 824696"/>
                  <a:gd name="connsiteY118" fmla="*/ 467328 h 742226"/>
                  <a:gd name="connsiteX119" fmla="*/ 206174 w 824696"/>
                  <a:gd name="connsiteY119" fmla="*/ 453583 h 742226"/>
                  <a:gd name="connsiteX120" fmla="*/ 700992 w 824696"/>
                  <a:gd name="connsiteY120" fmla="*/ 68725 h 742226"/>
                  <a:gd name="connsiteX121" fmla="*/ 714737 w 824696"/>
                  <a:gd name="connsiteY121" fmla="*/ 82470 h 742226"/>
                  <a:gd name="connsiteX122" fmla="*/ 700992 w 824696"/>
                  <a:gd name="connsiteY122" fmla="*/ 96215 h 742226"/>
                  <a:gd name="connsiteX123" fmla="*/ 687247 w 824696"/>
                  <a:gd name="connsiteY123" fmla="*/ 82470 h 742226"/>
                  <a:gd name="connsiteX124" fmla="*/ 700992 w 824696"/>
                  <a:gd name="connsiteY124" fmla="*/ 68725 h 742226"/>
                  <a:gd name="connsiteX125" fmla="*/ 536052 w 824696"/>
                  <a:gd name="connsiteY125" fmla="*/ 164939 h 742226"/>
                  <a:gd name="connsiteX126" fmla="*/ 549797 w 824696"/>
                  <a:gd name="connsiteY126" fmla="*/ 178684 h 742226"/>
                  <a:gd name="connsiteX127" fmla="*/ 536052 w 824696"/>
                  <a:gd name="connsiteY127" fmla="*/ 192429 h 742226"/>
                  <a:gd name="connsiteX128" fmla="*/ 522307 w 824696"/>
                  <a:gd name="connsiteY128" fmla="*/ 178684 h 742226"/>
                  <a:gd name="connsiteX129" fmla="*/ 536052 w 824696"/>
                  <a:gd name="connsiteY129" fmla="*/ 164939 h 742226"/>
                  <a:gd name="connsiteX130" fmla="*/ 357368 w 824696"/>
                  <a:gd name="connsiteY130" fmla="*/ 109959 h 742226"/>
                  <a:gd name="connsiteX131" fmla="*/ 371113 w 824696"/>
                  <a:gd name="connsiteY131" fmla="*/ 123704 h 742226"/>
                  <a:gd name="connsiteX132" fmla="*/ 357368 w 824696"/>
                  <a:gd name="connsiteY132" fmla="*/ 137449 h 742226"/>
                  <a:gd name="connsiteX133" fmla="*/ 343623 w 824696"/>
                  <a:gd name="connsiteY133" fmla="*/ 123704 h 742226"/>
                  <a:gd name="connsiteX134" fmla="*/ 357368 w 824696"/>
                  <a:gd name="connsiteY134" fmla="*/ 109959 h 742226"/>
                  <a:gd name="connsiteX135" fmla="*/ 206174 w 824696"/>
                  <a:gd name="connsiteY135" fmla="*/ 274899 h 742226"/>
                  <a:gd name="connsiteX136" fmla="*/ 219919 w 824696"/>
                  <a:gd name="connsiteY136" fmla="*/ 288644 h 742226"/>
                  <a:gd name="connsiteX137" fmla="*/ 206174 w 824696"/>
                  <a:gd name="connsiteY137" fmla="*/ 302389 h 742226"/>
                  <a:gd name="connsiteX138" fmla="*/ 192429 w 824696"/>
                  <a:gd name="connsiteY138" fmla="*/ 288644 h 742226"/>
                  <a:gd name="connsiteX139" fmla="*/ 206174 w 824696"/>
                  <a:gd name="connsiteY139" fmla="*/ 274899 h 74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824696" h="742226">
                    <a:moveTo>
                      <a:pt x="54980" y="687247"/>
                    </a:moveTo>
                    <a:lnTo>
                      <a:pt x="54980" y="637627"/>
                    </a:lnTo>
                    <a:lnTo>
                      <a:pt x="180608" y="499353"/>
                    </a:lnTo>
                    <a:cubicBezTo>
                      <a:pt x="196125" y="512239"/>
                      <a:pt x="218766" y="511712"/>
                      <a:pt x="233664" y="498116"/>
                    </a:cubicBezTo>
                    <a:lnTo>
                      <a:pt x="330841" y="570965"/>
                    </a:lnTo>
                    <a:cubicBezTo>
                      <a:pt x="335677" y="593218"/>
                      <a:pt x="357638" y="607339"/>
                      <a:pt x="379891" y="602502"/>
                    </a:cubicBezTo>
                    <a:cubicBezTo>
                      <a:pt x="398361" y="598489"/>
                      <a:pt x="411736" y="582433"/>
                      <a:pt x="412348" y="563542"/>
                    </a:cubicBezTo>
                    <a:cubicBezTo>
                      <a:pt x="412353" y="560999"/>
                      <a:pt x="412077" y="558464"/>
                      <a:pt x="411523" y="555983"/>
                    </a:cubicBezTo>
                    <a:lnTo>
                      <a:pt x="519284" y="436264"/>
                    </a:lnTo>
                    <a:cubicBezTo>
                      <a:pt x="524577" y="438565"/>
                      <a:pt x="530280" y="439779"/>
                      <a:pt x="536052" y="439838"/>
                    </a:cubicBezTo>
                    <a:cubicBezTo>
                      <a:pt x="545786" y="439774"/>
                      <a:pt x="555184" y="436268"/>
                      <a:pt x="562580" y="429942"/>
                    </a:cubicBezTo>
                    <a:lnTo>
                      <a:pt x="663330" y="519421"/>
                    </a:lnTo>
                    <a:cubicBezTo>
                      <a:pt x="661014" y="524663"/>
                      <a:pt x="659800" y="530323"/>
                      <a:pt x="659757" y="536052"/>
                    </a:cubicBezTo>
                    <a:cubicBezTo>
                      <a:pt x="659757" y="558826"/>
                      <a:pt x="678218" y="577287"/>
                      <a:pt x="700992" y="577287"/>
                    </a:cubicBezTo>
                    <a:cubicBezTo>
                      <a:pt x="723765" y="577287"/>
                      <a:pt x="742226" y="558826"/>
                      <a:pt x="742226" y="536052"/>
                    </a:cubicBezTo>
                    <a:cubicBezTo>
                      <a:pt x="742226" y="513279"/>
                      <a:pt x="723765" y="494818"/>
                      <a:pt x="700992" y="494818"/>
                    </a:cubicBezTo>
                    <a:cubicBezTo>
                      <a:pt x="694478" y="494878"/>
                      <a:pt x="688073" y="496479"/>
                      <a:pt x="682299" y="499491"/>
                    </a:cubicBezTo>
                    <a:lnTo>
                      <a:pt x="577287" y="405613"/>
                    </a:lnTo>
                    <a:cubicBezTo>
                      <a:pt x="577490" y="403282"/>
                      <a:pt x="577490" y="400935"/>
                      <a:pt x="577287" y="398603"/>
                    </a:cubicBezTo>
                    <a:cubicBezTo>
                      <a:pt x="577287" y="375829"/>
                      <a:pt x="558826" y="357368"/>
                      <a:pt x="536052" y="357368"/>
                    </a:cubicBezTo>
                    <a:cubicBezTo>
                      <a:pt x="513279" y="357368"/>
                      <a:pt x="494818" y="375829"/>
                      <a:pt x="494818" y="398603"/>
                    </a:cubicBezTo>
                    <a:cubicBezTo>
                      <a:pt x="494867" y="405074"/>
                      <a:pt x="496470" y="411437"/>
                      <a:pt x="499491" y="417159"/>
                    </a:cubicBezTo>
                    <a:lnTo>
                      <a:pt x="396679" y="531379"/>
                    </a:lnTo>
                    <a:cubicBezTo>
                      <a:pt x="389423" y="525558"/>
                      <a:pt x="380415" y="522361"/>
                      <a:pt x="371113" y="522307"/>
                    </a:cubicBezTo>
                    <a:cubicBezTo>
                      <a:pt x="357169" y="522347"/>
                      <a:pt x="344190" y="529431"/>
                      <a:pt x="336613" y="541138"/>
                    </a:cubicBezTo>
                    <a:lnTo>
                      <a:pt x="247409" y="473650"/>
                    </a:lnTo>
                    <a:cubicBezTo>
                      <a:pt x="247618" y="471547"/>
                      <a:pt x="247618" y="469431"/>
                      <a:pt x="247409" y="467328"/>
                    </a:cubicBezTo>
                    <a:cubicBezTo>
                      <a:pt x="247409" y="444554"/>
                      <a:pt x="228948" y="426093"/>
                      <a:pt x="206174" y="426093"/>
                    </a:cubicBezTo>
                    <a:cubicBezTo>
                      <a:pt x="183400" y="426093"/>
                      <a:pt x="164939" y="444554"/>
                      <a:pt x="164939" y="467328"/>
                    </a:cubicBezTo>
                    <a:cubicBezTo>
                      <a:pt x="164934" y="469871"/>
                      <a:pt x="165211" y="472406"/>
                      <a:pt x="165764" y="474887"/>
                    </a:cubicBezTo>
                    <a:lnTo>
                      <a:pt x="54980" y="596668"/>
                    </a:lnTo>
                    <a:lnTo>
                      <a:pt x="54980" y="445473"/>
                    </a:lnTo>
                    <a:lnTo>
                      <a:pt x="187618" y="324930"/>
                    </a:lnTo>
                    <a:cubicBezTo>
                      <a:pt x="193340" y="327988"/>
                      <a:pt x="199690" y="329683"/>
                      <a:pt x="206174" y="329878"/>
                    </a:cubicBezTo>
                    <a:cubicBezTo>
                      <a:pt x="228948" y="329878"/>
                      <a:pt x="247409" y="311417"/>
                      <a:pt x="247409" y="288644"/>
                    </a:cubicBezTo>
                    <a:cubicBezTo>
                      <a:pt x="247414" y="286056"/>
                      <a:pt x="247137" y="283476"/>
                      <a:pt x="246584" y="280946"/>
                    </a:cubicBezTo>
                    <a:lnTo>
                      <a:pt x="350358" y="164939"/>
                    </a:lnTo>
                    <a:cubicBezTo>
                      <a:pt x="352690" y="165142"/>
                      <a:pt x="355037" y="165142"/>
                      <a:pt x="357368" y="164939"/>
                    </a:cubicBezTo>
                    <a:cubicBezTo>
                      <a:pt x="368436" y="164931"/>
                      <a:pt x="379035" y="160472"/>
                      <a:pt x="386782" y="152569"/>
                    </a:cubicBezTo>
                    <a:lnTo>
                      <a:pt x="496742" y="189130"/>
                    </a:lnTo>
                    <a:cubicBezTo>
                      <a:pt x="503147" y="210985"/>
                      <a:pt x="526055" y="223508"/>
                      <a:pt x="547909" y="217103"/>
                    </a:cubicBezTo>
                    <a:cubicBezTo>
                      <a:pt x="567138" y="211468"/>
                      <a:pt x="579533" y="192823"/>
                      <a:pt x="577287" y="172911"/>
                    </a:cubicBezTo>
                    <a:lnTo>
                      <a:pt x="673502" y="112708"/>
                    </a:lnTo>
                    <a:cubicBezTo>
                      <a:pt x="690477" y="127890"/>
                      <a:pt x="716546" y="126434"/>
                      <a:pt x="731725" y="109458"/>
                    </a:cubicBezTo>
                    <a:cubicBezTo>
                      <a:pt x="746905" y="92481"/>
                      <a:pt x="745451" y="66414"/>
                      <a:pt x="728475" y="51234"/>
                    </a:cubicBezTo>
                    <a:cubicBezTo>
                      <a:pt x="711498" y="36055"/>
                      <a:pt x="685431" y="37508"/>
                      <a:pt x="670251" y="54485"/>
                    </a:cubicBezTo>
                    <a:cubicBezTo>
                      <a:pt x="663377" y="62172"/>
                      <a:pt x="659631" y="72157"/>
                      <a:pt x="659757" y="82470"/>
                    </a:cubicBezTo>
                    <a:cubicBezTo>
                      <a:pt x="659623" y="84392"/>
                      <a:pt x="659623" y="86320"/>
                      <a:pt x="659757" y="88242"/>
                    </a:cubicBezTo>
                    <a:lnTo>
                      <a:pt x="563542" y="148445"/>
                    </a:lnTo>
                    <a:cubicBezTo>
                      <a:pt x="546755" y="133058"/>
                      <a:pt x="520670" y="134194"/>
                      <a:pt x="505283" y="150981"/>
                    </a:cubicBezTo>
                    <a:cubicBezTo>
                      <a:pt x="502556" y="153957"/>
                      <a:pt x="500279" y="157316"/>
                      <a:pt x="498529" y="160953"/>
                    </a:cubicBezTo>
                    <a:lnTo>
                      <a:pt x="398603" y="127416"/>
                    </a:lnTo>
                    <a:cubicBezTo>
                      <a:pt x="398670" y="126180"/>
                      <a:pt x="398670" y="124941"/>
                      <a:pt x="398603" y="123704"/>
                    </a:cubicBezTo>
                    <a:cubicBezTo>
                      <a:pt x="398753" y="100931"/>
                      <a:pt x="380413" y="82349"/>
                      <a:pt x="357640" y="82200"/>
                    </a:cubicBezTo>
                    <a:cubicBezTo>
                      <a:pt x="334866" y="82050"/>
                      <a:pt x="316285" y="100390"/>
                      <a:pt x="316135" y="123163"/>
                    </a:cubicBezTo>
                    <a:cubicBezTo>
                      <a:pt x="316070" y="133082"/>
                      <a:pt x="319583" y="142693"/>
                      <a:pt x="326030" y="150232"/>
                    </a:cubicBezTo>
                    <a:lnTo>
                      <a:pt x="231602" y="256480"/>
                    </a:lnTo>
                    <a:cubicBezTo>
                      <a:pt x="224417" y="250630"/>
                      <a:pt x="215440" y="247428"/>
                      <a:pt x="206174" y="247409"/>
                    </a:cubicBezTo>
                    <a:cubicBezTo>
                      <a:pt x="183400" y="247409"/>
                      <a:pt x="164939" y="265870"/>
                      <a:pt x="164939" y="288644"/>
                    </a:cubicBezTo>
                    <a:cubicBezTo>
                      <a:pt x="164948" y="294435"/>
                      <a:pt x="166214" y="300157"/>
                      <a:pt x="168650" y="305412"/>
                    </a:cubicBezTo>
                    <a:lnTo>
                      <a:pt x="54980" y="408774"/>
                    </a:lnTo>
                    <a:lnTo>
                      <a:pt x="54980" y="0"/>
                    </a:ln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lnTo>
                      <a:pt x="0" y="54980"/>
                    </a:lnTo>
                    <a:lnTo>
                      <a:pt x="27490" y="54980"/>
                    </a:lnTo>
                    <a:lnTo>
                      <a:pt x="27490" y="192429"/>
                    </a:lnTo>
                    <a:lnTo>
                      <a:pt x="0" y="192429"/>
                    </a:lnTo>
                    <a:lnTo>
                      <a:pt x="0" y="219919"/>
                    </a:lnTo>
                    <a:lnTo>
                      <a:pt x="27490" y="219919"/>
                    </a:lnTo>
                    <a:lnTo>
                      <a:pt x="27490" y="357368"/>
                    </a:lnTo>
                    <a:lnTo>
                      <a:pt x="0" y="357368"/>
                    </a:lnTo>
                    <a:lnTo>
                      <a:pt x="0" y="384858"/>
                    </a:lnTo>
                    <a:lnTo>
                      <a:pt x="27490" y="384858"/>
                    </a:lnTo>
                    <a:lnTo>
                      <a:pt x="27490" y="522307"/>
                    </a:lnTo>
                    <a:lnTo>
                      <a:pt x="0" y="522307"/>
                    </a:lnTo>
                    <a:lnTo>
                      <a:pt x="0" y="549797"/>
                    </a:lnTo>
                    <a:lnTo>
                      <a:pt x="27490" y="549797"/>
                    </a:lnTo>
                    <a:lnTo>
                      <a:pt x="27490" y="700992"/>
                    </a:lnTo>
                    <a:cubicBezTo>
                      <a:pt x="27490" y="708582"/>
                      <a:pt x="33644" y="714737"/>
                      <a:pt x="41235" y="714737"/>
                    </a:cubicBezTo>
                    <a:lnTo>
                      <a:pt x="192429" y="714737"/>
                    </a:lnTo>
                    <a:lnTo>
                      <a:pt x="192429" y="742226"/>
                    </a:lnTo>
                    <a:lnTo>
                      <a:pt x="219919" y="742226"/>
                    </a:lnTo>
                    <a:lnTo>
                      <a:pt x="219919" y="714737"/>
                    </a:lnTo>
                    <a:lnTo>
                      <a:pt x="357368" y="714737"/>
                    </a:lnTo>
                    <a:lnTo>
                      <a:pt x="357368" y="742226"/>
                    </a:lnTo>
                    <a:lnTo>
                      <a:pt x="384858" y="742226"/>
                    </a:lnTo>
                    <a:lnTo>
                      <a:pt x="384858" y="714737"/>
                    </a:lnTo>
                    <a:lnTo>
                      <a:pt x="522307" y="714737"/>
                    </a:lnTo>
                    <a:lnTo>
                      <a:pt x="522307" y="742226"/>
                    </a:lnTo>
                    <a:lnTo>
                      <a:pt x="549797" y="742226"/>
                    </a:lnTo>
                    <a:lnTo>
                      <a:pt x="549797" y="714737"/>
                    </a:lnTo>
                    <a:lnTo>
                      <a:pt x="687247" y="714737"/>
                    </a:lnTo>
                    <a:lnTo>
                      <a:pt x="687247" y="742226"/>
                    </a:lnTo>
                    <a:lnTo>
                      <a:pt x="714737" y="742226"/>
                    </a:lnTo>
                    <a:lnTo>
                      <a:pt x="714737" y="714737"/>
                    </a:lnTo>
                    <a:lnTo>
                      <a:pt x="824696" y="714737"/>
                    </a:lnTo>
                    <a:lnTo>
                      <a:pt x="824696" y="687247"/>
                    </a:lnTo>
                    <a:lnTo>
                      <a:pt x="54980" y="687247"/>
                    </a:lnTo>
                    <a:close/>
                    <a:moveTo>
                      <a:pt x="700992" y="522307"/>
                    </a:moveTo>
                    <a:cubicBezTo>
                      <a:pt x="708582" y="522307"/>
                      <a:pt x="714737" y="528462"/>
                      <a:pt x="714737" y="536052"/>
                    </a:cubicBezTo>
                    <a:cubicBezTo>
                      <a:pt x="714737" y="543643"/>
                      <a:pt x="708582" y="549797"/>
                      <a:pt x="700992" y="549797"/>
                    </a:cubicBezTo>
                    <a:cubicBezTo>
                      <a:pt x="693401" y="549797"/>
                      <a:pt x="687247" y="543643"/>
                      <a:pt x="687247" y="536052"/>
                    </a:cubicBezTo>
                    <a:cubicBezTo>
                      <a:pt x="687247" y="528462"/>
                      <a:pt x="693401" y="522307"/>
                      <a:pt x="700992" y="522307"/>
                    </a:cubicBezTo>
                    <a:close/>
                    <a:moveTo>
                      <a:pt x="536052" y="384858"/>
                    </a:moveTo>
                    <a:cubicBezTo>
                      <a:pt x="543643" y="384858"/>
                      <a:pt x="549797" y="391012"/>
                      <a:pt x="549797" y="398603"/>
                    </a:cubicBezTo>
                    <a:cubicBezTo>
                      <a:pt x="549797" y="406194"/>
                      <a:pt x="543643" y="412348"/>
                      <a:pt x="536052" y="412348"/>
                    </a:cubicBezTo>
                    <a:cubicBezTo>
                      <a:pt x="528462" y="412348"/>
                      <a:pt x="522307" y="406194"/>
                      <a:pt x="522307" y="398603"/>
                    </a:cubicBezTo>
                    <a:cubicBezTo>
                      <a:pt x="522307" y="391012"/>
                      <a:pt x="528462" y="384858"/>
                      <a:pt x="536052" y="384858"/>
                    </a:cubicBezTo>
                    <a:close/>
                    <a:moveTo>
                      <a:pt x="371113" y="549797"/>
                    </a:moveTo>
                    <a:cubicBezTo>
                      <a:pt x="378704" y="549797"/>
                      <a:pt x="384858" y="555952"/>
                      <a:pt x="384858" y="563542"/>
                    </a:cubicBezTo>
                    <a:cubicBezTo>
                      <a:pt x="384858" y="571133"/>
                      <a:pt x="378704" y="577287"/>
                      <a:pt x="371113" y="577287"/>
                    </a:cubicBezTo>
                    <a:cubicBezTo>
                      <a:pt x="363523" y="577287"/>
                      <a:pt x="357368" y="571133"/>
                      <a:pt x="357368" y="563542"/>
                    </a:cubicBezTo>
                    <a:cubicBezTo>
                      <a:pt x="357368" y="555952"/>
                      <a:pt x="363523" y="549797"/>
                      <a:pt x="371113" y="549797"/>
                    </a:cubicBezTo>
                    <a:close/>
                    <a:moveTo>
                      <a:pt x="206174" y="453583"/>
                    </a:moveTo>
                    <a:cubicBezTo>
                      <a:pt x="213765" y="453583"/>
                      <a:pt x="219919" y="459737"/>
                      <a:pt x="219919" y="467328"/>
                    </a:cubicBezTo>
                    <a:cubicBezTo>
                      <a:pt x="219919" y="474918"/>
                      <a:pt x="213765" y="481073"/>
                      <a:pt x="206174" y="481073"/>
                    </a:cubicBezTo>
                    <a:cubicBezTo>
                      <a:pt x="198583" y="481073"/>
                      <a:pt x="192429" y="474918"/>
                      <a:pt x="192429" y="467328"/>
                    </a:cubicBezTo>
                    <a:cubicBezTo>
                      <a:pt x="192429" y="459737"/>
                      <a:pt x="198583" y="453583"/>
                      <a:pt x="206174" y="453583"/>
                    </a:cubicBezTo>
                    <a:close/>
                    <a:moveTo>
                      <a:pt x="700992" y="68725"/>
                    </a:moveTo>
                    <a:cubicBezTo>
                      <a:pt x="708582" y="68725"/>
                      <a:pt x="714737" y="74879"/>
                      <a:pt x="714737" y="82470"/>
                    </a:cubicBezTo>
                    <a:cubicBezTo>
                      <a:pt x="714737" y="90060"/>
                      <a:pt x="708582" y="96215"/>
                      <a:pt x="700992" y="96215"/>
                    </a:cubicBezTo>
                    <a:cubicBezTo>
                      <a:pt x="693401" y="96215"/>
                      <a:pt x="687247" y="90060"/>
                      <a:pt x="687247" y="82470"/>
                    </a:cubicBezTo>
                    <a:cubicBezTo>
                      <a:pt x="687247" y="74879"/>
                      <a:pt x="693401" y="68725"/>
                      <a:pt x="700992" y="68725"/>
                    </a:cubicBezTo>
                    <a:close/>
                    <a:moveTo>
                      <a:pt x="536052" y="164939"/>
                    </a:moveTo>
                    <a:cubicBezTo>
                      <a:pt x="543643" y="164939"/>
                      <a:pt x="549797" y="171094"/>
                      <a:pt x="549797" y="178684"/>
                    </a:cubicBezTo>
                    <a:cubicBezTo>
                      <a:pt x="549797" y="186275"/>
                      <a:pt x="543643" y="192429"/>
                      <a:pt x="536052" y="192429"/>
                    </a:cubicBezTo>
                    <a:cubicBezTo>
                      <a:pt x="528462" y="192429"/>
                      <a:pt x="522307" y="186275"/>
                      <a:pt x="522307" y="178684"/>
                    </a:cubicBezTo>
                    <a:cubicBezTo>
                      <a:pt x="522307" y="171094"/>
                      <a:pt x="528462" y="164939"/>
                      <a:pt x="536052" y="164939"/>
                    </a:cubicBezTo>
                    <a:close/>
                    <a:moveTo>
                      <a:pt x="357368" y="109959"/>
                    </a:moveTo>
                    <a:cubicBezTo>
                      <a:pt x="364959" y="109959"/>
                      <a:pt x="371113" y="116114"/>
                      <a:pt x="371113" y="123704"/>
                    </a:cubicBezTo>
                    <a:cubicBezTo>
                      <a:pt x="371113" y="131295"/>
                      <a:pt x="364959" y="137449"/>
                      <a:pt x="357368" y="137449"/>
                    </a:cubicBezTo>
                    <a:cubicBezTo>
                      <a:pt x="349778" y="137449"/>
                      <a:pt x="343623" y="131295"/>
                      <a:pt x="343623" y="123704"/>
                    </a:cubicBezTo>
                    <a:cubicBezTo>
                      <a:pt x="343623" y="116114"/>
                      <a:pt x="349778" y="109959"/>
                      <a:pt x="357368" y="109959"/>
                    </a:cubicBezTo>
                    <a:close/>
                    <a:moveTo>
                      <a:pt x="206174" y="274899"/>
                    </a:moveTo>
                    <a:cubicBezTo>
                      <a:pt x="213765" y="274899"/>
                      <a:pt x="219919" y="281053"/>
                      <a:pt x="219919" y="288644"/>
                    </a:cubicBezTo>
                    <a:cubicBezTo>
                      <a:pt x="219919" y="296234"/>
                      <a:pt x="213765" y="302389"/>
                      <a:pt x="206174" y="302389"/>
                    </a:cubicBezTo>
                    <a:cubicBezTo>
                      <a:pt x="198583" y="302389"/>
                      <a:pt x="192429" y="296234"/>
                      <a:pt x="192429" y="288644"/>
                    </a:cubicBezTo>
                    <a:cubicBezTo>
                      <a:pt x="192429" y="281053"/>
                      <a:pt x="198583" y="274899"/>
                      <a:pt x="206174" y="2748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651" name="任意多边形: 形状 650"/>
              <p:cNvSpPr/>
              <p:nvPr/>
            </p:nvSpPr>
            <p:spPr>
              <a:xfrm>
                <a:off x="10311766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652" name="任意多边形: 形状 651"/>
              <p:cNvSpPr/>
              <p:nvPr/>
            </p:nvSpPr>
            <p:spPr>
              <a:xfrm>
                <a:off x="10366746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653" name="任意多边形: 形状 652"/>
              <p:cNvSpPr/>
              <p:nvPr/>
            </p:nvSpPr>
            <p:spPr>
              <a:xfrm>
                <a:off x="10421726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654" name="任意多边形: 形状 653"/>
              <p:cNvSpPr/>
              <p:nvPr/>
            </p:nvSpPr>
            <p:spPr>
              <a:xfrm>
                <a:off x="10476705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655" name="任意多边形: 形状 654"/>
              <p:cNvSpPr/>
              <p:nvPr/>
            </p:nvSpPr>
            <p:spPr>
              <a:xfrm>
                <a:off x="10531685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  <p:sp>
            <p:nvSpPr>
              <p:cNvPr id="656" name="任意多边形: 形状 655"/>
              <p:cNvSpPr/>
              <p:nvPr/>
            </p:nvSpPr>
            <p:spPr>
              <a:xfrm>
                <a:off x="10586665" y="1373047"/>
                <a:ext cx="27489" cy="27489"/>
              </a:xfrm>
              <a:custGeom>
                <a:avLst/>
                <a:gdLst>
                  <a:gd name="connsiteX0" fmla="*/ 0 w 27489"/>
                  <a:gd name="connsiteY0" fmla="*/ 0 h 27489"/>
                  <a:gd name="connsiteX1" fmla="*/ 27490 w 27489"/>
                  <a:gd name="connsiteY1" fmla="*/ 0 h 27489"/>
                  <a:gd name="connsiteX2" fmla="*/ 27490 w 27489"/>
                  <a:gd name="connsiteY2" fmla="*/ 27490 h 27489"/>
                  <a:gd name="connsiteX3" fmla="*/ 0 w 27489"/>
                  <a:gd name="connsiteY3" fmla="*/ 27490 h 2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89" h="27489">
                    <a:moveTo>
                      <a:pt x="0" y="0"/>
                    </a:moveTo>
                    <a:lnTo>
                      <a:pt x="27490" y="0"/>
                    </a:lnTo>
                    <a:lnTo>
                      <a:pt x="27490" y="27490"/>
                    </a:lnTo>
                    <a:lnTo>
                      <a:pt x="0" y="27490"/>
                    </a:lnTo>
                    <a:close/>
                  </a:path>
                </a:pathLst>
              </a:custGeom>
              <a:gradFill>
                <a:gsLst>
                  <a:gs pos="0">
                    <a:srgbClr val="0064FA"/>
                  </a:gs>
                  <a:gs pos="76000">
                    <a:srgbClr val="0293F2">
                      <a:alpha val="0"/>
                    </a:srgbClr>
                  </a:gs>
                </a:gsLst>
                <a:lin ang="12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5543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Light"/>
                  <a:cs typeface="+mn-cs"/>
                </a:endParaRPr>
              </a:p>
            </p:txBody>
          </p:sp>
        </p:grpSp>
        <p:pic>
          <p:nvPicPr>
            <p:cNvPr id="649" name="图片 648" descr="图片包含 游戏机, 盘子, 监控, 白色&#10;&#10;描述已自动生成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3776" y="6175180"/>
              <a:ext cx="1519072" cy="201148"/>
            </a:xfrm>
            <a:prstGeom prst="rect">
              <a:avLst/>
            </a:prstGeom>
          </p:spPr>
        </p:pic>
      </p:grpSp>
      <p:grpSp>
        <p:nvGrpSpPr>
          <p:cNvPr id="686" name="组合 685"/>
          <p:cNvGrpSpPr/>
          <p:nvPr/>
        </p:nvGrpSpPr>
        <p:grpSpPr>
          <a:xfrm rot="5400000">
            <a:off x="9000571" y="1650219"/>
            <a:ext cx="558062" cy="699622"/>
            <a:chOff x="1014490" y="2652151"/>
            <a:chExt cx="558062" cy="576318"/>
          </a:xfrm>
        </p:grpSpPr>
        <p:sp>
          <p:nvSpPr>
            <p:cNvPr id="687" name="上箭头 8"/>
            <p:cNvSpPr/>
            <p:nvPr/>
          </p:nvSpPr>
          <p:spPr>
            <a:xfrm>
              <a:off x="1014490" y="2652151"/>
              <a:ext cx="421640" cy="576318"/>
            </a:xfrm>
            <a:prstGeom prst="upArrow">
              <a:avLst/>
            </a:prstGeom>
            <a:gradFill>
              <a:gsLst>
                <a:gs pos="100000">
                  <a:schemeClr val="accent1">
                    <a:alpha val="7000"/>
                  </a:schemeClr>
                </a:gs>
                <a:gs pos="0">
                  <a:schemeClr val="accent1">
                    <a:alpha val="8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cxnSp>
          <p:nvCxnSpPr>
            <p:cNvPr id="688" name="直接连接符 687"/>
            <p:cNvCxnSpPr/>
            <p:nvPr/>
          </p:nvCxnSpPr>
          <p:spPr>
            <a:xfrm>
              <a:off x="1572552" y="2694297"/>
              <a:ext cx="0" cy="460986"/>
            </a:xfrm>
            <a:prstGeom prst="line">
              <a:avLst/>
            </a:prstGeom>
            <a:gradFill>
              <a:gsLst>
                <a:gs pos="19000">
                  <a:schemeClr val="accent1">
                    <a:alpha val="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5400000" scaled="1"/>
            </a:gradFill>
            <a:ln cap="rnd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/>
                  </a:gs>
                </a:gsLst>
                <a:lin ang="5400000" scaled="1"/>
              </a:gradFill>
              <a:prstDash val="dash"/>
              <a:head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89" name="组合 688"/>
          <p:cNvGrpSpPr/>
          <p:nvPr/>
        </p:nvGrpSpPr>
        <p:grpSpPr>
          <a:xfrm>
            <a:off x="9430896" y="1074269"/>
            <a:ext cx="2849080" cy="1353060"/>
            <a:chOff x="9266726" y="1161126"/>
            <a:chExt cx="2849080" cy="1353060"/>
          </a:xfrm>
        </p:grpSpPr>
        <p:sp>
          <p:nvSpPr>
            <p:cNvPr id="690" name="梯形 689"/>
            <p:cNvSpPr/>
            <p:nvPr/>
          </p:nvSpPr>
          <p:spPr>
            <a:xfrm>
              <a:off x="10121258" y="1496621"/>
              <a:ext cx="1313158" cy="852151"/>
            </a:xfrm>
            <a:prstGeom prst="trapezoid">
              <a:avLst>
                <a:gd name="adj" fmla="val 89393"/>
              </a:avLst>
            </a:prstGeom>
            <a:noFill/>
            <a:ln>
              <a:gradFill>
                <a:gsLst>
                  <a:gs pos="100000">
                    <a:schemeClr val="accent1"/>
                  </a:gs>
                  <a:gs pos="2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691" name="梯形 690"/>
            <p:cNvSpPr/>
            <p:nvPr/>
          </p:nvSpPr>
          <p:spPr>
            <a:xfrm>
              <a:off x="9779117" y="1161126"/>
              <a:ext cx="1951749" cy="1353060"/>
            </a:xfrm>
            <a:prstGeom prst="trapezoid">
              <a:avLst>
                <a:gd name="adj" fmla="val 89393"/>
              </a:avLst>
            </a:prstGeom>
            <a:noFill/>
            <a:ln>
              <a:gradFill>
                <a:gsLst>
                  <a:gs pos="100000">
                    <a:schemeClr val="accent1"/>
                  </a:gs>
                  <a:gs pos="2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38100" dist="368300" dir="5400000" sx="82000" sy="82000" algn="ctr" rotWithShape="0">
                <a:srgbClr val="0895F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692" name="文本框 156"/>
            <p:cNvSpPr txBox="1"/>
            <p:nvPr/>
          </p:nvSpPr>
          <p:spPr>
            <a:xfrm>
              <a:off x="9266726" y="1727959"/>
              <a:ext cx="28490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操作复杂</a:t>
              </a:r>
              <a:endParaRPr kumimoji="0" lang="en-US" altLang="zh-CN" sz="3200" b="1" i="0" u="none" strike="noStrike" kern="1200" cap="none" spc="0" normalizeH="0" baseline="0" noProof="0" dirty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l="20161" t="7110" b="5004"/>
          <a:stretch>
            <a:fillRect/>
          </a:stretch>
        </p:blipFill>
        <p:spPr>
          <a:xfrm>
            <a:off x="2343353" y="1081527"/>
            <a:ext cx="2163067" cy="1623719"/>
          </a:xfrm>
          <a:prstGeom prst="rect">
            <a:avLst/>
          </a:prstGeom>
        </p:spPr>
      </p:pic>
      <p:grpSp>
        <p:nvGrpSpPr>
          <p:cNvPr id="698" name="组合 697"/>
          <p:cNvGrpSpPr/>
          <p:nvPr/>
        </p:nvGrpSpPr>
        <p:grpSpPr>
          <a:xfrm>
            <a:off x="2310731" y="1053776"/>
            <a:ext cx="2323412" cy="697023"/>
            <a:chOff x="2708501" y="3657619"/>
            <a:chExt cx="2295200" cy="660398"/>
          </a:xfrm>
        </p:grpSpPr>
        <p:sp>
          <p:nvSpPr>
            <p:cNvPr id="699" name="矩形 698"/>
            <p:cNvSpPr/>
            <p:nvPr/>
          </p:nvSpPr>
          <p:spPr>
            <a:xfrm rot="16200000">
              <a:off x="3551967" y="2919679"/>
              <a:ext cx="660398" cy="2136277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</a:srgbClr>
                </a:gs>
                <a:gs pos="100000">
                  <a:srgbClr val="0E4DD1">
                    <a:alpha val="20000"/>
                  </a:srgbClr>
                </a:gs>
                <a:gs pos="54000">
                  <a:srgbClr val="0E4DD1"/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>
                      <a:alpha val="0"/>
                    </a:srgbClr>
                  </a:gs>
                  <a:gs pos="60000">
                    <a:srgbClr val="105CA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700" name="文本框 14"/>
            <p:cNvSpPr txBox="1"/>
            <p:nvPr/>
          </p:nvSpPr>
          <p:spPr>
            <a:xfrm>
              <a:off x="2708501" y="3715795"/>
              <a:ext cx="2295200" cy="311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使用止痛药、镇痛药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/>
          <a:srcRect l="34246" t="29084"/>
          <a:stretch>
            <a:fillRect/>
          </a:stretch>
        </p:blipFill>
        <p:spPr>
          <a:xfrm>
            <a:off x="4503692" y="1083112"/>
            <a:ext cx="1989158" cy="1611182"/>
          </a:xfrm>
          <a:prstGeom prst="rect">
            <a:avLst/>
          </a:prstGeom>
        </p:spPr>
      </p:pic>
      <p:grpSp>
        <p:nvGrpSpPr>
          <p:cNvPr id="694" name="组合 693"/>
          <p:cNvGrpSpPr/>
          <p:nvPr/>
        </p:nvGrpSpPr>
        <p:grpSpPr>
          <a:xfrm>
            <a:off x="4369459" y="1034562"/>
            <a:ext cx="2253394" cy="695242"/>
            <a:chOff x="4271675" y="4513923"/>
            <a:chExt cx="2399764" cy="558786"/>
          </a:xfrm>
        </p:grpSpPr>
        <p:sp>
          <p:nvSpPr>
            <p:cNvPr id="695" name="矩形 694"/>
            <p:cNvSpPr/>
            <p:nvPr/>
          </p:nvSpPr>
          <p:spPr>
            <a:xfrm rot="16200000">
              <a:off x="5192164" y="3593434"/>
              <a:ext cx="558786" cy="2399764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</a:srgbClr>
                </a:gs>
                <a:gs pos="100000">
                  <a:srgbClr val="0E4DD1">
                    <a:alpha val="20000"/>
                  </a:srgbClr>
                </a:gs>
                <a:gs pos="54000">
                  <a:srgbClr val="0E4DD1"/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>
                      <a:alpha val="0"/>
                    </a:srgbClr>
                  </a:gs>
                  <a:gs pos="60000">
                    <a:srgbClr val="105CA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696" name="文本框 14"/>
            <p:cNvSpPr txBox="1"/>
            <p:nvPr/>
          </p:nvSpPr>
          <p:spPr>
            <a:xfrm>
              <a:off x="4639552" y="4538880"/>
              <a:ext cx="1877804" cy="472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需要众多医护人员相互配合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</p:grpSp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6" t="13781" r="17067" b="14922"/>
          <a:stretch>
            <a:fillRect/>
          </a:stretch>
        </p:blipFill>
        <p:spPr bwMode="auto">
          <a:xfrm>
            <a:off x="4498161" y="4976509"/>
            <a:ext cx="1916797" cy="162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2" name="组合 461"/>
          <p:cNvGrpSpPr/>
          <p:nvPr/>
        </p:nvGrpSpPr>
        <p:grpSpPr>
          <a:xfrm>
            <a:off x="4369459" y="4918677"/>
            <a:ext cx="2274535" cy="558948"/>
            <a:chOff x="4271675" y="4491611"/>
            <a:chExt cx="2422278" cy="581098"/>
          </a:xfrm>
        </p:grpSpPr>
        <p:sp>
          <p:nvSpPr>
            <p:cNvPr id="464" name="矩形 463"/>
            <p:cNvSpPr/>
            <p:nvPr/>
          </p:nvSpPr>
          <p:spPr>
            <a:xfrm rot="16200000">
              <a:off x="5192164" y="3593434"/>
              <a:ext cx="558786" cy="2399764"/>
            </a:xfrm>
            <a:prstGeom prst="rect">
              <a:avLst/>
            </a:prstGeom>
            <a:gradFill>
              <a:gsLst>
                <a:gs pos="0">
                  <a:srgbClr val="0E4DD1">
                    <a:alpha val="0"/>
                  </a:srgbClr>
                </a:gs>
                <a:gs pos="100000">
                  <a:srgbClr val="0E4DD1">
                    <a:alpha val="20000"/>
                  </a:srgbClr>
                </a:gs>
                <a:gs pos="54000">
                  <a:srgbClr val="0E4DD1"/>
                </a:gs>
              </a:gsLst>
              <a:lin ang="5400000" scaled="0"/>
            </a:gradFill>
            <a:ln w="9525">
              <a:gradFill>
                <a:gsLst>
                  <a:gs pos="15000">
                    <a:srgbClr val="01C6DD">
                      <a:alpha val="0"/>
                    </a:srgbClr>
                  </a:gs>
                  <a:gs pos="100000">
                    <a:srgbClr val="01C6DD">
                      <a:alpha val="0"/>
                    </a:srgbClr>
                  </a:gs>
                  <a:gs pos="60000">
                    <a:srgbClr val="105CA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sp>
          <p:nvSpPr>
            <p:cNvPr id="465" name="文本框 14"/>
            <p:cNvSpPr txBox="1"/>
            <p:nvPr/>
          </p:nvSpPr>
          <p:spPr>
            <a:xfrm>
              <a:off x="4398753" y="4491611"/>
              <a:ext cx="2295200" cy="472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采用化学方法合成</a:t>
              </a:r>
              <a:endPara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R" panose="00020600040101010101" pitchFamily="18" charset="-122"/>
                </a:rPr>
                <a:t>步骤复杂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 品 研 发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86309"/>
              <a:ext cx="8733709" cy="369332"/>
              <a:chOff x="2345007" y="270174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70174"/>
                <a:ext cx="8733709" cy="369332"/>
                <a:chOff x="2446402" y="-1355127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807600" y="-1355127"/>
                  <a:ext cx="5232202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/>
                  <a:r>
                    <a:rPr lang="zh-CN" altLang="en-US" sz="2400" b="1" dirty="0" smtClean="0">
                      <a:solidFill>
                        <a:srgbClr val="11F9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利用实验共享</a:t>
                  </a:r>
                  <a:r>
                    <a:rPr lang="zh-CN" altLang="en-US" sz="2400" b="1" dirty="0">
                      <a:solidFill>
                        <a:srgbClr val="11F9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平台，</a:t>
                  </a:r>
                  <a:r>
                    <a:rPr lang="zh-CN" altLang="en-US" sz="2400" b="1" dirty="0" smtClean="0">
                      <a:solidFill>
                        <a:srgbClr val="11F9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进行</a:t>
                  </a:r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凝胶研发检测</a:t>
                  </a:r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0" name="组合 40"/>
          <p:cNvGrpSpPr/>
          <p:nvPr/>
        </p:nvGrpSpPr>
        <p:grpSpPr>
          <a:xfrm rot="19874816" flipH="1">
            <a:off x="-580374" y="68450"/>
            <a:ext cx="13563187" cy="3733224"/>
            <a:chOff x="-496815" y="639091"/>
            <a:chExt cx="21832193" cy="6009240"/>
          </a:xfrm>
        </p:grpSpPr>
        <p:sp>
          <p:nvSpPr>
            <p:cNvPr id="1048717" name="椭圆 36"/>
            <p:cNvSpPr/>
            <p:nvPr/>
          </p:nvSpPr>
          <p:spPr>
            <a:xfrm>
              <a:off x="12090564" y="2353750"/>
              <a:ext cx="566552" cy="582361"/>
            </a:xfrm>
            <a:prstGeom prst="ellipse">
              <a:avLst/>
            </a:prstGeom>
            <a:noFill/>
            <a:ln w="28575">
              <a:gradFill>
                <a:gsLst>
                  <a:gs pos="50000">
                    <a:srgbClr val="00C5D9"/>
                  </a:gs>
                  <a:gs pos="50000">
                    <a:srgbClr val="0289BB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charset="-122"/>
                <a:ea typeface="站酷文艺体" panose="02000603000000000000" charset="-122"/>
                <a:cs typeface="+mn-cs"/>
              </a:endParaRPr>
            </a:p>
          </p:txBody>
        </p:sp>
        <p:cxnSp>
          <p:nvCxnSpPr>
            <p:cNvPr id="3145729" name="直接连接符 39"/>
            <p:cNvCxnSpPr>
              <a:stCxn id="1048717" idx="4"/>
            </p:cNvCxnSpPr>
            <p:nvPr/>
          </p:nvCxnSpPr>
          <p:spPr>
            <a:xfrm rot="19874816">
              <a:off x="12274321" y="639091"/>
              <a:ext cx="9061057" cy="1908757"/>
            </a:xfrm>
            <a:prstGeom prst="line">
              <a:avLst/>
            </a:prstGeom>
            <a:ln w="19050">
              <a:solidFill>
                <a:srgbClr val="00C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直接连接符 44"/>
            <p:cNvCxnSpPr>
              <a:stCxn id="1048718" idx="3"/>
              <a:endCxn id="1048717" idx="1"/>
            </p:cNvCxnSpPr>
            <p:nvPr/>
          </p:nvCxnSpPr>
          <p:spPr>
            <a:xfrm rot="19874816">
              <a:off x="5887746" y="3874972"/>
              <a:ext cx="6653848" cy="175235"/>
            </a:xfrm>
            <a:prstGeom prst="line">
              <a:avLst/>
            </a:prstGeom>
            <a:ln w="19050">
              <a:solidFill>
                <a:srgbClr val="00C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18" name="椭圆 46"/>
            <p:cNvSpPr/>
            <p:nvPr/>
          </p:nvSpPr>
          <p:spPr>
            <a:xfrm flipH="1">
              <a:off x="5764054" y="4969709"/>
              <a:ext cx="576122" cy="605039"/>
            </a:xfrm>
            <a:prstGeom prst="ellipse">
              <a:avLst/>
            </a:prstGeom>
            <a:noFill/>
            <a:ln w="28575">
              <a:gradFill>
                <a:gsLst>
                  <a:gs pos="50000">
                    <a:srgbClr val="00C5D9"/>
                  </a:gs>
                  <a:gs pos="50000">
                    <a:srgbClr val="0289BB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站酷文艺体" panose="02000603000000000000" charset="-122"/>
                <a:ea typeface="站酷文艺体" panose="02000603000000000000" charset="-122"/>
                <a:cs typeface="+mn-cs"/>
              </a:endParaRPr>
            </a:p>
          </p:txBody>
        </p:sp>
        <p:cxnSp>
          <p:nvCxnSpPr>
            <p:cNvPr id="3145731" name="直接连接符 47"/>
            <p:cNvCxnSpPr>
              <a:endCxn id="1048718" idx="0"/>
            </p:cNvCxnSpPr>
            <p:nvPr/>
          </p:nvCxnSpPr>
          <p:spPr>
            <a:xfrm rot="19874816">
              <a:off x="-496815" y="5378886"/>
              <a:ext cx="6653811" cy="1269445"/>
            </a:xfrm>
            <a:prstGeom prst="line">
              <a:avLst/>
            </a:prstGeom>
            <a:ln w="19050">
              <a:solidFill>
                <a:srgbClr val="00C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719" name="任意多边形: 形状 50"/>
          <p:cNvSpPr/>
          <p:nvPr/>
        </p:nvSpPr>
        <p:spPr>
          <a:xfrm rot="4444285">
            <a:off x="2170869" y="2596023"/>
            <a:ext cx="336091" cy="207884"/>
          </a:xfrm>
          <a:custGeom>
            <a:avLst/>
            <a:gdLst>
              <a:gd name="connsiteX0" fmla="*/ 0 w 872514"/>
              <a:gd name="connsiteY0" fmla="*/ 752167 h 752167"/>
              <a:gd name="connsiteX1" fmla="*/ 436257 w 872514"/>
              <a:gd name="connsiteY1" fmla="*/ 0 h 752167"/>
              <a:gd name="connsiteX2" fmla="*/ 872514 w 872514"/>
              <a:gd name="connsiteY2" fmla="*/ 752167 h 752167"/>
              <a:gd name="connsiteX3" fmla="*/ 759144 w 872514"/>
              <a:gd name="connsiteY3" fmla="*/ 752167 h 752167"/>
              <a:gd name="connsiteX4" fmla="*/ 436257 w 872514"/>
              <a:gd name="connsiteY4" fmla="*/ 195465 h 752167"/>
              <a:gd name="connsiteX5" fmla="*/ 113370 w 872514"/>
              <a:gd name="connsiteY5" fmla="*/ 752167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514" h="752167">
                <a:moveTo>
                  <a:pt x="0" y="752167"/>
                </a:moveTo>
                <a:lnTo>
                  <a:pt x="436257" y="0"/>
                </a:lnTo>
                <a:lnTo>
                  <a:pt x="872514" y="752167"/>
                </a:lnTo>
                <a:lnTo>
                  <a:pt x="759144" y="752167"/>
                </a:lnTo>
                <a:lnTo>
                  <a:pt x="436257" y="195465"/>
                </a:lnTo>
                <a:lnTo>
                  <a:pt x="113370" y="752167"/>
                </a:lnTo>
                <a:close/>
              </a:path>
            </a:pathLst>
          </a:custGeom>
          <a:solidFill>
            <a:srgbClr val="00C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  <p:sp>
        <p:nvSpPr>
          <p:cNvPr id="1048720" name="任意多边形: 形状 59"/>
          <p:cNvSpPr/>
          <p:nvPr/>
        </p:nvSpPr>
        <p:spPr>
          <a:xfrm rot="4130051">
            <a:off x="9630988" y="1081844"/>
            <a:ext cx="386130" cy="248808"/>
          </a:xfrm>
          <a:custGeom>
            <a:avLst/>
            <a:gdLst>
              <a:gd name="connsiteX0" fmla="*/ 0 w 872514"/>
              <a:gd name="connsiteY0" fmla="*/ 752167 h 752167"/>
              <a:gd name="connsiteX1" fmla="*/ 436257 w 872514"/>
              <a:gd name="connsiteY1" fmla="*/ 0 h 752167"/>
              <a:gd name="connsiteX2" fmla="*/ 872514 w 872514"/>
              <a:gd name="connsiteY2" fmla="*/ 752167 h 752167"/>
              <a:gd name="connsiteX3" fmla="*/ 759144 w 872514"/>
              <a:gd name="connsiteY3" fmla="*/ 752167 h 752167"/>
              <a:gd name="connsiteX4" fmla="*/ 436257 w 872514"/>
              <a:gd name="connsiteY4" fmla="*/ 195465 h 752167"/>
              <a:gd name="connsiteX5" fmla="*/ 113370 w 872514"/>
              <a:gd name="connsiteY5" fmla="*/ 752167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514" h="752167">
                <a:moveTo>
                  <a:pt x="0" y="752167"/>
                </a:moveTo>
                <a:lnTo>
                  <a:pt x="436257" y="0"/>
                </a:lnTo>
                <a:lnTo>
                  <a:pt x="872514" y="752167"/>
                </a:lnTo>
                <a:lnTo>
                  <a:pt x="759144" y="752167"/>
                </a:lnTo>
                <a:lnTo>
                  <a:pt x="436257" y="195465"/>
                </a:lnTo>
                <a:lnTo>
                  <a:pt x="113370" y="752167"/>
                </a:lnTo>
                <a:close/>
              </a:path>
            </a:pathLst>
          </a:custGeom>
          <a:solidFill>
            <a:srgbClr val="00C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  <p:sp>
        <p:nvSpPr>
          <p:cNvPr id="1048723" name="任意多边形: 形状 62"/>
          <p:cNvSpPr/>
          <p:nvPr/>
        </p:nvSpPr>
        <p:spPr>
          <a:xfrm rot="5400000">
            <a:off x="6803838" y="1627103"/>
            <a:ext cx="337703" cy="209665"/>
          </a:xfrm>
          <a:custGeom>
            <a:avLst/>
            <a:gdLst>
              <a:gd name="connsiteX0" fmla="*/ 0 w 872514"/>
              <a:gd name="connsiteY0" fmla="*/ 752167 h 752167"/>
              <a:gd name="connsiteX1" fmla="*/ 436257 w 872514"/>
              <a:gd name="connsiteY1" fmla="*/ 0 h 752167"/>
              <a:gd name="connsiteX2" fmla="*/ 872514 w 872514"/>
              <a:gd name="connsiteY2" fmla="*/ 752167 h 752167"/>
              <a:gd name="connsiteX3" fmla="*/ 759144 w 872514"/>
              <a:gd name="connsiteY3" fmla="*/ 752167 h 752167"/>
              <a:gd name="connsiteX4" fmla="*/ 436257 w 872514"/>
              <a:gd name="connsiteY4" fmla="*/ 195465 h 752167"/>
              <a:gd name="connsiteX5" fmla="*/ 113370 w 872514"/>
              <a:gd name="connsiteY5" fmla="*/ 752167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514" h="752167">
                <a:moveTo>
                  <a:pt x="0" y="752167"/>
                </a:moveTo>
                <a:lnTo>
                  <a:pt x="436257" y="0"/>
                </a:lnTo>
                <a:lnTo>
                  <a:pt x="872514" y="752167"/>
                </a:lnTo>
                <a:lnTo>
                  <a:pt x="759144" y="752167"/>
                </a:lnTo>
                <a:lnTo>
                  <a:pt x="436257" y="195465"/>
                </a:lnTo>
                <a:lnTo>
                  <a:pt x="113370" y="752167"/>
                </a:lnTo>
                <a:close/>
              </a:path>
            </a:pathLst>
          </a:custGeom>
          <a:solidFill>
            <a:srgbClr val="00C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  <p:sp>
        <p:nvSpPr>
          <p:cNvPr id="1048725" name="文本框 64"/>
          <p:cNvSpPr txBox="1"/>
          <p:nvPr/>
        </p:nvSpPr>
        <p:spPr>
          <a:xfrm>
            <a:off x="266065" y="3415030"/>
            <a:ext cx="223647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产品设计：</a:t>
            </a:r>
            <a:endParaRPr lang="en-US" altLang="zh-CN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明确凝胶作用机制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26" name="文本框 66"/>
          <p:cNvSpPr txBox="1"/>
          <p:nvPr/>
        </p:nvSpPr>
        <p:spPr>
          <a:xfrm>
            <a:off x="2410240" y="2948233"/>
            <a:ext cx="24236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凝胶制备：</a:t>
            </a:r>
            <a:endParaRPr lang="en-US" altLang="zh-CN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实验室合成</a:t>
            </a:r>
            <a:r>
              <a: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HA-EPL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27" name="文本框 68"/>
          <p:cNvSpPr txBox="1"/>
          <p:nvPr/>
        </p:nvSpPr>
        <p:spPr>
          <a:xfrm>
            <a:off x="7339297" y="2294914"/>
            <a:ext cx="172295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动物实验：</a:t>
            </a:r>
            <a:endParaRPr lang="en-US" altLang="zh-CN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确定产品性能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28" name="文本框 70"/>
          <p:cNvSpPr txBox="1"/>
          <p:nvPr/>
        </p:nvSpPr>
        <p:spPr>
          <a:xfrm>
            <a:off x="9886526" y="1579836"/>
            <a:ext cx="176668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综合评价：</a:t>
            </a:r>
            <a:endParaRPr lang="en-US" altLang="zh-CN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明确产品价值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0" name="文本框 74"/>
          <p:cNvSpPr txBox="1"/>
          <p:nvPr/>
        </p:nvSpPr>
        <p:spPr>
          <a:xfrm>
            <a:off x="4910493" y="2288714"/>
            <a:ext cx="228088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理化检测：</a:t>
            </a:r>
            <a:endParaRPr lang="en-US" altLang="zh-CN" sz="2400" b="1" dirty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对凝胶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表征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1" name="椭圆 58"/>
          <p:cNvSpPr/>
          <p:nvPr/>
        </p:nvSpPr>
        <p:spPr>
          <a:xfrm>
            <a:off x="949409" y="2530900"/>
            <a:ext cx="761041" cy="761041"/>
          </a:xfrm>
          <a:prstGeom prst="ellipse">
            <a:avLst/>
          </a:prstGeom>
          <a:solidFill>
            <a:srgbClr val="39D1D6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  <p:sp>
        <p:nvSpPr>
          <p:cNvPr id="1048732" name="文本框 76"/>
          <p:cNvSpPr txBox="1"/>
          <p:nvPr/>
        </p:nvSpPr>
        <p:spPr>
          <a:xfrm>
            <a:off x="1139072" y="2680587"/>
            <a:ext cx="71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3" name="椭圆 97"/>
          <p:cNvSpPr/>
          <p:nvPr/>
        </p:nvSpPr>
        <p:spPr>
          <a:xfrm>
            <a:off x="3013167" y="2069372"/>
            <a:ext cx="780173" cy="780173"/>
          </a:xfrm>
          <a:prstGeom prst="ellipse">
            <a:avLst/>
          </a:prstGeom>
          <a:solidFill>
            <a:srgbClr val="39D1D6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  <p:sp>
        <p:nvSpPr>
          <p:cNvPr id="1048734" name="文本框 98"/>
          <p:cNvSpPr txBox="1"/>
          <p:nvPr/>
        </p:nvSpPr>
        <p:spPr>
          <a:xfrm>
            <a:off x="3215387" y="2254179"/>
            <a:ext cx="73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5" name="椭圆 100"/>
          <p:cNvSpPr/>
          <p:nvPr/>
        </p:nvSpPr>
        <p:spPr>
          <a:xfrm>
            <a:off x="7655829" y="1438253"/>
            <a:ext cx="780173" cy="780173"/>
          </a:xfrm>
          <a:prstGeom prst="ellipse">
            <a:avLst/>
          </a:prstGeom>
          <a:solidFill>
            <a:srgbClr val="39D1D6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  <p:sp>
        <p:nvSpPr>
          <p:cNvPr id="1048736" name="文本框 101"/>
          <p:cNvSpPr txBox="1"/>
          <p:nvPr/>
        </p:nvSpPr>
        <p:spPr>
          <a:xfrm>
            <a:off x="7837777" y="1476302"/>
            <a:ext cx="73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7" name="椭圆 103"/>
          <p:cNvSpPr/>
          <p:nvPr/>
        </p:nvSpPr>
        <p:spPr>
          <a:xfrm>
            <a:off x="5588787" y="1448454"/>
            <a:ext cx="780173" cy="780173"/>
          </a:xfrm>
          <a:prstGeom prst="ellipse">
            <a:avLst/>
          </a:prstGeom>
          <a:solidFill>
            <a:srgbClr val="39D1D6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  <p:sp>
        <p:nvSpPr>
          <p:cNvPr id="1048738" name="文本框 104"/>
          <p:cNvSpPr txBox="1"/>
          <p:nvPr/>
        </p:nvSpPr>
        <p:spPr>
          <a:xfrm>
            <a:off x="5772076" y="1607707"/>
            <a:ext cx="73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39" name="椭圆 106"/>
          <p:cNvSpPr/>
          <p:nvPr/>
        </p:nvSpPr>
        <p:spPr>
          <a:xfrm>
            <a:off x="10208703" y="732015"/>
            <a:ext cx="780173" cy="780173"/>
          </a:xfrm>
          <a:prstGeom prst="ellipse">
            <a:avLst/>
          </a:prstGeom>
          <a:solidFill>
            <a:srgbClr val="39D1D6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  <p:sp>
        <p:nvSpPr>
          <p:cNvPr id="1048740" name="文本框 107"/>
          <p:cNvSpPr txBox="1"/>
          <p:nvPr/>
        </p:nvSpPr>
        <p:spPr>
          <a:xfrm>
            <a:off x="10396162" y="891268"/>
            <a:ext cx="73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66001" y="4566108"/>
            <a:ext cx="2063852" cy="1931681"/>
            <a:chOff x="148921" y="1476522"/>
            <a:chExt cx="2063852" cy="193168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921" y="1476522"/>
              <a:ext cx="2063852" cy="1931681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148921" y="1476522"/>
              <a:ext cx="2063852" cy="1931681"/>
            </a:xfrm>
            <a:prstGeom prst="rect">
              <a:avLst/>
            </a:prstGeom>
            <a:noFill/>
            <a:ln w="28575">
              <a:solidFill>
                <a:srgbClr val="39D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05377" y="4076505"/>
            <a:ext cx="1968296" cy="1990139"/>
            <a:chOff x="2395661" y="4582239"/>
            <a:chExt cx="1968296" cy="199013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/>
            <a:srcRect l="3782" t="2952" r="2005"/>
            <a:stretch>
              <a:fillRect/>
            </a:stretch>
          </p:blipFill>
          <p:spPr>
            <a:xfrm>
              <a:off x="2395661" y="4593700"/>
              <a:ext cx="1962114" cy="1978678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2395661" y="4582239"/>
              <a:ext cx="1968296" cy="1990139"/>
            </a:xfrm>
            <a:prstGeom prst="rect">
              <a:avLst/>
            </a:prstGeom>
            <a:noFill/>
            <a:ln w="28575">
              <a:solidFill>
                <a:srgbClr val="39D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058071" y="3414786"/>
            <a:ext cx="1948323" cy="2002576"/>
            <a:chOff x="4772829" y="3947551"/>
            <a:chExt cx="1948323" cy="2002576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/>
            <a:srcRect l="1665" t="2468" r="1838" b="10754"/>
            <a:stretch>
              <a:fillRect/>
            </a:stretch>
          </p:blipFill>
          <p:spPr>
            <a:xfrm>
              <a:off x="4792692" y="3954622"/>
              <a:ext cx="1928460" cy="1995505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4772829" y="3947551"/>
              <a:ext cx="1948323" cy="2002576"/>
            </a:xfrm>
            <a:prstGeom prst="rect">
              <a:avLst/>
            </a:prstGeom>
            <a:noFill/>
            <a:ln w="28575">
              <a:solidFill>
                <a:srgbClr val="39D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276209" y="3421386"/>
            <a:ext cx="1986900" cy="1989375"/>
            <a:chOff x="7015393" y="3888083"/>
            <a:chExt cx="1986900" cy="19893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5"/>
            <a:srcRect l="2251" t="2575" r="1" b="3486"/>
            <a:stretch>
              <a:fillRect/>
            </a:stretch>
          </p:blipFill>
          <p:spPr>
            <a:xfrm>
              <a:off x="7027835" y="3888083"/>
              <a:ext cx="1974458" cy="1989375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7015393" y="3888083"/>
              <a:ext cx="1986900" cy="1989375"/>
            </a:xfrm>
            <a:prstGeom prst="rect">
              <a:avLst/>
            </a:prstGeom>
            <a:noFill/>
            <a:ln w="28575">
              <a:solidFill>
                <a:srgbClr val="39D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791416" y="2693181"/>
            <a:ext cx="1993783" cy="2018225"/>
            <a:chOff x="9560986" y="3286025"/>
            <a:chExt cx="1993783" cy="2018225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0311" y="3286025"/>
              <a:ext cx="1974458" cy="2018225"/>
            </a:xfrm>
            <a:prstGeom prst="rect">
              <a:avLst/>
            </a:prstGeom>
          </p:spPr>
        </p:pic>
        <p:sp>
          <p:nvSpPr>
            <p:cNvPr id="55" name="矩形 54"/>
            <p:cNvSpPr/>
            <p:nvPr/>
          </p:nvSpPr>
          <p:spPr>
            <a:xfrm>
              <a:off x="9560986" y="3286025"/>
              <a:ext cx="1993783" cy="2018225"/>
            </a:xfrm>
            <a:prstGeom prst="rect">
              <a:avLst/>
            </a:prstGeom>
            <a:noFill/>
            <a:ln w="28575">
              <a:solidFill>
                <a:srgbClr val="39D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5" name="任意多边形: 形状 50"/>
          <p:cNvSpPr/>
          <p:nvPr/>
        </p:nvSpPr>
        <p:spPr>
          <a:xfrm rot="4444285">
            <a:off x="4085024" y="2165338"/>
            <a:ext cx="336091" cy="207884"/>
          </a:xfrm>
          <a:custGeom>
            <a:avLst/>
            <a:gdLst>
              <a:gd name="connsiteX0" fmla="*/ 0 w 872514"/>
              <a:gd name="connsiteY0" fmla="*/ 752167 h 752167"/>
              <a:gd name="connsiteX1" fmla="*/ 436257 w 872514"/>
              <a:gd name="connsiteY1" fmla="*/ 0 h 752167"/>
              <a:gd name="connsiteX2" fmla="*/ 872514 w 872514"/>
              <a:gd name="connsiteY2" fmla="*/ 752167 h 752167"/>
              <a:gd name="connsiteX3" fmla="*/ 759144 w 872514"/>
              <a:gd name="connsiteY3" fmla="*/ 752167 h 752167"/>
              <a:gd name="connsiteX4" fmla="*/ 436257 w 872514"/>
              <a:gd name="connsiteY4" fmla="*/ 195465 h 752167"/>
              <a:gd name="connsiteX5" fmla="*/ 113370 w 872514"/>
              <a:gd name="connsiteY5" fmla="*/ 752167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514" h="752167">
                <a:moveTo>
                  <a:pt x="0" y="752167"/>
                </a:moveTo>
                <a:lnTo>
                  <a:pt x="436257" y="0"/>
                </a:lnTo>
                <a:lnTo>
                  <a:pt x="872514" y="752167"/>
                </a:lnTo>
                <a:lnTo>
                  <a:pt x="759144" y="752167"/>
                </a:lnTo>
                <a:lnTo>
                  <a:pt x="436257" y="195465"/>
                </a:lnTo>
                <a:lnTo>
                  <a:pt x="113370" y="752167"/>
                </a:lnTo>
                <a:close/>
              </a:path>
            </a:pathLst>
          </a:custGeom>
          <a:solidFill>
            <a:srgbClr val="00C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站酷文艺体" panose="02000603000000000000" charset="-122"/>
              <a:ea typeface="站酷文艺体" panose="02000603000000000000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1095583"/>
            <a:chOff x="-599112" y="138061"/>
            <a:chExt cx="12126838" cy="109558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 术 创 新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94980"/>
              <a:ext cx="8733709" cy="738664"/>
              <a:chOff x="2345007" y="278845"/>
              <a:chExt cx="8733709" cy="738664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78845"/>
                <a:ext cx="8733709" cy="738664"/>
                <a:chOff x="2446402" y="-1346456"/>
                <a:chExt cx="8733709" cy="738664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4067406" y="-1346456"/>
                  <a:ext cx="5232202" cy="73866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dirty="0">
                      <a:solidFill>
                        <a:srgbClr val="11F9FF"/>
                      </a:solidFill>
                    </a:rPr>
                    <a:t>生物材料静电复合，安全贴敷无痛揭除</a:t>
                  </a:r>
                  <a:endParaRPr lang="zh-CN" altLang="en-US" dirty="0">
                    <a:solidFill>
                      <a:srgbClr val="11F9FF"/>
                    </a:solidFill>
                  </a:endParaRPr>
                </a:p>
                <a:p>
                  <a:pPr algn="ctr"/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28" name="组合 127"/>
          <p:cNvGrpSpPr/>
          <p:nvPr/>
        </p:nvGrpSpPr>
        <p:grpSpPr>
          <a:xfrm>
            <a:off x="464688" y="1109139"/>
            <a:ext cx="5560775" cy="5177962"/>
            <a:chOff x="51725" y="880533"/>
            <a:chExt cx="5560775" cy="5177962"/>
          </a:xfrm>
        </p:grpSpPr>
        <p:grpSp>
          <p:nvGrpSpPr>
            <p:cNvPr id="129" name="组合 128"/>
            <p:cNvGrpSpPr/>
            <p:nvPr/>
          </p:nvGrpSpPr>
          <p:grpSpPr>
            <a:xfrm>
              <a:off x="159245" y="880533"/>
              <a:ext cx="5298023" cy="5177962"/>
              <a:chOff x="329945" y="1085596"/>
              <a:chExt cx="5298023" cy="5470012"/>
            </a:xfrm>
          </p:grpSpPr>
          <p:grpSp>
            <p:nvGrpSpPr>
              <p:cNvPr id="138" name="组合 137"/>
              <p:cNvGrpSpPr/>
              <p:nvPr/>
            </p:nvGrpSpPr>
            <p:grpSpPr>
              <a:xfrm>
                <a:off x="329945" y="1144391"/>
                <a:ext cx="5298023" cy="5215122"/>
                <a:chOff x="304586" y="1833780"/>
                <a:chExt cx="4486545" cy="3787967"/>
              </a:xfrm>
            </p:grpSpPr>
            <p:sp>
              <p:nvSpPr>
                <p:cNvPr id="143" name="平行四边形 142"/>
                <p:cNvSpPr/>
                <p:nvPr/>
              </p:nvSpPr>
              <p:spPr>
                <a:xfrm flipH="1">
                  <a:off x="4206863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44" name="平行四边形 143"/>
                <p:cNvSpPr/>
                <p:nvPr/>
              </p:nvSpPr>
              <p:spPr>
                <a:xfrm flipH="1">
                  <a:off x="4286488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45" name="平行四边形 144"/>
                <p:cNvSpPr/>
                <p:nvPr/>
              </p:nvSpPr>
              <p:spPr>
                <a:xfrm flipH="1">
                  <a:off x="436611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46" name="平行四边形 145"/>
                <p:cNvSpPr/>
                <p:nvPr/>
              </p:nvSpPr>
              <p:spPr>
                <a:xfrm flipH="1">
                  <a:off x="444573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47" name="平行四边形 146"/>
                <p:cNvSpPr/>
                <p:nvPr/>
              </p:nvSpPr>
              <p:spPr>
                <a:xfrm flipH="1">
                  <a:off x="452536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48" name="平行四边形 147"/>
                <p:cNvSpPr/>
                <p:nvPr/>
              </p:nvSpPr>
              <p:spPr>
                <a:xfrm flipH="1">
                  <a:off x="460498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49" name="任意多边形: 形状 142"/>
                <p:cNvSpPr/>
                <p:nvPr/>
              </p:nvSpPr>
              <p:spPr>
                <a:xfrm>
                  <a:off x="304586" y="1833780"/>
                  <a:ext cx="4486545" cy="3787967"/>
                </a:xfrm>
                <a:custGeom>
                  <a:avLst/>
                  <a:gdLst>
                    <a:gd name="connsiteX0" fmla="*/ 0 w 4486545"/>
                    <a:gd name="connsiteY0" fmla="*/ 0 h 3787967"/>
                    <a:gd name="connsiteX1" fmla="*/ 991634 w 4486545"/>
                    <a:gd name="connsiteY1" fmla="*/ 0 h 3787967"/>
                    <a:gd name="connsiteX2" fmla="*/ 2867890 w 4486545"/>
                    <a:gd name="connsiteY2" fmla="*/ 0 h 3787967"/>
                    <a:gd name="connsiteX3" fmla="*/ 3859524 w 4486545"/>
                    <a:gd name="connsiteY3" fmla="*/ 0 h 3787967"/>
                    <a:gd name="connsiteX4" fmla="*/ 3925108 w 4486545"/>
                    <a:gd name="connsiteY4" fmla="*/ 117554 h 3787967"/>
                    <a:gd name="connsiteX5" fmla="*/ 4486545 w 4486545"/>
                    <a:gd name="connsiteY5" fmla="*/ 117554 h 3787967"/>
                    <a:gd name="connsiteX6" fmla="*/ 4486545 w 4486545"/>
                    <a:gd name="connsiteY6" fmla="*/ 1692539 h 3787967"/>
                    <a:gd name="connsiteX7" fmla="*/ 4486545 w 4486545"/>
                    <a:gd name="connsiteY7" fmla="*/ 2212982 h 3787967"/>
                    <a:gd name="connsiteX8" fmla="*/ 4486545 w 4486545"/>
                    <a:gd name="connsiteY8" fmla="*/ 3787967 h 3787967"/>
                    <a:gd name="connsiteX9" fmla="*/ 3494911 w 4486545"/>
                    <a:gd name="connsiteY9" fmla="*/ 3787967 h 3787967"/>
                    <a:gd name="connsiteX10" fmla="*/ 991634 w 4486545"/>
                    <a:gd name="connsiteY10" fmla="*/ 3787967 h 3787967"/>
                    <a:gd name="connsiteX11" fmla="*/ 0 w 4486545"/>
                    <a:gd name="connsiteY11" fmla="*/ 3787967 h 3787967"/>
                    <a:gd name="connsiteX12" fmla="*/ 0 w 4486545"/>
                    <a:gd name="connsiteY12" fmla="*/ 2212982 h 3787967"/>
                    <a:gd name="connsiteX13" fmla="*/ 0 w 4486545"/>
                    <a:gd name="connsiteY13" fmla="*/ 1574985 h 3787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86545" h="3787967">
                      <a:moveTo>
                        <a:pt x="0" y="0"/>
                      </a:moveTo>
                      <a:lnTo>
                        <a:pt x="991634" y="0"/>
                      </a:lnTo>
                      <a:lnTo>
                        <a:pt x="2867890" y="0"/>
                      </a:lnTo>
                      <a:lnTo>
                        <a:pt x="3859524" y="0"/>
                      </a:lnTo>
                      <a:lnTo>
                        <a:pt x="3925108" y="117554"/>
                      </a:lnTo>
                      <a:lnTo>
                        <a:pt x="4486545" y="117554"/>
                      </a:lnTo>
                      <a:lnTo>
                        <a:pt x="4486545" y="1692539"/>
                      </a:lnTo>
                      <a:lnTo>
                        <a:pt x="4486545" y="2212982"/>
                      </a:lnTo>
                      <a:lnTo>
                        <a:pt x="4486545" y="3787967"/>
                      </a:lnTo>
                      <a:lnTo>
                        <a:pt x="3494911" y="3787967"/>
                      </a:lnTo>
                      <a:lnTo>
                        <a:pt x="991634" y="3787967"/>
                      </a:lnTo>
                      <a:lnTo>
                        <a:pt x="0" y="3787967"/>
                      </a:lnTo>
                      <a:lnTo>
                        <a:pt x="0" y="2212982"/>
                      </a:lnTo>
                      <a:lnTo>
                        <a:pt x="0" y="15749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1334"/>
                    </a:gs>
                    <a:gs pos="76000">
                      <a:srgbClr val="000040">
                        <a:alpha val="0"/>
                      </a:srgbClr>
                    </a:gs>
                  </a:gsLst>
                  <a:lin ang="5400000" scaled="0"/>
                </a:gradFill>
                <a:ln w="9525">
                  <a:gradFill>
                    <a:gsLst>
                      <a:gs pos="0">
                        <a:srgbClr val="41C7FF"/>
                      </a:gs>
                      <a:gs pos="88000">
                        <a:srgbClr val="009FDE">
                          <a:alpha val="0"/>
                        </a:srgb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grpSp>
              <p:nvGrpSpPr>
                <p:cNvPr id="150" name="组合 149"/>
                <p:cNvGrpSpPr/>
                <p:nvPr/>
              </p:nvGrpSpPr>
              <p:grpSpPr>
                <a:xfrm>
                  <a:off x="304586" y="1834328"/>
                  <a:ext cx="115121" cy="273581"/>
                  <a:chOff x="321188" y="1487834"/>
                  <a:chExt cx="181488" cy="497755"/>
                </a:xfrm>
              </p:grpSpPr>
              <p:sp>
                <p:nvSpPr>
                  <p:cNvPr id="151" name="矩形 150"/>
                  <p:cNvSpPr/>
                  <p:nvPr/>
                </p:nvSpPr>
                <p:spPr>
                  <a:xfrm>
                    <a:off x="321188" y="1487834"/>
                    <a:ext cx="181488" cy="250835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2" name="矩形 151"/>
                  <p:cNvSpPr/>
                  <p:nvPr/>
                </p:nvSpPr>
                <p:spPr>
                  <a:xfrm>
                    <a:off x="321188" y="1780306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3" name="矩形 152"/>
                  <p:cNvSpPr/>
                  <p:nvPr/>
                </p:nvSpPr>
                <p:spPr>
                  <a:xfrm>
                    <a:off x="321188" y="1860088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4" name="矩形 153"/>
                  <p:cNvSpPr/>
                  <p:nvPr/>
                </p:nvSpPr>
                <p:spPr>
                  <a:xfrm>
                    <a:off x="321188" y="1939870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39" name="矩形 25"/>
              <p:cNvSpPr/>
              <p:nvPr/>
            </p:nvSpPr>
            <p:spPr>
              <a:xfrm>
                <a:off x="339036" y="1148062"/>
                <a:ext cx="5265760" cy="5407546"/>
              </a:xfrm>
              <a:prstGeom prst="rect">
                <a:avLst/>
              </a:prstGeom>
              <a:gradFill flip="none" rotWithShape="1">
                <a:gsLst>
                  <a:gs pos="0">
                    <a:srgbClr val="00FFFF">
                      <a:alpha val="24000"/>
                    </a:srgbClr>
                  </a:gs>
                  <a:gs pos="51000">
                    <a:schemeClr val="tx1">
                      <a:lumMod val="75000"/>
                      <a:lumOff val="25000"/>
                      <a:alpha val="20000"/>
                    </a:schemeClr>
                  </a:gs>
                  <a:gs pos="100000">
                    <a:srgbClr val="00FFFF">
                      <a:alpha val="19000"/>
                    </a:srgbClr>
                  </a:gs>
                </a:gsLst>
                <a:lin ang="2700000" scaled="1"/>
              </a:gradFill>
              <a:ln w="31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0" name="半闭框 26"/>
              <p:cNvSpPr/>
              <p:nvPr/>
            </p:nvSpPr>
            <p:spPr>
              <a:xfrm rot="10800000" flipV="1">
                <a:off x="4134505" y="1085596"/>
                <a:ext cx="1434863" cy="255639"/>
              </a:xfrm>
              <a:prstGeom prst="halfFrame">
                <a:avLst/>
              </a:prstGeom>
              <a:gradFill flip="none" rotWithShape="1">
                <a:gsLst>
                  <a:gs pos="0">
                    <a:srgbClr val="00FFFF">
                      <a:alpha val="22000"/>
                    </a:srgbClr>
                  </a:gs>
                  <a:gs pos="50000">
                    <a:srgbClr val="74C2C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51725" y="2279409"/>
              <a:ext cx="5560775" cy="1531315"/>
              <a:chOff x="-4506063" y="4565225"/>
              <a:chExt cx="4463323" cy="1218434"/>
            </a:xfrm>
          </p:grpSpPr>
          <p:sp>
            <p:nvSpPr>
              <p:cNvPr id="136" name="文本框 179"/>
              <p:cNvSpPr txBox="1"/>
              <p:nvPr/>
            </p:nvSpPr>
            <p:spPr>
              <a:xfrm>
                <a:off x="-4506063" y="5417349"/>
                <a:ext cx="4463323" cy="366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>
                  <a:defRPr/>
                </a:pPr>
                <a:r>
                  <a:rPr lang="zh-CN" altLang="en-US" sz="2400" b="1" dirty="0" smtClean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静电复合</a:t>
                </a:r>
                <a:endParaRPr lang="zh-CN" altLang="en-US" sz="24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六边形 136"/>
              <p:cNvSpPr/>
              <p:nvPr/>
            </p:nvSpPr>
            <p:spPr>
              <a:xfrm>
                <a:off x="-4383414" y="4565225"/>
                <a:ext cx="4218492" cy="707501"/>
              </a:xfrm>
              <a:prstGeom prst="hexagon">
                <a:avLst>
                  <a:gd name="adj" fmla="val 22872"/>
                  <a:gd name="vf" fmla="val 115470"/>
                </a:avLst>
              </a:prstGeom>
              <a:gradFill>
                <a:gsLst>
                  <a:gs pos="0">
                    <a:srgbClr val="00B0F0">
                      <a:alpha val="20000"/>
                    </a:srgbClr>
                  </a:gs>
                  <a:gs pos="100000">
                    <a:srgbClr val="00B0F0">
                      <a:alpha val="0"/>
                    </a:srgbClr>
                  </a:gs>
                </a:gsLst>
                <a:lin ang="5400000" scaled="0"/>
              </a:gradFill>
              <a:ln w="15875">
                <a:gradFill>
                  <a:gsLst>
                    <a:gs pos="0">
                      <a:srgbClr val="00B0F0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</p:grpSp>
        <p:sp>
          <p:nvSpPr>
            <p:cNvPr id="131" name="文本框 106"/>
            <p:cNvSpPr txBox="1"/>
            <p:nvPr/>
          </p:nvSpPr>
          <p:spPr>
            <a:xfrm>
              <a:off x="1201242" y="3810936"/>
              <a:ext cx="3213568" cy="67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indent="0" algn="ctr">
                <a:buFont typeface="Wingdings" panose="05000000000000000000" pitchFamily="2" charset="2"/>
                <a:buNone/>
                <a:defRPr sz="4800" b="1">
                  <a:solidFill>
                    <a:schemeClr val="bg1"/>
                  </a:solidFill>
                  <a:latin typeface="+mj-lt"/>
                  <a:ea typeface="cwTeXMing" panose="02000609000000000000" pitchFamily="49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en-US" sz="4400" dirty="0">
                  <a:effectLst>
                    <a:outerShdw blurRad="101600" dist="38100" dir="2700000" sx="95000" sy="95000" algn="tl" rotWithShape="0">
                      <a:srgbClr val="33AEF2">
                        <a:alpha val="81000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独家设计</a:t>
              </a:r>
              <a:endParaRPr lang="zh-CN" altLang="en-US" sz="4400" dirty="0">
                <a:effectLst>
                  <a:outerShdw blurRad="101600" dist="38100" dir="2700000" sx="95000" sy="95000" algn="tl" rotWithShape="0">
                    <a:srgbClr val="33AEF2">
                      <a:alpha val="81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文本框 179"/>
            <p:cNvSpPr txBox="1"/>
            <p:nvPr/>
          </p:nvSpPr>
          <p:spPr>
            <a:xfrm>
              <a:off x="1568740" y="4578138"/>
              <a:ext cx="3015615" cy="1476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拒绝交联</a:t>
              </a:r>
              <a:r>
                <a:rPr lang="zh-CN" altLang="en-US" sz="2000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安全无毒</a:t>
              </a:r>
              <a:endParaRPr lang="en-US" altLang="zh-CN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工艺简单</a:t>
              </a:r>
              <a:r>
                <a:rPr lang="zh-CN" altLang="en-US" sz="2000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易于推广</a:t>
              </a:r>
              <a:endParaRPr lang="en-US" altLang="zh-CN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R="0" lvl="0" indent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成本低廉</a:t>
              </a:r>
              <a:r>
                <a:rPr lang="zh-CN" altLang="en-US" sz="2000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价格优势</a:t>
              </a:r>
              <a:endParaRPr lang="zh-CN" altLang="en-US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iconfont-11868-5667982"/>
            <p:cNvSpPr/>
            <p:nvPr/>
          </p:nvSpPr>
          <p:spPr>
            <a:xfrm>
              <a:off x="1180150" y="4763913"/>
              <a:ext cx="304843" cy="304697"/>
            </a:xfrm>
            <a:custGeom>
              <a:avLst/>
              <a:gdLst>
                <a:gd name="T0" fmla="*/ 4513 w 13133"/>
                <a:gd name="T1" fmla="*/ 6313 h 13125"/>
                <a:gd name="T2" fmla="*/ 5796 w 13133"/>
                <a:gd name="T3" fmla="*/ 7593 h 13125"/>
                <a:gd name="T4" fmla="*/ 8622 w 13133"/>
                <a:gd name="T5" fmla="*/ 4767 h 13125"/>
                <a:gd name="T6" fmla="*/ 9452 w 13133"/>
                <a:gd name="T7" fmla="*/ 4760 h 13125"/>
                <a:gd name="T8" fmla="*/ 9445 w 13133"/>
                <a:gd name="T9" fmla="*/ 5590 h 13125"/>
                <a:gd name="T10" fmla="*/ 6340 w 13133"/>
                <a:gd name="T11" fmla="*/ 8695 h 13125"/>
                <a:gd name="T12" fmla="*/ 6223 w 13133"/>
                <a:gd name="T13" fmla="*/ 8870 h 13125"/>
                <a:gd name="T14" fmla="*/ 5782 w 13133"/>
                <a:gd name="T15" fmla="*/ 9044 h 13125"/>
                <a:gd name="T16" fmla="*/ 5331 w 13133"/>
                <a:gd name="T17" fmla="*/ 8881 h 13125"/>
                <a:gd name="T18" fmla="*/ 5237 w 13133"/>
                <a:gd name="T19" fmla="*/ 8739 h 13125"/>
                <a:gd name="T20" fmla="*/ 3659 w 13133"/>
                <a:gd name="T21" fmla="*/ 7166 h 13125"/>
                <a:gd name="T22" fmla="*/ 3659 w 13133"/>
                <a:gd name="T23" fmla="*/ 6312 h 13125"/>
                <a:gd name="T24" fmla="*/ 4513 w 13133"/>
                <a:gd name="T25" fmla="*/ 6313 h 13125"/>
                <a:gd name="T26" fmla="*/ 6400 w 13133"/>
                <a:gd name="T27" fmla="*/ 13123 h 13125"/>
                <a:gd name="T28" fmla="*/ 1875 w 13133"/>
                <a:gd name="T29" fmla="*/ 11248 h 13125"/>
                <a:gd name="T30" fmla="*/ 0 w 13133"/>
                <a:gd name="T31" fmla="*/ 6723 h 13125"/>
                <a:gd name="T32" fmla="*/ 582 w 13133"/>
                <a:gd name="T33" fmla="*/ 6141 h 13125"/>
                <a:gd name="T34" fmla="*/ 1164 w 13133"/>
                <a:gd name="T35" fmla="*/ 6723 h 13125"/>
                <a:gd name="T36" fmla="*/ 5244 w 13133"/>
                <a:gd name="T37" fmla="*/ 11843 h 13125"/>
                <a:gd name="T38" fmla="*/ 11137 w 13133"/>
                <a:gd name="T39" fmla="*/ 8993 h 13125"/>
                <a:gd name="T40" fmla="*/ 9660 w 13133"/>
                <a:gd name="T41" fmla="*/ 2616 h 13125"/>
                <a:gd name="T42" fmla="*/ 3113 w 13133"/>
                <a:gd name="T43" fmla="*/ 2650 h 13125"/>
                <a:gd name="T44" fmla="*/ 4073 w 13133"/>
                <a:gd name="T45" fmla="*/ 2650 h 13125"/>
                <a:gd name="T46" fmla="*/ 4655 w 13133"/>
                <a:gd name="T47" fmla="*/ 3232 h 13125"/>
                <a:gd name="T48" fmla="*/ 4073 w 13133"/>
                <a:gd name="T49" fmla="*/ 3814 h 13125"/>
                <a:gd name="T50" fmla="*/ 1745 w 13133"/>
                <a:gd name="T51" fmla="*/ 3814 h 13125"/>
                <a:gd name="T52" fmla="*/ 1164 w 13133"/>
                <a:gd name="T53" fmla="*/ 3232 h 13125"/>
                <a:gd name="T54" fmla="*/ 1040 w 13133"/>
                <a:gd name="T55" fmla="*/ 3232 h 13125"/>
                <a:gd name="T56" fmla="*/ 1164 w 13133"/>
                <a:gd name="T57" fmla="*/ 3055 h 13125"/>
                <a:gd name="T58" fmla="*/ 1164 w 13133"/>
                <a:gd name="T59" fmla="*/ 905 h 13125"/>
                <a:gd name="T60" fmla="*/ 1745 w 13133"/>
                <a:gd name="T61" fmla="*/ 323 h 13125"/>
                <a:gd name="T62" fmla="*/ 2327 w 13133"/>
                <a:gd name="T63" fmla="*/ 905 h 13125"/>
                <a:gd name="T64" fmla="*/ 2327 w 13133"/>
                <a:gd name="T65" fmla="*/ 1790 h 13125"/>
                <a:gd name="T66" fmla="*/ 8097 w 13133"/>
                <a:gd name="T67" fmla="*/ 551 h 13125"/>
                <a:gd name="T68" fmla="*/ 12428 w 13133"/>
                <a:gd name="T69" fmla="*/ 4559 h 13125"/>
                <a:gd name="T70" fmla="*/ 11639 w 13133"/>
                <a:gd name="T71" fmla="*/ 10407 h 13125"/>
                <a:gd name="T72" fmla="*/ 6400 w 13133"/>
                <a:gd name="T73" fmla="*/ 13123 h 1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33" h="13125">
                  <a:moveTo>
                    <a:pt x="4513" y="6313"/>
                  </a:moveTo>
                  <a:lnTo>
                    <a:pt x="5796" y="7593"/>
                  </a:lnTo>
                  <a:lnTo>
                    <a:pt x="8622" y="4767"/>
                  </a:lnTo>
                  <a:cubicBezTo>
                    <a:pt x="8848" y="4533"/>
                    <a:pt x="9222" y="4530"/>
                    <a:pt x="9452" y="4760"/>
                  </a:cubicBezTo>
                  <a:cubicBezTo>
                    <a:pt x="9682" y="4990"/>
                    <a:pt x="9679" y="5364"/>
                    <a:pt x="9445" y="5590"/>
                  </a:cubicBezTo>
                  <a:lnTo>
                    <a:pt x="6340" y="8695"/>
                  </a:lnTo>
                  <a:cubicBezTo>
                    <a:pt x="6312" y="8760"/>
                    <a:pt x="6272" y="8819"/>
                    <a:pt x="6223" y="8870"/>
                  </a:cubicBezTo>
                  <a:cubicBezTo>
                    <a:pt x="6106" y="8986"/>
                    <a:pt x="5947" y="9049"/>
                    <a:pt x="5782" y="9044"/>
                  </a:cubicBezTo>
                  <a:cubicBezTo>
                    <a:pt x="5615" y="9058"/>
                    <a:pt x="5450" y="8999"/>
                    <a:pt x="5331" y="8881"/>
                  </a:cubicBezTo>
                  <a:cubicBezTo>
                    <a:pt x="5293" y="8839"/>
                    <a:pt x="5261" y="8791"/>
                    <a:pt x="5237" y="8739"/>
                  </a:cubicBezTo>
                  <a:lnTo>
                    <a:pt x="3659" y="7166"/>
                  </a:lnTo>
                  <a:cubicBezTo>
                    <a:pt x="3423" y="6930"/>
                    <a:pt x="3423" y="6548"/>
                    <a:pt x="3659" y="6312"/>
                  </a:cubicBezTo>
                  <a:cubicBezTo>
                    <a:pt x="3895" y="6077"/>
                    <a:pt x="4278" y="6077"/>
                    <a:pt x="4513" y="6313"/>
                  </a:cubicBezTo>
                  <a:close/>
                  <a:moveTo>
                    <a:pt x="6400" y="13123"/>
                  </a:moveTo>
                  <a:cubicBezTo>
                    <a:pt x="4703" y="13123"/>
                    <a:pt x="3075" y="12449"/>
                    <a:pt x="1875" y="11248"/>
                  </a:cubicBezTo>
                  <a:cubicBezTo>
                    <a:pt x="674" y="10048"/>
                    <a:pt x="0" y="8420"/>
                    <a:pt x="0" y="6723"/>
                  </a:cubicBezTo>
                  <a:cubicBezTo>
                    <a:pt x="0" y="6402"/>
                    <a:pt x="260" y="6141"/>
                    <a:pt x="582" y="6141"/>
                  </a:cubicBezTo>
                  <a:cubicBezTo>
                    <a:pt x="903" y="6141"/>
                    <a:pt x="1164" y="6402"/>
                    <a:pt x="1164" y="6723"/>
                  </a:cubicBezTo>
                  <a:cubicBezTo>
                    <a:pt x="1160" y="9173"/>
                    <a:pt x="2855" y="11299"/>
                    <a:pt x="5244" y="11843"/>
                  </a:cubicBezTo>
                  <a:cubicBezTo>
                    <a:pt x="7633" y="12387"/>
                    <a:pt x="10079" y="11204"/>
                    <a:pt x="11137" y="8993"/>
                  </a:cubicBezTo>
                  <a:cubicBezTo>
                    <a:pt x="12195" y="6783"/>
                    <a:pt x="11582" y="4135"/>
                    <a:pt x="9660" y="2616"/>
                  </a:cubicBezTo>
                  <a:cubicBezTo>
                    <a:pt x="7737" y="1096"/>
                    <a:pt x="5019" y="1111"/>
                    <a:pt x="3113" y="2650"/>
                  </a:cubicBezTo>
                  <a:lnTo>
                    <a:pt x="4073" y="2650"/>
                  </a:lnTo>
                  <a:cubicBezTo>
                    <a:pt x="4394" y="2650"/>
                    <a:pt x="4655" y="2911"/>
                    <a:pt x="4655" y="3232"/>
                  </a:cubicBezTo>
                  <a:cubicBezTo>
                    <a:pt x="4655" y="3553"/>
                    <a:pt x="4394" y="3814"/>
                    <a:pt x="4073" y="3814"/>
                  </a:cubicBezTo>
                  <a:lnTo>
                    <a:pt x="1745" y="3814"/>
                  </a:lnTo>
                  <a:cubicBezTo>
                    <a:pt x="1424" y="3814"/>
                    <a:pt x="1164" y="3553"/>
                    <a:pt x="1164" y="3232"/>
                  </a:cubicBezTo>
                  <a:lnTo>
                    <a:pt x="1040" y="3232"/>
                  </a:lnTo>
                  <a:cubicBezTo>
                    <a:pt x="1079" y="3172"/>
                    <a:pt x="1122" y="3114"/>
                    <a:pt x="1164" y="3055"/>
                  </a:cubicBezTo>
                  <a:lnTo>
                    <a:pt x="1164" y="905"/>
                  </a:lnTo>
                  <a:cubicBezTo>
                    <a:pt x="1164" y="584"/>
                    <a:pt x="1424" y="323"/>
                    <a:pt x="1745" y="323"/>
                  </a:cubicBezTo>
                  <a:cubicBezTo>
                    <a:pt x="2067" y="323"/>
                    <a:pt x="2327" y="584"/>
                    <a:pt x="2327" y="905"/>
                  </a:cubicBezTo>
                  <a:lnTo>
                    <a:pt x="2327" y="1790"/>
                  </a:lnTo>
                  <a:cubicBezTo>
                    <a:pt x="3934" y="462"/>
                    <a:pt x="6086" y="0"/>
                    <a:pt x="8097" y="551"/>
                  </a:cubicBezTo>
                  <a:cubicBezTo>
                    <a:pt x="10107" y="1102"/>
                    <a:pt x="11723" y="2597"/>
                    <a:pt x="12428" y="4559"/>
                  </a:cubicBezTo>
                  <a:cubicBezTo>
                    <a:pt x="13133" y="6520"/>
                    <a:pt x="12838" y="8702"/>
                    <a:pt x="11639" y="10407"/>
                  </a:cubicBezTo>
                  <a:cubicBezTo>
                    <a:pt x="10439" y="12111"/>
                    <a:pt x="8484" y="13125"/>
                    <a:pt x="6400" y="13123"/>
                  </a:cubicBezTo>
                  <a:close/>
                </a:path>
              </a:pathLst>
            </a:custGeom>
            <a:gradFill>
              <a:gsLst>
                <a:gs pos="63000">
                  <a:srgbClr val="15CEE1"/>
                </a:gs>
                <a:gs pos="36000">
                  <a:srgbClr val="00B0F0"/>
                </a:gs>
                <a:gs pos="0">
                  <a:srgbClr val="00B0F0">
                    <a:alpha val="0"/>
                  </a:srgbClr>
                </a:gs>
                <a:gs pos="100000">
                  <a:srgbClr val="25E3D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iconfont-11868-5667982"/>
            <p:cNvSpPr/>
            <p:nvPr/>
          </p:nvSpPr>
          <p:spPr>
            <a:xfrm>
              <a:off x="1163638" y="5234882"/>
              <a:ext cx="304843" cy="304697"/>
            </a:xfrm>
            <a:custGeom>
              <a:avLst/>
              <a:gdLst>
                <a:gd name="T0" fmla="*/ 4513 w 13133"/>
                <a:gd name="T1" fmla="*/ 6313 h 13125"/>
                <a:gd name="T2" fmla="*/ 5796 w 13133"/>
                <a:gd name="T3" fmla="*/ 7593 h 13125"/>
                <a:gd name="T4" fmla="*/ 8622 w 13133"/>
                <a:gd name="T5" fmla="*/ 4767 h 13125"/>
                <a:gd name="T6" fmla="*/ 9452 w 13133"/>
                <a:gd name="T7" fmla="*/ 4760 h 13125"/>
                <a:gd name="T8" fmla="*/ 9445 w 13133"/>
                <a:gd name="T9" fmla="*/ 5590 h 13125"/>
                <a:gd name="T10" fmla="*/ 6340 w 13133"/>
                <a:gd name="T11" fmla="*/ 8695 h 13125"/>
                <a:gd name="T12" fmla="*/ 6223 w 13133"/>
                <a:gd name="T13" fmla="*/ 8870 h 13125"/>
                <a:gd name="T14" fmla="*/ 5782 w 13133"/>
                <a:gd name="T15" fmla="*/ 9044 h 13125"/>
                <a:gd name="T16" fmla="*/ 5331 w 13133"/>
                <a:gd name="T17" fmla="*/ 8881 h 13125"/>
                <a:gd name="T18" fmla="*/ 5237 w 13133"/>
                <a:gd name="T19" fmla="*/ 8739 h 13125"/>
                <a:gd name="T20" fmla="*/ 3659 w 13133"/>
                <a:gd name="T21" fmla="*/ 7166 h 13125"/>
                <a:gd name="T22" fmla="*/ 3659 w 13133"/>
                <a:gd name="T23" fmla="*/ 6312 h 13125"/>
                <a:gd name="T24" fmla="*/ 4513 w 13133"/>
                <a:gd name="T25" fmla="*/ 6313 h 13125"/>
                <a:gd name="T26" fmla="*/ 6400 w 13133"/>
                <a:gd name="T27" fmla="*/ 13123 h 13125"/>
                <a:gd name="T28" fmla="*/ 1875 w 13133"/>
                <a:gd name="T29" fmla="*/ 11248 h 13125"/>
                <a:gd name="T30" fmla="*/ 0 w 13133"/>
                <a:gd name="T31" fmla="*/ 6723 h 13125"/>
                <a:gd name="T32" fmla="*/ 582 w 13133"/>
                <a:gd name="T33" fmla="*/ 6141 h 13125"/>
                <a:gd name="T34" fmla="*/ 1164 w 13133"/>
                <a:gd name="T35" fmla="*/ 6723 h 13125"/>
                <a:gd name="T36" fmla="*/ 5244 w 13133"/>
                <a:gd name="T37" fmla="*/ 11843 h 13125"/>
                <a:gd name="T38" fmla="*/ 11137 w 13133"/>
                <a:gd name="T39" fmla="*/ 8993 h 13125"/>
                <a:gd name="T40" fmla="*/ 9660 w 13133"/>
                <a:gd name="T41" fmla="*/ 2616 h 13125"/>
                <a:gd name="T42" fmla="*/ 3113 w 13133"/>
                <a:gd name="T43" fmla="*/ 2650 h 13125"/>
                <a:gd name="T44" fmla="*/ 4073 w 13133"/>
                <a:gd name="T45" fmla="*/ 2650 h 13125"/>
                <a:gd name="T46" fmla="*/ 4655 w 13133"/>
                <a:gd name="T47" fmla="*/ 3232 h 13125"/>
                <a:gd name="T48" fmla="*/ 4073 w 13133"/>
                <a:gd name="T49" fmla="*/ 3814 h 13125"/>
                <a:gd name="T50" fmla="*/ 1745 w 13133"/>
                <a:gd name="T51" fmla="*/ 3814 h 13125"/>
                <a:gd name="T52" fmla="*/ 1164 w 13133"/>
                <a:gd name="T53" fmla="*/ 3232 h 13125"/>
                <a:gd name="T54" fmla="*/ 1040 w 13133"/>
                <a:gd name="T55" fmla="*/ 3232 h 13125"/>
                <a:gd name="T56" fmla="*/ 1164 w 13133"/>
                <a:gd name="T57" fmla="*/ 3055 h 13125"/>
                <a:gd name="T58" fmla="*/ 1164 w 13133"/>
                <a:gd name="T59" fmla="*/ 905 h 13125"/>
                <a:gd name="T60" fmla="*/ 1745 w 13133"/>
                <a:gd name="T61" fmla="*/ 323 h 13125"/>
                <a:gd name="T62" fmla="*/ 2327 w 13133"/>
                <a:gd name="T63" fmla="*/ 905 h 13125"/>
                <a:gd name="T64" fmla="*/ 2327 w 13133"/>
                <a:gd name="T65" fmla="*/ 1790 h 13125"/>
                <a:gd name="T66" fmla="*/ 8097 w 13133"/>
                <a:gd name="T67" fmla="*/ 551 h 13125"/>
                <a:gd name="T68" fmla="*/ 12428 w 13133"/>
                <a:gd name="T69" fmla="*/ 4559 h 13125"/>
                <a:gd name="T70" fmla="*/ 11639 w 13133"/>
                <a:gd name="T71" fmla="*/ 10407 h 13125"/>
                <a:gd name="T72" fmla="*/ 6400 w 13133"/>
                <a:gd name="T73" fmla="*/ 13123 h 1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33" h="13125">
                  <a:moveTo>
                    <a:pt x="4513" y="6313"/>
                  </a:moveTo>
                  <a:lnTo>
                    <a:pt x="5796" y="7593"/>
                  </a:lnTo>
                  <a:lnTo>
                    <a:pt x="8622" y="4767"/>
                  </a:lnTo>
                  <a:cubicBezTo>
                    <a:pt x="8848" y="4533"/>
                    <a:pt x="9222" y="4530"/>
                    <a:pt x="9452" y="4760"/>
                  </a:cubicBezTo>
                  <a:cubicBezTo>
                    <a:pt x="9682" y="4990"/>
                    <a:pt x="9679" y="5364"/>
                    <a:pt x="9445" y="5590"/>
                  </a:cubicBezTo>
                  <a:lnTo>
                    <a:pt x="6340" y="8695"/>
                  </a:lnTo>
                  <a:cubicBezTo>
                    <a:pt x="6312" y="8760"/>
                    <a:pt x="6272" y="8819"/>
                    <a:pt x="6223" y="8870"/>
                  </a:cubicBezTo>
                  <a:cubicBezTo>
                    <a:pt x="6106" y="8986"/>
                    <a:pt x="5947" y="9049"/>
                    <a:pt x="5782" y="9044"/>
                  </a:cubicBezTo>
                  <a:cubicBezTo>
                    <a:pt x="5615" y="9058"/>
                    <a:pt x="5450" y="8999"/>
                    <a:pt x="5331" y="8881"/>
                  </a:cubicBezTo>
                  <a:cubicBezTo>
                    <a:pt x="5293" y="8839"/>
                    <a:pt x="5261" y="8791"/>
                    <a:pt x="5237" y="8739"/>
                  </a:cubicBezTo>
                  <a:lnTo>
                    <a:pt x="3659" y="7166"/>
                  </a:lnTo>
                  <a:cubicBezTo>
                    <a:pt x="3423" y="6930"/>
                    <a:pt x="3423" y="6548"/>
                    <a:pt x="3659" y="6312"/>
                  </a:cubicBezTo>
                  <a:cubicBezTo>
                    <a:pt x="3895" y="6077"/>
                    <a:pt x="4278" y="6077"/>
                    <a:pt x="4513" y="6313"/>
                  </a:cubicBezTo>
                  <a:close/>
                  <a:moveTo>
                    <a:pt x="6400" y="13123"/>
                  </a:moveTo>
                  <a:cubicBezTo>
                    <a:pt x="4703" y="13123"/>
                    <a:pt x="3075" y="12449"/>
                    <a:pt x="1875" y="11248"/>
                  </a:cubicBezTo>
                  <a:cubicBezTo>
                    <a:pt x="674" y="10048"/>
                    <a:pt x="0" y="8420"/>
                    <a:pt x="0" y="6723"/>
                  </a:cubicBezTo>
                  <a:cubicBezTo>
                    <a:pt x="0" y="6402"/>
                    <a:pt x="260" y="6141"/>
                    <a:pt x="582" y="6141"/>
                  </a:cubicBezTo>
                  <a:cubicBezTo>
                    <a:pt x="903" y="6141"/>
                    <a:pt x="1164" y="6402"/>
                    <a:pt x="1164" y="6723"/>
                  </a:cubicBezTo>
                  <a:cubicBezTo>
                    <a:pt x="1160" y="9173"/>
                    <a:pt x="2855" y="11299"/>
                    <a:pt x="5244" y="11843"/>
                  </a:cubicBezTo>
                  <a:cubicBezTo>
                    <a:pt x="7633" y="12387"/>
                    <a:pt x="10079" y="11204"/>
                    <a:pt x="11137" y="8993"/>
                  </a:cubicBezTo>
                  <a:cubicBezTo>
                    <a:pt x="12195" y="6783"/>
                    <a:pt x="11582" y="4135"/>
                    <a:pt x="9660" y="2616"/>
                  </a:cubicBezTo>
                  <a:cubicBezTo>
                    <a:pt x="7737" y="1096"/>
                    <a:pt x="5019" y="1111"/>
                    <a:pt x="3113" y="2650"/>
                  </a:cubicBezTo>
                  <a:lnTo>
                    <a:pt x="4073" y="2650"/>
                  </a:lnTo>
                  <a:cubicBezTo>
                    <a:pt x="4394" y="2650"/>
                    <a:pt x="4655" y="2911"/>
                    <a:pt x="4655" y="3232"/>
                  </a:cubicBezTo>
                  <a:cubicBezTo>
                    <a:pt x="4655" y="3553"/>
                    <a:pt x="4394" y="3814"/>
                    <a:pt x="4073" y="3814"/>
                  </a:cubicBezTo>
                  <a:lnTo>
                    <a:pt x="1745" y="3814"/>
                  </a:lnTo>
                  <a:cubicBezTo>
                    <a:pt x="1424" y="3814"/>
                    <a:pt x="1164" y="3553"/>
                    <a:pt x="1164" y="3232"/>
                  </a:cubicBezTo>
                  <a:lnTo>
                    <a:pt x="1040" y="3232"/>
                  </a:lnTo>
                  <a:cubicBezTo>
                    <a:pt x="1079" y="3172"/>
                    <a:pt x="1122" y="3114"/>
                    <a:pt x="1164" y="3055"/>
                  </a:cubicBezTo>
                  <a:lnTo>
                    <a:pt x="1164" y="905"/>
                  </a:lnTo>
                  <a:cubicBezTo>
                    <a:pt x="1164" y="584"/>
                    <a:pt x="1424" y="323"/>
                    <a:pt x="1745" y="323"/>
                  </a:cubicBezTo>
                  <a:cubicBezTo>
                    <a:pt x="2067" y="323"/>
                    <a:pt x="2327" y="584"/>
                    <a:pt x="2327" y="905"/>
                  </a:cubicBezTo>
                  <a:lnTo>
                    <a:pt x="2327" y="1790"/>
                  </a:lnTo>
                  <a:cubicBezTo>
                    <a:pt x="3934" y="462"/>
                    <a:pt x="6086" y="0"/>
                    <a:pt x="8097" y="551"/>
                  </a:cubicBezTo>
                  <a:cubicBezTo>
                    <a:pt x="10107" y="1102"/>
                    <a:pt x="11723" y="2597"/>
                    <a:pt x="12428" y="4559"/>
                  </a:cubicBezTo>
                  <a:cubicBezTo>
                    <a:pt x="13133" y="6520"/>
                    <a:pt x="12838" y="8702"/>
                    <a:pt x="11639" y="10407"/>
                  </a:cubicBezTo>
                  <a:cubicBezTo>
                    <a:pt x="10439" y="12111"/>
                    <a:pt x="8484" y="13125"/>
                    <a:pt x="6400" y="13123"/>
                  </a:cubicBezTo>
                  <a:close/>
                </a:path>
              </a:pathLst>
            </a:custGeom>
            <a:gradFill>
              <a:gsLst>
                <a:gs pos="63000">
                  <a:srgbClr val="15CEE1"/>
                </a:gs>
                <a:gs pos="36000">
                  <a:srgbClr val="00B0F0"/>
                </a:gs>
                <a:gs pos="0">
                  <a:srgbClr val="00B0F0">
                    <a:alpha val="0"/>
                  </a:srgbClr>
                </a:gs>
                <a:gs pos="100000">
                  <a:srgbClr val="25E3D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iconfont-11868-5667982"/>
            <p:cNvSpPr/>
            <p:nvPr/>
          </p:nvSpPr>
          <p:spPr>
            <a:xfrm>
              <a:off x="1159122" y="5660985"/>
              <a:ext cx="304843" cy="304697"/>
            </a:xfrm>
            <a:custGeom>
              <a:avLst/>
              <a:gdLst>
                <a:gd name="T0" fmla="*/ 4513 w 13133"/>
                <a:gd name="T1" fmla="*/ 6313 h 13125"/>
                <a:gd name="T2" fmla="*/ 5796 w 13133"/>
                <a:gd name="T3" fmla="*/ 7593 h 13125"/>
                <a:gd name="T4" fmla="*/ 8622 w 13133"/>
                <a:gd name="T5" fmla="*/ 4767 h 13125"/>
                <a:gd name="T6" fmla="*/ 9452 w 13133"/>
                <a:gd name="T7" fmla="*/ 4760 h 13125"/>
                <a:gd name="T8" fmla="*/ 9445 w 13133"/>
                <a:gd name="T9" fmla="*/ 5590 h 13125"/>
                <a:gd name="T10" fmla="*/ 6340 w 13133"/>
                <a:gd name="T11" fmla="*/ 8695 h 13125"/>
                <a:gd name="T12" fmla="*/ 6223 w 13133"/>
                <a:gd name="T13" fmla="*/ 8870 h 13125"/>
                <a:gd name="T14" fmla="*/ 5782 w 13133"/>
                <a:gd name="T15" fmla="*/ 9044 h 13125"/>
                <a:gd name="T16" fmla="*/ 5331 w 13133"/>
                <a:gd name="T17" fmla="*/ 8881 h 13125"/>
                <a:gd name="T18" fmla="*/ 5237 w 13133"/>
                <a:gd name="T19" fmla="*/ 8739 h 13125"/>
                <a:gd name="T20" fmla="*/ 3659 w 13133"/>
                <a:gd name="T21" fmla="*/ 7166 h 13125"/>
                <a:gd name="T22" fmla="*/ 3659 w 13133"/>
                <a:gd name="T23" fmla="*/ 6312 h 13125"/>
                <a:gd name="T24" fmla="*/ 4513 w 13133"/>
                <a:gd name="T25" fmla="*/ 6313 h 13125"/>
                <a:gd name="T26" fmla="*/ 6400 w 13133"/>
                <a:gd name="T27" fmla="*/ 13123 h 13125"/>
                <a:gd name="T28" fmla="*/ 1875 w 13133"/>
                <a:gd name="T29" fmla="*/ 11248 h 13125"/>
                <a:gd name="T30" fmla="*/ 0 w 13133"/>
                <a:gd name="T31" fmla="*/ 6723 h 13125"/>
                <a:gd name="T32" fmla="*/ 582 w 13133"/>
                <a:gd name="T33" fmla="*/ 6141 h 13125"/>
                <a:gd name="T34" fmla="*/ 1164 w 13133"/>
                <a:gd name="T35" fmla="*/ 6723 h 13125"/>
                <a:gd name="T36" fmla="*/ 5244 w 13133"/>
                <a:gd name="T37" fmla="*/ 11843 h 13125"/>
                <a:gd name="T38" fmla="*/ 11137 w 13133"/>
                <a:gd name="T39" fmla="*/ 8993 h 13125"/>
                <a:gd name="T40" fmla="*/ 9660 w 13133"/>
                <a:gd name="T41" fmla="*/ 2616 h 13125"/>
                <a:gd name="T42" fmla="*/ 3113 w 13133"/>
                <a:gd name="T43" fmla="*/ 2650 h 13125"/>
                <a:gd name="T44" fmla="*/ 4073 w 13133"/>
                <a:gd name="T45" fmla="*/ 2650 h 13125"/>
                <a:gd name="T46" fmla="*/ 4655 w 13133"/>
                <a:gd name="T47" fmla="*/ 3232 h 13125"/>
                <a:gd name="T48" fmla="*/ 4073 w 13133"/>
                <a:gd name="T49" fmla="*/ 3814 h 13125"/>
                <a:gd name="T50" fmla="*/ 1745 w 13133"/>
                <a:gd name="T51" fmla="*/ 3814 h 13125"/>
                <a:gd name="T52" fmla="*/ 1164 w 13133"/>
                <a:gd name="T53" fmla="*/ 3232 h 13125"/>
                <a:gd name="T54" fmla="*/ 1040 w 13133"/>
                <a:gd name="T55" fmla="*/ 3232 h 13125"/>
                <a:gd name="T56" fmla="*/ 1164 w 13133"/>
                <a:gd name="T57" fmla="*/ 3055 h 13125"/>
                <a:gd name="T58" fmla="*/ 1164 w 13133"/>
                <a:gd name="T59" fmla="*/ 905 h 13125"/>
                <a:gd name="T60" fmla="*/ 1745 w 13133"/>
                <a:gd name="T61" fmla="*/ 323 h 13125"/>
                <a:gd name="T62" fmla="*/ 2327 w 13133"/>
                <a:gd name="T63" fmla="*/ 905 h 13125"/>
                <a:gd name="T64" fmla="*/ 2327 w 13133"/>
                <a:gd name="T65" fmla="*/ 1790 h 13125"/>
                <a:gd name="T66" fmla="*/ 8097 w 13133"/>
                <a:gd name="T67" fmla="*/ 551 h 13125"/>
                <a:gd name="T68" fmla="*/ 12428 w 13133"/>
                <a:gd name="T69" fmla="*/ 4559 h 13125"/>
                <a:gd name="T70" fmla="*/ 11639 w 13133"/>
                <a:gd name="T71" fmla="*/ 10407 h 13125"/>
                <a:gd name="T72" fmla="*/ 6400 w 13133"/>
                <a:gd name="T73" fmla="*/ 13123 h 1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33" h="13125">
                  <a:moveTo>
                    <a:pt x="4513" y="6313"/>
                  </a:moveTo>
                  <a:lnTo>
                    <a:pt x="5796" y="7593"/>
                  </a:lnTo>
                  <a:lnTo>
                    <a:pt x="8622" y="4767"/>
                  </a:lnTo>
                  <a:cubicBezTo>
                    <a:pt x="8848" y="4533"/>
                    <a:pt x="9222" y="4530"/>
                    <a:pt x="9452" y="4760"/>
                  </a:cubicBezTo>
                  <a:cubicBezTo>
                    <a:pt x="9682" y="4990"/>
                    <a:pt x="9679" y="5364"/>
                    <a:pt x="9445" y="5590"/>
                  </a:cubicBezTo>
                  <a:lnTo>
                    <a:pt x="6340" y="8695"/>
                  </a:lnTo>
                  <a:cubicBezTo>
                    <a:pt x="6312" y="8760"/>
                    <a:pt x="6272" y="8819"/>
                    <a:pt x="6223" y="8870"/>
                  </a:cubicBezTo>
                  <a:cubicBezTo>
                    <a:pt x="6106" y="8986"/>
                    <a:pt x="5947" y="9049"/>
                    <a:pt x="5782" y="9044"/>
                  </a:cubicBezTo>
                  <a:cubicBezTo>
                    <a:pt x="5615" y="9058"/>
                    <a:pt x="5450" y="8999"/>
                    <a:pt x="5331" y="8881"/>
                  </a:cubicBezTo>
                  <a:cubicBezTo>
                    <a:pt x="5293" y="8839"/>
                    <a:pt x="5261" y="8791"/>
                    <a:pt x="5237" y="8739"/>
                  </a:cubicBezTo>
                  <a:lnTo>
                    <a:pt x="3659" y="7166"/>
                  </a:lnTo>
                  <a:cubicBezTo>
                    <a:pt x="3423" y="6930"/>
                    <a:pt x="3423" y="6548"/>
                    <a:pt x="3659" y="6312"/>
                  </a:cubicBezTo>
                  <a:cubicBezTo>
                    <a:pt x="3895" y="6077"/>
                    <a:pt x="4278" y="6077"/>
                    <a:pt x="4513" y="6313"/>
                  </a:cubicBezTo>
                  <a:close/>
                  <a:moveTo>
                    <a:pt x="6400" y="13123"/>
                  </a:moveTo>
                  <a:cubicBezTo>
                    <a:pt x="4703" y="13123"/>
                    <a:pt x="3075" y="12449"/>
                    <a:pt x="1875" y="11248"/>
                  </a:cubicBezTo>
                  <a:cubicBezTo>
                    <a:pt x="674" y="10048"/>
                    <a:pt x="0" y="8420"/>
                    <a:pt x="0" y="6723"/>
                  </a:cubicBezTo>
                  <a:cubicBezTo>
                    <a:pt x="0" y="6402"/>
                    <a:pt x="260" y="6141"/>
                    <a:pt x="582" y="6141"/>
                  </a:cubicBezTo>
                  <a:cubicBezTo>
                    <a:pt x="903" y="6141"/>
                    <a:pt x="1164" y="6402"/>
                    <a:pt x="1164" y="6723"/>
                  </a:cubicBezTo>
                  <a:cubicBezTo>
                    <a:pt x="1160" y="9173"/>
                    <a:pt x="2855" y="11299"/>
                    <a:pt x="5244" y="11843"/>
                  </a:cubicBezTo>
                  <a:cubicBezTo>
                    <a:pt x="7633" y="12387"/>
                    <a:pt x="10079" y="11204"/>
                    <a:pt x="11137" y="8993"/>
                  </a:cubicBezTo>
                  <a:cubicBezTo>
                    <a:pt x="12195" y="6783"/>
                    <a:pt x="11582" y="4135"/>
                    <a:pt x="9660" y="2616"/>
                  </a:cubicBezTo>
                  <a:cubicBezTo>
                    <a:pt x="7737" y="1096"/>
                    <a:pt x="5019" y="1111"/>
                    <a:pt x="3113" y="2650"/>
                  </a:cubicBezTo>
                  <a:lnTo>
                    <a:pt x="4073" y="2650"/>
                  </a:lnTo>
                  <a:cubicBezTo>
                    <a:pt x="4394" y="2650"/>
                    <a:pt x="4655" y="2911"/>
                    <a:pt x="4655" y="3232"/>
                  </a:cubicBezTo>
                  <a:cubicBezTo>
                    <a:pt x="4655" y="3553"/>
                    <a:pt x="4394" y="3814"/>
                    <a:pt x="4073" y="3814"/>
                  </a:cubicBezTo>
                  <a:lnTo>
                    <a:pt x="1745" y="3814"/>
                  </a:lnTo>
                  <a:cubicBezTo>
                    <a:pt x="1424" y="3814"/>
                    <a:pt x="1164" y="3553"/>
                    <a:pt x="1164" y="3232"/>
                  </a:cubicBezTo>
                  <a:lnTo>
                    <a:pt x="1040" y="3232"/>
                  </a:lnTo>
                  <a:cubicBezTo>
                    <a:pt x="1079" y="3172"/>
                    <a:pt x="1122" y="3114"/>
                    <a:pt x="1164" y="3055"/>
                  </a:cubicBezTo>
                  <a:lnTo>
                    <a:pt x="1164" y="905"/>
                  </a:lnTo>
                  <a:cubicBezTo>
                    <a:pt x="1164" y="584"/>
                    <a:pt x="1424" y="323"/>
                    <a:pt x="1745" y="323"/>
                  </a:cubicBezTo>
                  <a:cubicBezTo>
                    <a:pt x="2067" y="323"/>
                    <a:pt x="2327" y="584"/>
                    <a:pt x="2327" y="905"/>
                  </a:cubicBezTo>
                  <a:lnTo>
                    <a:pt x="2327" y="1790"/>
                  </a:lnTo>
                  <a:cubicBezTo>
                    <a:pt x="3934" y="462"/>
                    <a:pt x="6086" y="0"/>
                    <a:pt x="8097" y="551"/>
                  </a:cubicBezTo>
                  <a:cubicBezTo>
                    <a:pt x="10107" y="1102"/>
                    <a:pt x="11723" y="2597"/>
                    <a:pt x="12428" y="4559"/>
                  </a:cubicBezTo>
                  <a:cubicBezTo>
                    <a:pt x="13133" y="6520"/>
                    <a:pt x="12838" y="8702"/>
                    <a:pt x="11639" y="10407"/>
                  </a:cubicBezTo>
                  <a:cubicBezTo>
                    <a:pt x="10439" y="12111"/>
                    <a:pt x="8484" y="13125"/>
                    <a:pt x="6400" y="13123"/>
                  </a:cubicBezTo>
                  <a:close/>
                </a:path>
              </a:pathLst>
            </a:custGeom>
            <a:gradFill>
              <a:gsLst>
                <a:gs pos="63000">
                  <a:srgbClr val="15CEE1"/>
                </a:gs>
                <a:gs pos="36000">
                  <a:srgbClr val="00B0F0"/>
                </a:gs>
                <a:gs pos="0">
                  <a:srgbClr val="00B0F0">
                    <a:alpha val="0"/>
                  </a:srgbClr>
                </a:gs>
                <a:gs pos="100000">
                  <a:srgbClr val="25E3D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6165718" y="1105329"/>
            <a:ext cx="5560775" cy="5205092"/>
            <a:chOff x="51725" y="880533"/>
            <a:chExt cx="5560775" cy="5205092"/>
          </a:xfrm>
        </p:grpSpPr>
        <p:grpSp>
          <p:nvGrpSpPr>
            <p:cNvPr id="156" name="组合 155"/>
            <p:cNvGrpSpPr/>
            <p:nvPr/>
          </p:nvGrpSpPr>
          <p:grpSpPr>
            <a:xfrm>
              <a:off x="159245" y="880533"/>
              <a:ext cx="5298023" cy="5177962"/>
              <a:chOff x="329945" y="1085596"/>
              <a:chExt cx="5298023" cy="5470012"/>
            </a:xfrm>
          </p:grpSpPr>
          <p:grpSp>
            <p:nvGrpSpPr>
              <p:cNvPr id="165" name="组合 164"/>
              <p:cNvGrpSpPr/>
              <p:nvPr/>
            </p:nvGrpSpPr>
            <p:grpSpPr>
              <a:xfrm>
                <a:off x="329945" y="1144391"/>
                <a:ext cx="5298023" cy="5215122"/>
                <a:chOff x="304586" y="1833780"/>
                <a:chExt cx="4486545" cy="3787967"/>
              </a:xfrm>
            </p:grpSpPr>
            <p:sp>
              <p:nvSpPr>
                <p:cNvPr id="168" name="平行四边形 167"/>
                <p:cNvSpPr/>
                <p:nvPr/>
              </p:nvSpPr>
              <p:spPr>
                <a:xfrm flipH="1">
                  <a:off x="4206863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69" name="平行四边形 168"/>
                <p:cNvSpPr/>
                <p:nvPr/>
              </p:nvSpPr>
              <p:spPr>
                <a:xfrm flipH="1">
                  <a:off x="4286488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70" name="平行四边形 169"/>
                <p:cNvSpPr/>
                <p:nvPr/>
              </p:nvSpPr>
              <p:spPr>
                <a:xfrm flipH="1">
                  <a:off x="436611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71" name="平行四边形 170"/>
                <p:cNvSpPr/>
                <p:nvPr/>
              </p:nvSpPr>
              <p:spPr>
                <a:xfrm flipH="1">
                  <a:off x="444573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72" name="平行四边形 171"/>
                <p:cNvSpPr/>
                <p:nvPr/>
              </p:nvSpPr>
              <p:spPr>
                <a:xfrm flipH="1">
                  <a:off x="452536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73" name="平行四边形 172"/>
                <p:cNvSpPr/>
                <p:nvPr/>
              </p:nvSpPr>
              <p:spPr>
                <a:xfrm flipH="1">
                  <a:off x="460498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74" name="任意多边形: 形状 142"/>
                <p:cNvSpPr/>
                <p:nvPr/>
              </p:nvSpPr>
              <p:spPr>
                <a:xfrm>
                  <a:off x="304586" y="1833780"/>
                  <a:ext cx="4486545" cy="3787967"/>
                </a:xfrm>
                <a:custGeom>
                  <a:avLst/>
                  <a:gdLst>
                    <a:gd name="connsiteX0" fmla="*/ 0 w 4486545"/>
                    <a:gd name="connsiteY0" fmla="*/ 0 h 3787967"/>
                    <a:gd name="connsiteX1" fmla="*/ 991634 w 4486545"/>
                    <a:gd name="connsiteY1" fmla="*/ 0 h 3787967"/>
                    <a:gd name="connsiteX2" fmla="*/ 2867890 w 4486545"/>
                    <a:gd name="connsiteY2" fmla="*/ 0 h 3787967"/>
                    <a:gd name="connsiteX3" fmla="*/ 3859524 w 4486545"/>
                    <a:gd name="connsiteY3" fmla="*/ 0 h 3787967"/>
                    <a:gd name="connsiteX4" fmla="*/ 3925108 w 4486545"/>
                    <a:gd name="connsiteY4" fmla="*/ 117554 h 3787967"/>
                    <a:gd name="connsiteX5" fmla="*/ 4486545 w 4486545"/>
                    <a:gd name="connsiteY5" fmla="*/ 117554 h 3787967"/>
                    <a:gd name="connsiteX6" fmla="*/ 4486545 w 4486545"/>
                    <a:gd name="connsiteY6" fmla="*/ 1692539 h 3787967"/>
                    <a:gd name="connsiteX7" fmla="*/ 4486545 w 4486545"/>
                    <a:gd name="connsiteY7" fmla="*/ 2212982 h 3787967"/>
                    <a:gd name="connsiteX8" fmla="*/ 4486545 w 4486545"/>
                    <a:gd name="connsiteY8" fmla="*/ 3787967 h 3787967"/>
                    <a:gd name="connsiteX9" fmla="*/ 3494911 w 4486545"/>
                    <a:gd name="connsiteY9" fmla="*/ 3787967 h 3787967"/>
                    <a:gd name="connsiteX10" fmla="*/ 991634 w 4486545"/>
                    <a:gd name="connsiteY10" fmla="*/ 3787967 h 3787967"/>
                    <a:gd name="connsiteX11" fmla="*/ 0 w 4486545"/>
                    <a:gd name="connsiteY11" fmla="*/ 3787967 h 3787967"/>
                    <a:gd name="connsiteX12" fmla="*/ 0 w 4486545"/>
                    <a:gd name="connsiteY12" fmla="*/ 2212982 h 3787967"/>
                    <a:gd name="connsiteX13" fmla="*/ 0 w 4486545"/>
                    <a:gd name="connsiteY13" fmla="*/ 1574985 h 3787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86545" h="3787967">
                      <a:moveTo>
                        <a:pt x="0" y="0"/>
                      </a:moveTo>
                      <a:lnTo>
                        <a:pt x="991634" y="0"/>
                      </a:lnTo>
                      <a:lnTo>
                        <a:pt x="2867890" y="0"/>
                      </a:lnTo>
                      <a:lnTo>
                        <a:pt x="3859524" y="0"/>
                      </a:lnTo>
                      <a:lnTo>
                        <a:pt x="3925108" y="117554"/>
                      </a:lnTo>
                      <a:lnTo>
                        <a:pt x="4486545" y="117554"/>
                      </a:lnTo>
                      <a:lnTo>
                        <a:pt x="4486545" y="1692539"/>
                      </a:lnTo>
                      <a:lnTo>
                        <a:pt x="4486545" y="2212982"/>
                      </a:lnTo>
                      <a:lnTo>
                        <a:pt x="4486545" y="3787967"/>
                      </a:lnTo>
                      <a:lnTo>
                        <a:pt x="3494911" y="3787967"/>
                      </a:lnTo>
                      <a:lnTo>
                        <a:pt x="991634" y="3787967"/>
                      </a:lnTo>
                      <a:lnTo>
                        <a:pt x="0" y="3787967"/>
                      </a:lnTo>
                      <a:lnTo>
                        <a:pt x="0" y="2212982"/>
                      </a:lnTo>
                      <a:lnTo>
                        <a:pt x="0" y="15749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1334"/>
                    </a:gs>
                    <a:gs pos="76000">
                      <a:srgbClr val="000040">
                        <a:alpha val="0"/>
                      </a:srgbClr>
                    </a:gs>
                  </a:gsLst>
                  <a:lin ang="5400000" scaled="0"/>
                </a:gradFill>
                <a:ln w="9525">
                  <a:gradFill>
                    <a:gsLst>
                      <a:gs pos="0">
                        <a:srgbClr val="41C7FF"/>
                      </a:gs>
                      <a:gs pos="88000">
                        <a:srgbClr val="009FDE">
                          <a:alpha val="0"/>
                        </a:srgb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grpSp>
              <p:nvGrpSpPr>
                <p:cNvPr id="175" name="组合 174"/>
                <p:cNvGrpSpPr/>
                <p:nvPr/>
              </p:nvGrpSpPr>
              <p:grpSpPr>
                <a:xfrm>
                  <a:off x="304586" y="1834328"/>
                  <a:ext cx="115121" cy="273581"/>
                  <a:chOff x="321188" y="1487834"/>
                  <a:chExt cx="181488" cy="497755"/>
                </a:xfrm>
              </p:grpSpPr>
              <p:sp>
                <p:nvSpPr>
                  <p:cNvPr id="176" name="矩形 175"/>
                  <p:cNvSpPr/>
                  <p:nvPr/>
                </p:nvSpPr>
                <p:spPr>
                  <a:xfrm>
                    <a:off x="321188" y="1487834"/>
                    <a:ext cx="181488" cy="250835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77" name="矩形 176"/>
                  <p:cNvSpPr/>
                  <p:nvPr/>
                </p:nvSpPr>
                <p:spPr>
                  <a:xfrm>
                    <a:off x="321188" y="1780306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78" name="矩形 177"/>
                  <p:cNvSpPr/>
                  <p:nvPr/>
                </p:nvSpPr>
                <p:spPr>
                  <a:xfrm>
                    <a:off x="321188" y="1860088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79" name="矩形 178"/>
                  <p:cNvSpPr/>
                  <p:nvPr/>
                </p:nvSpPr>
                <p:spPr>
                  <a:xfrm>
                    <a:off x="321188" y="1939870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66" name="矩形 25"/>
              <p:cNvSpPr/>
              <p:nvPr/>
            </p:nvSpPr>
            <p:spPr>
              <a:xfrm>
                <a:off x="339036" y="1148062"/>
                <a:ext cx="5265760" cy="5407546"/>
              </a:xfrm>
              <a:prstGeom prst="rect">
                <a:avLst/>
              </a:prstGeom>
              <a:gradFill flip="none" rotWithShape="1">
                <a:gsLst>
                  <a:gs pos="0">
                    <a:srgbClr val="00FFFF">
                      <a:alpha val="24000"/>
                    </a:srgbClr>
                  </a:gs>
                  <a:gs pos="51000">
                    <a:schemeClr val="tx1">
                      <a:lumMod val="75000"/>
                      <a:lumOff val="25000"/>
                      <a:alpha val="20000"/>
                    </a:schemeClr>
                  </a:gs>
                  <a:gs pos="100000">
                    <a:srgbClr val="00FFFF">
                      <a:alpha val="19000"/>
                    </a:srgbClr>
                  </a:gs>
                </a:gsLst>
                <a:lin ang="2700000" scaled="1"/>
              </a:gradFill>
              <a:ln w="31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7" name="半闭框 26"/>
              <p:cNvSpPr/>
              <p:nvPr/>
            </p:nvSpPr>
            <p:spPr>
              <a:xfrm rot="10800000" flipV="1">
                <a:off x="4134505" y="1085596"/>
                <a:ext cx="1434863" cy="255639"/>
              </a:xfrm>
              <a:prstGeom prst="halfFrame">
                <a:avLst/>
              </a:prstGeom>
              <a:gradFill flip="none" rotWithShape="1">
                <a:gsLst>
                  <a:gs pos="0">
                    <a:srgbClr val="00FFFF">
                      <a:alpha val="22000"/>
                    </a:srgbClr>
                  </a:gs>
                  <a:gs pos="50000">
                    <a:srgbClr val="74C2C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51725" y="2279409"/>
              <a:ext cx="5560775" cy="1535125"/>
              <a:chOff x="-4506063" y="4565225"/>
              <a:chExt cx="4463323" cy="1221466"/>
            </a:xfrm>
          </p:grpSpPr>
          <p:sp>
            <p:nvSpPr>
              <p:cNvPr id="163" name="文本框 179"/>
              <p:cNvSpPr txBox="1"/>
              <p:nvPr/>
            </p:nvSpPr>
            <p:spPr>
              <a:xfrm>
                <a:off x="-4506063" y="5420381"/>
                <a:ext cx="4463323" cy="366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>
                  <a:defRPr/>
                </a:pPr>
                <a:r>
                  <a:rPr lang="zh-CN" altLang="en-US" sz="2400" b="1" dirty="0" smtClean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特性优异</a:t>
                </a:r>
                <a:endParaRPr lang="zh-CN" sz="24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六边形 163"/>
              <p:cNvSpPr/>
              <p:nvPr/>
            </p:nvSpPr>
            <p:spPr>
              <a:xfrm>
                <a:off x="-4383414" y="4565225"/>
                <a:ext cx="4218492" cy="707501"/>
              </a:xfrm>
              <a:prstGeom prst="hexagon">
                <a:avLst>
                  <a:gd name="adj" fmla="val 22872"/>
                  <a:gd name="vf" fmla="val 115470"/>
                </a:avLst>
              </a:prstGeom>
              <a:gradFill>
                <a:gsLst>
                  <a:gs pos="0">
                    <a:srgbClr val="00B0F0">
                      <a:alpha val="20000"/>
                    </a:srgbClr>
                  </a:gs>
                  <a:gs pos="100000">
                    <a:srgbClr val="00B0F0">
                      <a:alpha val="0"/>
                    </a:srgbClr>
                  </a:gs>
                </a:gsLst>
                <a:lin ang="5400000" scaled="0"/>
              </a:gradFill>
              <a:ln w="15875">
                <a:gradFill>
                  <a:gsLst>
                    <a:gs pos="0">
                      <a:srgbClr val="00B0F0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</p:grpSp>
        <p:sp>
          <p:nvSpPr>
            <p:cNvPr id="158" name="文本框 106"/>
            <p:cNvSpPr txBox="1"/>
            <p:nvPr/>
          </p:nvSpPr>
          <p:spPr>
            <a:xfrm>
              <a:off x="1225372" y="3814746"/>
              <a:ext cx="3213568" cy="67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indent="0" algn="ctr">
                <a:buFont typeface="Wingdings" panose="05000000000000000000" pitchFamily="2" charset="2"/>
                <a:buNone/>
                <a:defRPr sz="4800" b="1">
                  <a:solidFill>
                    <a:schemeClr val="bg1"/>
                  </a:solidFill>
                  <a:latin typeface="+mj-lt"/>
                  <a:ea typeface="cwTeXMing" panose="02000609000000000000" pitchFamily="49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en-US" sz="4400" dirty="0">
                  <a:effectLst>
                    <a:outerShdw blurRad="101600" dist="38100" dir="2700000" sx="95000" sy="95000" algn="tl" rotWithShape="0">
                      <a:srgbClr val="33AEF2">
                        <a:alpha val="81000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行业首创</a:t>
              </a:r>
              <a:endParaRPr lang="zh-CN" altLang="en-US" sz="4400" dirty="0">
                <a:effectLst>
                  <a:outerShdw blurRad="101600" dist="38100" dir="2700000" sx="95000" sy="95000" algn="tl" rotWithShape="0">
                    <a:srgbClr val="33AEF2">
                      <a:alpha val="81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文本框 179"/>
            <p:cNvSpPr txBox="1"/>
            <p:nvPr/>
          </p:nvSpPr>
          <p:spPr>
            <a:xfrm>
              <a:off x="795384" y="4609250"/>
              <a:ext cx="3909913" cy="1476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机械性能</a:t>
              </a:r>
              <a:r>
                <a:rPr lang="zh-CN" altLang="en-US" sz="2000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超强粘附</a:t>
              </a:r>
              <a:endParaRPr lang="en-US" altLang="zh-CN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离子溶液</a:t>
              </a:r>
              <a:r>
                <a:rPr lang="zh-CN" altLang="en-US" sz="2000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安全有效</a:t>
              </a:r>
              <a:endParaRPr lang="en-US" altLang="zh-CN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R="0" lv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按需揭除</a:t>
              </a:r>
              <a:r>
                <a:rPr lang="zh-CN" altLang="en-US" sz="2000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潜力无限</a:t>
              </a:r>
              <a:endParaRPr lang="zh-CN" altLang="en-US" sz="20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iconfont-11868-5667982"/>
            <p:cNvSpPr/>
            <p:nvPr/>
          </p:nvSpPr>
          <p:spPr>
            <a:xfrm>
              <a:off x="1180150" y="4763913"/>
              <a:ext cx="304843" cy="304697"/>
            </a:xfrm>
            <a:custGeom>
              <a:avLst/>
              <a:gdLst>
                <a:gd name="T0" fmla="*/ 4513 w 13133"/>
                <a:gd name="T1" fmla="*/ 6313 h 13125"/>
                <a:gd name="T2" fmla="*/ 5796 w 13133"/>
                <a:gd name="T3" fmla="*/ 7593 h 13125"/>
                <a:gd name="T4" fmla="*/ 8622 w 13133"/>
                <a:gd name="T5" fmla="*/ 4767 h 13125"/>
                <a:gd name="T6" fmla="*/ 9452 w 13133"/>
                <a:gd name="T7" fmla="*/ 4760 h 13125"/>
                <a:gd name="T8" fmla="*/ 9445 w 13133"/>
                <a:gd name="T9" fmla="*/ 5590 h 13125"/>
                <a:gd name="T10" fmla="*/ 6340 w 13133"/>
                <a:gd name="T11" fmla="*/ 8695 h 13125"/>
                <a:gd name="T12" fmla="*/ 6223 w 13133"/>
                <a:gd name="T13" fmla="*/ 8870 h 13125"/>
                <a:gd name="T14" fmla="*/ 5782 w 13133"/>
                <a:gd name="T15" fmla="*/ 9044 h 13125"/>
                <a:gd name="T16" fmla="*/ 5331 w 13133"/>
                <a:gd name="T17" fmla="*/ 8881 h 13125"/>
                <a:gd name="T18" fmla="*/ 5237 w 13133"/>
                <a:gd name="T19" fmla="*/ 8739 h 13125"/>
                <a:gd name="T20" fmla="*/ 3659 w 13133"/>
                <a:gd name="T21" fmla="*/ 7166 h 13125"/>
                <a:gd name="T22" fmla="*/ 3659 w 13133"/>
                <a:gd name="T23" fmla="*/ 6312 h 13125"/>
                <a:gd name="T24" fmla="*/ 4513 w 13133"/>
                <a:gd name="T25" fmla="*/ 6313 h 13125"/>
                <a:gd name="T26" fmla="*/ 6400 w 13133"/>
                <a:gd name="T27" fmla="*/ 13123 h 13125"/>
                <a:gd name="T28" fmla="*/ 1875 w 13133"/>
                <a:gd name="T29" fmla="*/ 11248 h 13125"/>
                <a:gd name="T30" fmla="*/ 0 w 13133"/>
                <a:gd name="T31" fmla="*/ 6723 h 13125"/>
                <a:gd name="T32" fmla="*/ 582 w 13133"/>
                <a:gd name="T33" fmla="*/ 6141 h 13125"/>
                <a:gd name="T34" fmla="*/ 1164 w 13133"/>
                <a:gd name="T35" fmla="*/ 6723 h 13125"/>
                <a:gd name="T36" fmla="*/ 5244 w 13133"/>
                <a:gd name="T37" fmla="*/ 11843 h 13125"/>
                <a:gd name="T38" fmla="*/ 11137 w 13133"/>
                <a:gd name="T39" fmla="*/ 8993 h 13125"/>
                <a:gd name="T40" fmla="*/ 9660 w 13133"/>
                <a:gd name="T41" fmla="*/ 2616 h 13125"/>
                <a:gd name="T42" fmla="*/ 3113 w 13133"/>
                <a:gd name="T43" fmla="*/ 2650 h 13125"/>
                <a:gd name="T44" fmla="*/ 4073 w 13133"/>
                <a:gd name="T45" fmla="*/ 2650 h 13125"/>
                <a:gd name="T46" fmla="*/ 4655 w 13133"/>
                <a:gd name="T47" fmla="*/ 3232 h 13125"/>
                <a:gd name="T48" fmla="*/ 4073 w 13133"/>
                <a:gd name="T49" fmla="*/ 3814 h 13125"/>
                <a:gd name="T50" fmla="*/ 1745 w 13133"/>
                <a:gd name="T51" fmla="*/ 3814 h 13125"/>
                <a:gd name="T52" fmla="*/ 1164 w 13133"/>
                <a:gd name="T53" fmla="*/ 3232 h 13125"/>
                <a:gd name="T54" fmla="*/ 1040 w 13133"/>
                <a:gd name="T55" fmla="*/ 3232 h 13125"/>
                <a:gd name="T56" fmla="*/ 1164 w 13133"/>
                <a:gd name="T57" fmla="*/ 3055 h 13125"/>
                <a:gd name="T58" fmla="*/ 1164 w 13133"/>
                <a:gd name="T59" fmla="*/ 905 h 13125"/>
                <a:gd name="T60" fmla="*/ 1745 w 13133"/>
                <a:gd name="T61" fmla="*/ 323 h 13125"/>
                <a:gd name="T62" fmla="*/ 2327 w 13133"/>
                <a:gd name="T63" fmla="*/ 905 h 13125"/>
                <a:gd name="T64" fmla="*/ 2327 w 13133"/>
                <a:gd name="T65" fmla="*/ 1790 h 13125"/>
                <a:gd name="T66" fmla="*/ 8097 w 13133"/>
                <a:gd name="T67" fmla="*/ 551 h 13125"/>
                <a:gd name="T68" fmla="*/ 12428 w 13133"/>
                <a:gd name="T69" fmla="*/ 4559 h 13125"/>
                <a:gd name="T70" fmla="*/ 11639 w 13133"/>
                <a:gd name="T71" fmla="*/ 10407 h 13125"/>
                <a:gd name="T72" fmla="*/ 6400 w 13133"/>
                <a:gd name="T73" fmla="*/ 13123 h 1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33" h="13125">
                  <a:moveTo>
                    <a:pt x="4513" y="6313"/>
                  </a:moveTo>
                  <a:lnTo>
                    <a:pt x="5796" y="7593"/>
                  </a:lnTo>
                  <a:lnTo>
                    <a:pt x="8622" y="4767"/>
                  </a:lnTo>
                  <a:cubicBezTo>
                    <a:pt x="8848" y="4533"/>
                    <a:pt x="9222" y="4530"/>
                    <a:pt x="9452" y="4760"/>
                  </a:cubicBezTo>
                  <a:cubicBezTo>
                    <a:pt x="9682" y="4990"/>
                    <a:pt x="9679" y="5364"/>
                    <a:pt x="9445" y="5590"/>
                  </a:cubicBezTo>
                  <a:lnTo>
                    <a:pt x="6340" y="8695"/>
                  </a:lnTo>
                  <a:cubicBezTo>
                    <a:pt x="6312" y="8760"/>
                    <a:pt x="6272" y="8819"/>
                    <a:pt x="6223" y="8870"/>
                  </a:cubicBezTo>
                  <a:cubicBezTo>
                    <a:pt x="6106" y="8986"/>
                    <a:pt x="5947" y="9049"/>
                    <a:pt x="5782" y="9044"/>
                  </a:cubicBezTo>
                  <a:cubicBezTo>
                    <a:pt x="5615" y="9058"/>
                    <a:pt x="5450" y="8999"/>
                    <a:pt x="5331" y="8881"/>
                  </a:cubicBezTo>
                  <a:cubicBezTo>
                    <a:pt x="5293" y="8839"/>
                    <a:pt x="5261" y="8791"/>
                    <a:pt x="5237" y="8739"/>
                  </a:cubicBezTo>
                  <a:lnTo>
                    <a:pt x="3659" y="7166"/>
                  </a:lnTo>
                  <a:cubicBezTo>
                    <a:pt x="3423" y="6930"/>
                    <a:pt x="3423" y="6548"/>
                    <a:pt x="3659" y="6312"/>
                  </a:cubicBezTo>
                  <a:cubicBezTo>
                    <a:pt x="3895" y="6077"/>
                    <a:pt x="4278" y="6077"/>
                    <a:pt x="4513" y="6313"/>
                  </a:cubicBezTo>
                  <a:close/>
                  <a:moveTo>
                    <a:pt x="6400" y="13123"/>
                  </a:moveTo>
                  <a:cubicBezTo>
                    <a:pt x="4703" y="13123"/>
                    <a:pt x="3075" y="12449"/>
                    <a:pt x="1875" y="11248"/>
                  </a:cubicBezTo>
                  <a:cubicBezTo>
                    <a:pt x="674" y="10048"/>
                    <a:pt x="0" y="8420"/>
                    <a:pt x="0" y="6723"/>
                  </a:cubicBezTo>
                  <a:cubicBezTo>
                    <a:pt x="0" y="6402"/>
                    <a:pt x="260" y="6141"/>
                    <a:pt x="582" y="6141"/>
                  </a:cubicBezTo>
                  <a:cubicBezTo>
                    <a:pt x="903" y="6141"/>
                    <a:pt x="1164" y="6402"/>
                    <a:pt x="1164" y="6723"/>
                  </a:cubicBezTo>
                  <a:cubicBezTo>
                    <a:pt x="1160" y="9173"/>
                    <a:pt x="2855" y="11299"/>
                    <a:pt x="5244" y="11843"/>
                  </a:cubicBezTo>
                  <a:cubicBezTo>
                    <a:pt x="7633" y="12387"/>
                    <a:pt x="10079" y="11204"/>
                    <a:pt x="11137" y="8993"/>
                  </a:cubicBezTo>
                  <a:cubicBezTo>
                    <a:pt x="12195" y="6783"/>
                    <a:pt x="11582" y="4135"/>
                    <a:pt x="9660" y="2616"/>
                  </a:cubicBezTo>
                  <a:cubicBezTo>
                    <a:pt x="7737" y="1096"/>
                    <a:pt x="5019" y="1111"/>
                    <a:pt x="3113" y="2650"/>
                  </a:cubicBezTo>
                  <a:lnTo>
                    <a:pt x="4073" y="2650"/>
                  </a:lnTo>
                  <a:cubicBezTo>
                    <a:pt x="4394" y="2650"/>
                    <a:pt x="4655" y="2911"/>
                    <a:pt x="4655" y="3232"/>
                  </a:cubicBezTo>
                  <a:cubicBezTo>
                    <a:pt x="4655" y="3553"/>
                    <a:pt x="4394" y="3814"/>
                    <a:pt x="4073" y="3814"/>
                  </a:cubicBezTo>
                  <a:lnTo>
                    <a:pt x="1745" y="3814"/>
                  </a:lnTo>
                  <a:cubicBezTo>
                    <a:pt x="1424" y="3814"/>
                    <a:pt x="1164" y="3553"/>
                    <a:pt x="1164" y="3232"/>
                  </a:cubicBezTo>
                  <a:lnTo>
                    <a:pt x="1040" y="3232"/>
                  </a:lnTo>
                  <a:cubicBezTo>
                    <a:pt x="1079" y="3172"/>
                    <a:pt x="1122" y="3114"/>
                    <a:pt x="1164" y="3055"/>
                  </a:cubicBezTo>
                  <a:lnTo>
                    <a:pt x="1164" y="905"/>
                  </a:lnTo>
                  <a:cubicBezTo>
                    <a:pt x="1164" y="584"/>
                    <a:pt x="1424" y="323"/>
                    <a:pt x="1745" y="323"/>
                  </a:cubicBezTo>
                  <a:cubicBezTo>
                    <a:pt x="2067" y="323"/>
                    <a:pt x="2327" y="584"/>
                    <a:pt x="2327" y="905"/>
                  </a:cubicBezTo>
                  <a:lnTo>
                    <a:pt x="2327" y="1790"/>
                  </a:lnTo>
                  <a:cubicBezTo>
                    <a:pt x="3934" y="462"/>
                    <a:pt x="6086" y="0"/>
                    <a:pt x="8097" y="551"/>
                  </a:cubicBezTo>
                  <a:cubicBezTo>
                    <a:pt x="10107" y="1102"/>
                    <a:pt x="11723" y="2597"/>
                    <a:pt x="12428" y="4559"/>
                  </a:cubicBezTo>
                  <a:cubicBezTo>
                    <a:pt x="13133" y="6520"/>
                    <a:pt x="12838" y="8702"/>
                    <a:pt x="11639" y="10407"/>
                  </a:cubicBezTo>
                  <a:cubicBezTo>
                    <a:pt x="10439" y="12111"/>
                    <a:pt x="8484" y="13125"/>
                    <a:pt x="6400" y="13123"/>
                  </a:cubicBezTo>
                  <a:close/>
                </a:path>
              </a:pathLst>
            </a:custGeom>
            <a:gradFill>
              <a:gsLst>
                <a:gs pos="63000">
                  <a:srgbClr val="15CEE1"/>
                </a:gs>
                <a:gs pos="36000">
                  <a:srgbClr val="00B0F0"/>
                </a:gs>
                <a:gs pos="0">
                  <a:srgbClr val="00B0F0">
                    <a:alpha val="0"/>
                  </a:srgbClr>
                </a:gs>
                <a:gs pos="100000">
                  <a:srgbClr val="25E3D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iconfont-11868-5667982"/>
            <p:cNvSpPr/>
            <p:nvPr/>
          </p:nvSpPr>
          <p:spPr>
            <a:xfrm>
              <a:off x="1163638" y="5234882"/>
              <a:ext cx="304843" cy="304697"/>
            </a:xfrm>
            <a:custGeom>
              <a:avLst/>
              <a:gdLst>
                <a:gd name="T0" fmla="*/ 4513 w 13133"/>
                <a:gd name="T1" fmla="*/ 6313 h 13125"/>
                <a:gd name="T2" fmla="*/ 5796 w 13133"/>
                <a:gd name="T3" fmla="*/ 7593 h 13125"/>
                <a:gd name="T4" fmla="*/ 8622 w 13133"/>
                <a:gd name="T5" fmla="*/ 4767 h 13125"/>
                <a:gd name="T6" fmla="*/ 9452 w 13133"/>
                <a:gd name="T7" fmla="*/ 4760 h 13125"/>
                <a:gd name="T8" fmla="*/ 9445 w 13133"/>
                <a:gd name="T9" fmla="*/ 5590 h 13125"/>
                <a:gd name="T10" fmla="*/ 6340 w 13133"/>
                <a:gd name="T11" fmla="*/ 8695 h 13125"/>
                <a:gd name="T12" fmla="*/ 6223 w 13133"/>
                <a:gd name="T13" fmla="*/ 8870 h 13125"/>
                <a:gd name="T14" fmla="*/ 5782 w 13133"/>
                <a:gd name="T15" fmla="*/ 9044 h 13125"/>
                <a:gd name="T16" fmla="*/ 5331 w 13133"/>
                <a:gd name="T17" fmla="*/ 8881 h 13125"/>
                <a:gd name="T18" fmla="*/ 5237 w 13133"/>
                <a:gd name="T19" fmla="*/ 8739 h 13125"/>
                <a:gd name="T20" fmla="*/ 3659 w 13133"/>
                <a:gd name="T21" fmla="*/ 7166 h 13125"/>
                <a:gd name="T22" fmla="*/ 3659 w 13133"/>
                <a:gd name="T23" fmla="*/ 6312 h 13125"/>
                <a:gd name="T24" fmla="*/ 4513 w 13133"/>
                <a:gd name="T25" fmla="*/ 6313 h 13125"/>
                <a:gd name="T26" fmla="*/ 6400 w 13133"/>
                <a:gd name="T27" fmla="*/ 13123 h 13125"/>
                <a:gd name="T28" fmla="*/ 1875 w 13133"/>
                <a:gd name="T29" fmla="*/ 11248 h 13125"/>
                <a:gd name="T30" fmla="*/ 0 w 13133"/>
                <a:gd name="T31" fmla="*/ 6723 h 13125"/>
                <a:gd name="T32" fmla="*/ 582 w 13133"/>
                <a:gd name="T33" fmla="*/ 6141 h 13125"/>
                <a:gd name="T34" fmla="*/ 1164 w 13133"/>
                <a:gd name="T35" fmla="*/ 6723 h 13125"/>
                <a:gd name="T36" fmla="*/ 5244 w 13133"/>
                <a:gd name="T37" fmla="*/ 11843 h 13125"/>
                <a:gd name="T38" fmla="*/ 11137 w 13133"/>
                <a:gd name="T39" fmla="*/ 8993 h 13125"/>
                <a:gd name="T40" fmla="*/ 9660 w 13133"/>
                <a:gd name="T41" fmla="*/ 2616 h 13125"/>
                <a:gd name="T42" fmla="*/ 3113 w 13133"/>
                <a:gd name="T43" fmla="*/ 2650 h 13125"/>
                <a:gd name="T44" fmla="*/ 4073 w 13133"/>
                <a:gd name="T45" fmla="*/ 2650 h 13125"/>
                <a:gd name="T46" fmla="*/ 4655 w 13133"/>
                <a:gd name="T47" fmla="*/ 3232 h 13125"/>
                <a:gd name="T48" fmla="*/ 4073 w 13133"/>
                <a:gd name="T49" fmla="*/ 3814 h 13125"/>
                <a:gd name="T50" fmla="*/ 1745 w 13133"/>
                <a:gd name="T51" fmla="*/ 3814 h 13125"/>
                <a:gd name="T52" fmla="*/ 1164 w 13133"/>
                <a:gd name="T53" fmla="*/ 3232 h 13125"/>
                <a:gd name="T54" fmla="*/ 1040 w 13133"/>
                <a:gd name="T55" fmla="*/ 3232 h 13125"/>
                <a:gd name="T56" fmla="*/ 1164 w 13133"/>
                <a:gd name="T57" fmla="*/ 3055 h 13125"/>
                <a:gd name="T58" fmla="*/ 1164 w 13133"/>
                <a:gd name="T59" fmla="*/ 905 h 13125"/>
                <a:gd name="T60" fmla="*/ 1745 w 13133"/>
                <a:gd name="T61" fmla="*/ 323 h 13125"/>
                <a:gd name="T62" fmla="*/ 2327 w 13133"/>
                <a:gd name="T63" fmla="*/ 905 h 13125"/>
                <a:gd name="T64" fmla="*/ 2327 w 13133"/>
                <a:gd name="T65" fmla="*/ 1790 h 13125"/>
                <a:gd name="T66" fmla="*/ 8097 w 13133"/>
                <a:gd name="T67" fmla="*/ 551 h 13125"/>
                <a:gd name="T68" fmla="*/ 12428 w 13133"/>
                <a:gd name="T69" fmla="*/ 4559 h 13125"/>
                <a:gd name="T70" fmla="*/ 11639 w 13133"/>
                <a:gd name="T71" fmla="*/ 10407 h 13125"/>
                <a:gd name="T72" fmla="*/ 6400 w 13133"/>
                <a:gd name="T73" fmla="*/ 13123 h 1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33" h="13125">
                  <a:moveTo>
                    <a:pt x="4513" y="6313"/>
                  </a:moveTo>
                  <a:lnTo>
                    <a:pt x="5796" y="7593"/>
                  </a:lnTo>
                  <a:lnTo>
                    <a:pt x="8622" y="4767"/>
                  </a:lnTo>
                  <a:cubicBezTo>
                    <a:pt x="8848" y="4533"/>
                    <a:pt x="9222" y="4530"/>
                    <a:pt x="9452" y="4760"/>
                  </a:cubicBezTo>
                  <a:cubicBezTo>
                    <a:pt x="9682" y="4990"/>
                    <a:pt x="9679" y="5364"/>
                    <a:pt x="9445" y="5590"/>
                  </a:cubicBezTo>
                  <a:lnTo>
                    <a:pt x="6340" y="8695"/>
                  </a:lnTo>
                  <a:cubicBezTo>
                    <a:pt x="6312" y="8760"/>
                    <a:pt x="6272" y="8819"/>
                    <a:pt x="6223" y="8870"/>
                  </a:cubicBezTo>
                  <a:cubicBezTo>
                    <a:pt x="6106" y="8986"/>
                    <a:pt x="5947" y="9049"/>
                    <a:pt x="5782" y="9044"/>
                  </a:cubicBezTo>
                  <a:cubicBezTo>
                    <a:pt x="5615" y="9058"/>
                    <a:pt x="5450" y="8999"/>
                    <a:pt x="5331" y="8881"/>
                  </a:cubicBezTo>
                  <a:cubicBezTo>
                    <a:pt x="5293" y="8839"/>
                    <a:pt x="5261" y="8791"/>
                    <a:pt x="5237" y="8739"/>
                  </a:cubicBezTo>
                  <a:lnTo>
                    <a:pt x="3659" y="7166"/>
                  </a:lnTo>
                  <a:cubicBezTo>
                    <a:pt x="3423" y="6930"/>
                    <a:pt x="3423" y="6548"/>
                    <a:pt x="3659" y="6312"/>
                  </a:cubicBezTo>
                  <a:cubicBezTo>
                    <a:pt x="3895" y="6077"/>
                    <a:pt x="4278" y="6077"/>
                    <a:pt x="4513" y="6313"/>
                  </a:cubicBezTo>
                  <a:close/>
                  <a:moveTo>
                    <a:pt x="6400" y="13123"/>
                  </a:moveTo>
                  <a:cubicBezTo>
                    <a:pt x="4703" y="13123"/>
                    <a:pt x="3075" y="12449"/>
                    <a:pt x="1875" y="11248"/>
                  </a:cubicBezTo>
                  <a:cubicBezTo>
                    <a:pt x="674" y="10048"/>
                    <a:pt x="0" y="8420"/>
                    <a:pt x="0" y="6723"/>
                  </a:cubicBezTo>
                  <a:cubicBezTo>
                    <a:pt x="0" y="6402"/>
                    <a:pt x="260" y="6141"/>
                    <a:pt x="582" y="6141"/>
                  </a:cubicBezTo>
                  <a:cubicBezTo>
                    <a:pt x="903" y="6141"/>
                    <a:pt x="1164" y="6402"/>
                    <a:pt x="1164" y="6723"/>
                  </a:cubicBezTo>
                  <a:cubicBezTo>
                    <a:pt x="1160" y="9173"/>
                    <a:pt x="2855" y="11299"/>
                    <a:pt x="5244" y="11843"/>
                  </a:cubicBezTo>
                  <a:cubicBezTo>
                    <a:pt x="7633" y="12387"/>
                    <a:pt x="10079" y="11204"/>
                    <a:pt x="11137" y="8993"/>
                  </a:cubicBezTo>
                  <a:cubicBezTo>
                    <a:pt x="12195" y="6783"/>
                    <a:pt x="11582" y="4135"/>
                    <a:pt x="9660" y="2616"/>
                  </a:cubicBezTo>
                  <a:cubicBezTo>
                    <a:pt x="7737" y="1096"/>
                    <a:pt x="5019" y="1111"/>
                    <a:pt x="3113" y="2650"/>
                  </a:cubicBezTo>
                  <a:lnTo>
                    <a:pt x="4073" y="2650"/>
                  </a:lnTo>
                  <a:cubicBezTo>
                    <a:pt x="4394" y="2650"/>
                    <a:pt x="4655" y="2911"/>
                    <a:pt x="4655" y="3232"/>
                  </a:cubicBezTo>
                  <a:cubicBezTo>
                    <a:pt x="4655" y="3553"/>
                    <a:pt x="4394" y="3814"/>
                    <a:pt x="4073" y="3814"/>
                  </a:cubicBezTo>
                  <a:lnTo>
                    <a:pt x="1745" y="3814"/>
                  </a:lnTo>
                  <a:cubicBezTo>
                    <a:pt x="1424" y="3814"/>
                    <a:pt x="1164" y="3553"/>
                    <a:pt x="1164" y="3232"/>
                  </a:cubicBezTo>
                  <a:lnTo>
                    <a:pt x="1040" y="3232"/>
                  </a:lnTo>
                  <a:cubicBezTo>
                    <a:pt x="1079" y="3172"/>
                    <a:pt x="1122" y="3114"/>
                    <a:pt x="1164" y="3055"/>
                  </a:cubicBezTo>
                  <a:lnTo>
                    <a:pt x="1164" y="905"/>
                  </a:lnTo>
                  <a:cubicBezTo>
                    <a:pt x="1164" y="584"/>
                    <a:pt x="1424" y="323"/>
                    <a:pt x="1745" y="323"/>
                  </a:cubicBezTo>
                  <a:cubicBezTo>
                    <a:pt x="2067" y="323"/>
                    <a:pt x="2327" y="584"/>
                    <a:pt x="2327" y="905"/>
                  </a:cubicBezTo>
                  <a:lnTo>
                    <a:pt x="2327" y="1790"/>
                  </a:lnTo>
                  <a:cubicBezTo>
                    <a:pt x="3934" y="462"/>
                    <a:pt x="6086" y="0"/>
                    <a:pt x="8097" y="551"/>
                  </a:cubicBezTo>
                  <a:cubicBezTo>
                    <a:pt x="10107" y="1102"/>
                    <a:pt x="11723" y="2597"/>
                    <a:pt x="12428" y="4559"/>
                  </a:cubicBezTo>
                  <a:cubicBezTo>
                    <a:pt x="13133" y="6520"/>
                    <a:pt x="12838" y="8702"/>
                    <a:pt x="11639" y="10407"/>
                  </a:cubicBezTo>
                  <a:cubicBezTo>
                    <a:pt x="10439" y="12111"/>
                    <a:pt x="8484" y="13125"/>
                    <a:pt x="6400" y="13123"/>
                  </a:cubicBezTo>
                  <a:close/>
                </a:path>
              </a:pathLst>
            </a:custGeom>
            <a:gradFill>
              <a:gsLst>
                <a:gs pos="63000">
                  <a:srgbClr val="15CEE1"/>
                </a:gs>
                <a:gs pos="36000">
                  <a:srgbClr val="00B0F0"/>
                </a:gs>
                <a:gs pos="0">
                  <a:srgbClr val="00B0F0">
                    <a:alpha val="0"/>
                  </a:srgbClr>
                </a:gs>
                <a:gs pos="100000">
                  <a:srgbClr val="25E3D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iconfont-11868-5667982"/>
            <p:cNvSpPr/>
            <p:nvPr/>
          </p:nvSpPr>
          <p:spPr>
            <a:xfrm>
              <a:off x="1159122" y="5660985"/>
              <a:ext cx="304843" cy="304697"/>
            </a:xfrm>
            <a:custGeom>
              <a:avLst/>
              <a:gdLst>
                <a:gd name="T0" fmla="*/ 4513 w 13133"/>
                <a:gd name="T1" fmla="*/ 6313 h 13125"/>
                <a:gd name="T2" fmla="*/ 5796 w 13133"/>
                <a:gd name="T3" fmla="*/ 7593 h 13125"/>
                <a:gd name="T4" fmla="*/ 8622 w 13133"/>
                <a:gd name="T5" fmla="*/ 4767 h 13125"/>
                <a:gd name="T6" fmla="*/ 9452 w 13133"/>
                <a:gd name="T7" fmla="*/ 4760 h 13125"/>
                <a:gd name="T8" fmla="*/ 9445 w 13133"/>
                <a:gd name="T9" fmla="*/ 5590 h 13125"/>
                <a:gd name="T10" fmla="*/ 6340 w 13133"/>
                <a:gd name="T11" fmla="*/ 8695 h 13125"/>
                <a:gd name="T12" fmla="*/ 6223 w 13133"/>
                <a:gd name="T13" fmla="*/ 8870 h 13125"/>
                <a:gd name="T14" fmla="*/ 5782 w 13133"/>
                <a:gd name="T15" fmla="*/ 9044 h 13125"/>
                <a:gd name="T16" fmla="*/ 5331 w 13133"/>
                <a:gd name="T17" fmla="*/ 8881 h 13125"/>
                <a:gd name="T18" fmla="*/ 5237 w 13133"/>
                <a:gd name="T19" fmla="*/ 8739 h 13125"/>
                <a:gd name="T20" fmla="*/ 3659 w 13133"/>
                <a:gd name="T21" fmla="*/ 7166 h 13125"/>
                <a:gd name="T22" fmla="*/ 3659 w 13133"/>
                <a:gd name="T23" fmla="*/ 6312 h 13125"/>
                <a:gd name="T24" fmla="*/ 4513 w 13133"/>
                <a:gd name="T25" fmla="*/ 6313 h 13125"/>
                <a:gd name="T26" fmla="*/ 6400 w 13133"/>
                <a:gd name="T27" fmla="*/ 13123 h 13125"/>
                <a:gd name="T28" fmla="*/ 1875 w 13133"/>
                <a:gd name="T29" fmla="*/ 11248 h 13125"/>
                <a:gd name="T30" fmla="*/ 0 w 13133"/>
                <a:gd name="T31" fmla="*/ 6723 h 13125"/>
                <a:gd name="T32" fmla="*/ 582 w 13133"/>
                <a:gd name="T33" fmla="*/ 6141 h 13125"/>
                <a:gd name="T34" fmla="*/ 1164 w 13133"/>
                <a:gd name="T35" fmla="*/ 6723 h 13125"/>
                <a:gd name="T36" fmla="*/ 5244 w 13133"/>
                <a:gd name="T37" fmla="*/ 11843 h 13125"/>
                <a:gd name="T38" fmla="*/ 11137 w 13133"/>
                <a:gd name="T39" fmla="*/ 8993 h 13125"/>
                <a:gd name="T40" fmla="*/ 9660 w 13133"/>
                <a:gd name="T41" fmla="*/ 2616 h 13125"/>
                <a:gd name="T42" fmla="*/ 3113 w 13133"/>
                <a:gd name="T43" fmla="*/ 2650 h 13125"/>
                <a:gd name="T44" fmla="*/ 4073 w 13133"/>
                <a:gd name="T45" fmla="*/ 2650 h 13125"/>
                <a:gd name="T46" fmla="*/ 4655 w 13133"/>
                <a:gd name="T47" fmla="*/ 3232 h 13125"/>
                <a:gd name="T48" fmla="*/ 4073 w 13133"/>
                <a:gd name="T49" fmla="*/ 3814 h 13125"/>
                <a:gd name="T50" fmla="*/ 1745 w 13133"/>
                <a:gd name="T51" fmla="*/ 3814 h 13125"/>
                <a:gd name="T52" fmla="*/ 1164 w 13133"/>
                <a:gd name="T53" fmla="*/ 3232 h 13125"/>
                <a:gd name="T54" fmla="*/ 1040 w 13133"/>
                <a:gd name="T55" fmla="*/ 3232 h 13125"/>
                <a:gd name="T56" fmla="*/ 1164 w 13133"/>
                <a:gd name="T57" fmla="*/ 3055 h 13125"/>
                <a:gd name="T58" fmla="*/ 1164 w 13133"/>
                <a:gd name="T59" fmla="*/ 905 h 13125"/>
                <a:gd name="T60" fmla="*/ 1745 w 13133"/>
                <a:gd name="T61" fmla="*/ 323 h 13125"/>
                <a:gd name="T62" fmla="*/ 2327 w 13133"/>
                <a:gd name="T63" fmla="*/ 905 h 13125"/>
                <a:gd name="T64" fmla="*/ 2327 w 13133"/>
                <a:gd name="T65" fmla="*/ 1790 h 13125"/>
                <a:gd name="T66" fmla="*/ 8097 w 13133"/>
                <a:gd name="T67" fmla="*/ 551 h 13125"/>
                <a:gd name="T68" fmla="*/ 12428 w 13133"/>
                <a:gd name="T69" fmla="*/ 4559 h 13125"/>
                <a:gd name="T70" fmla="*/ 11639 w 13133"/>
                <a:gd name="T71" fmla="*/ 10407 h 13125"/>
                <a:gd name="T72" fmla="*/ 6400 w 13133"/>
                <a:gd name="T73" fmla="*/ 13123 h 1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33" h="13125">
                  <a:moveTo>
                    <a:pt x="4513" y="6313"/>
                  </a:moveTo>
                  <a:lnTo>
                    <a:pt x="5796" y="7593"/>
                  </a:lnTo>
                  <a:lnTo>
                    <a:pt x="8622" y="4767"/>
                  </a:lnTo>
                  <a:cubicBezTo>
                    <a:pt x="8848" y="4533"/>
                    <a:pt x="9222" y="4530"/>
                    <a:pt x="9452" y="4760"/>
                  </a:cubicBezTo>
                  <a:cubicBezTo>
                    <a:pt x="9682" y="4990"/>
                    <a:pt x="9679" y="5364"/>
                    <a:pt x="9445" y="5590"/>
                  </a:cubicBezTo>
                  <a:lnTo>
                    <a:pt x="6340" y="8695"/>
                  </a:lnTo>
                  <a:cubicBezTo>
                    <a:pt x="6312" y="8760"/>
                    <a:pt x="6272" y="8819"/>
                    <a:pt x="6223" y="8870"/>
                  </a:cubicBezTo>
                  <a:cubicBezTo>
                    <a:pt x="6106" y="8986"/>
                    <a:pt x="5947" y="9049"/>
                    <a:pt x="5782" y="9044"/>
                  </a:cubicBezTo>
                  <a:cubicBezTo>
                    <a:pt x="5615" y="9058"/>
                    <a:pt x="5450" y="8999"/>
                    <a:pt x="5331" y="8881"/>
                  </a:cubicBezTo>
                  <a:cubicBezTo>
                    <a:pt x="5293" y="8839"/>
                    <a:pt x="5261" y="8791"/>
                    <a:pt x="5237" y="8739"/>
                  </a:cubicBezTo>
                  <a:lnTo>
                    <a:pt x="3659" y="7166"/>
                  </a:lnTo>
                  <a:cubicBezTo>
                    <a:pt x="3423" y="6930"/>
                    <a:pt x="3423" y="6548"/>
                    <a:pt x="3659" y="6312"/>
                  </a:cubicBezTo>
                  <a:cubicBezTo>
                    <a:pt x="3895" y="6077"/>
                    <a:pt x="4278" y="6077"/>
                    <a:pt x="4513" y="6313"/>
                  </a:cubicBezTo>
                  <a:close/>
                  <a:moveTo>
                    <a:pt x="6400" y="13123"/>
                  </a:moveTo>
                  <a:cubicBezTo>
                    <a:pt x="4703" y="13123"/>
                    <a:pt x="3075" y="12449"/>
                    <a:pt x="1875" y="11248"/>
                  </a:cubicBezTo>
                  <a:cubicBezTo>
                    <a:pt x="674" y="10048"/>
                    <a:pt x="0" y="8420"/>
                    <a:pt x="0" y="6723"/>
                  </a:cubicBezTo>
                  <a:cubicBezTo>
                    <a:pt x="0" y="6402"/>
                    <a:pt x="260" y="6141"/>
                    <a:pt x="582" y="6141"/>
                  </a:cubicBezTo>
                  <a:cubicBezTo>
                    <a:pt x="903" y="6141"/>
                    <a:pt x="1164" y="6402"/>
                    <a:pt x="1164" y="6723"/>
                  </a:cubicBezTo>
                  <a:cubicBezTo>
                    <a:pt x="1160" y="9173"/>
                    <a:pt x="2855" y="11299"/>
                    <a:pt x="5244" y="11843"/>
                  </a:cubicBezTo>
                  <a:cubicBezTo>
                    <a:pt x="7633" y="12387"/>
                    <a:pt x="10079" y="11204"/>
                    <a:pt x="11137" y="8993"/>
                  </a:cubicBezTo>
                  <a:cubicBezTo>
                    <a:pt x="12195" y="6783"/>
                    <a:pt x="11582" y="4135"/>
                    <a:pt x="9660" y="2616"/>
                  </a:cubicBezTo>
                  <a:cubicBezTo>
                    <a:pt x="7737" y="1096"/>
                    <a:pt x="5019" y="1111"/>
                    <a:pt x="3113" y="2650"/>
                  </a:cubicBezTo>
                  <a:lnTo>
                    <a:pt x="4073" y="2650"/>
                  </a:lnTo>
                  <a:cubicBezTo>
                    <a:pt x="4394" y="2650"/>
                    <a:pt x="4655" y="2911"/>
                    <a:pt x="4655" y="3232"/>
                  </a:cubicBezTo>
                  <a:cubicBezTo>
                    <a:pt x="4655" y="3553"/>
                    <a:pt x="4394" y="3814"/>
                    <a:pt x="4073" y="3814"/>
                  </a:cubicBezTo>
                  <a:lnTo>
                    <a:pt x="1745" y="3814"/>
                  </a:lnTo>
                  <a:cubicBezTo>
                    <a:pt x="1424" y="3814"/>
                    <a:pt x="1164" y="3553"/>
                    <a:pt x="1164" y="3232"/>
                  </a:cubicBezTo>
                  <a:lnTo>
                    <a:pt x="1040" y="3232"/>
                  </a:lnTo>
                  <a:cubicBezTo>
                    <a:pt x="1079" y="3172"/>
                    <a:pt x="1122" y="3114"/>
                    <a:pt x="1164" y="3055"/>
                  </a:cubicBezTo>
                  <a:lnTo>
                    <a:pt x="1164" y="905"/>
                  </a:lnTo>
                  <a:cubicBezTo>
                    <a:pt x="1164" y="584"/>
                    <a:pt x="1424" y="323"/>
                    <a:pt x="1745" y="323"/>
                  </a:cubicBezTo>
                  <a:cubicBezTo>
                    <a:pt x="2067" y="323"/>
                    <a:pt x="2327" y="584"/>
                    <a:pt x="2327" y="905"/>
                  </a:cubicBezTo>
                  <a:lnTo>
                    <a:pt x="2327" y="1790"/>
                  </a:lnTo>
                  <a:cubicBezTo>
                    <a:pt x="3934" y="462"/>
                    <a:pt x="6086" y="0"/>
                    <a:pt x="8097" y="551"/>
                  </a:cubicBezTo>
                  <a:cubicBezTo>
                    <a:pt x="10107" y="1102"/>
                    <a:pt x="11723" y="2597"/>
                    <a:pt x="12428" y="4559"/>
                  </a:cubicBezTo>
                  <a:cubicBezTo>
                    <a:pt x="13133" y="6520"/>
                    <a:pt x="12838" y="8702"/>
                    <a:pt x="11639" y="10407"/>
                  </a:cubicBezTo>
                  <a:cubicBezTo>
                    <a:pt x="10439" y="12111"/>
                    <a:pt x="8484" y="13125"/>
                    <a:pt x="6400" y="13123"/>
                  </a:cubicBezTo>
                  <a:close/>
                </a:path>
              </a:pathLst>
            </a:custGeom>
            <a:gradFill>
              <a:gsLst>
                <a:gs pos="63000">
                  <a:srgbClr val="15CEE1"/>
                </a:gs>
                <a:gs pos="36000">
                  <a:srgbClr val="00B0F0"/>
                </a:gs>
                <a:gs pos="0">
                  <a:srgbClr val="00B0F0">
                    <a:alpha val="0"/>
                  </a:srgbClr>
                </a:gs>
                <a:gs pos="100000">
                  <a:srgbClr val="25E3D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0" name="图片 179"/>
          <p:cNvPicPr>
            <a:picLocks noChangeAspect="1"/>
          </p:cNvPicPr>
          <p:nvPr/>
        </p:nvPicPr>
        <p:blipFill>
          <a:blip r:embed="rId2"/>
          <a:srcRect l="27244" b="56442"/>
          <a:stretch>
            <a:fillRect/>
          </a:stretch>
        </p:blipFill>
        <p:spPr>
          <a:xfrm>
            <a:off x="941070" y="1370965"/>
            <a:ext cx="4737100" cy="1948180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376" y="1367082"/>
            <a:ext cx="4746475" cy="1951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六边形 166"/>
          <p:cNvSpPr/>
          <p:nvPr/>
        </p:nvSpPr>
        <p:spPr>
          <a:xfrm>
            <a:off x="6368454" y="3301297"/>
            <a:ext cx="5362300" cy="889180"/>
          </a:xfrm>
          <a:prstGeom prst="hexagon">
            <a:avLst>
              <a:gd name="adj" fmla="val 22872"/>
              <a:gd name="vf" fmla="val 115470"/>
            </a:avLst>
          </a:prstGeom>
          <a:gradFill>
            <a:gsLst>
              <a:gs pos="0">
                <a:srgbClr val="00B0F0">
                  <a:alpha val="20000"/>
                </a:srgbClr>
              </a:gs>
              <a:gs pos="100000">
                <a:srgbClr val="00B0F0">
                  <a:alpha val="0"/>
                </a:srgbClr>
              </a:gs>
            </a:gsLst>
            <a:lin ang="5400000" scaled="0"/>
          </a:gradFill>
          <a:ln w="15875">
            <a:gradFill>
              <a:gsLst>
                <a:gs pos="0">
                  <a:srgbClr val="00B0F0">
                    <a:alpha val="0"/>
                  </a:srgbClr>
                </a:gs>
                <a:gs pos="100000">
                  <a:srgbClr val="00B0F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 品 优 势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484908"/>
              <a:ext cx="8733709" cy="369332"/>
              <a:chOff x="2345007" y="268773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68773"/>
                <a:ext cx="8733709" cy="369332"/>
                <a:chOff x="2446402" y="-1356528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807600" y="-1356528"/>
                  <a:ext cx="5232202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algn="ctr"/>
                  <a:r>
                    <a:rPr lang="zh-CN" altLang="en-US" dirty="0">
                      <a:solidFill>
                        <a:srgbClr val="11F9FF"/>
                      </a:solidFill>
                    </a:rPr>
                    <a:t>无痛</a:t>
                  </a:r>
                  <a:r>
                    <a:rPr lang="zh-CN" altLang="en-US" dirty="0" smtClean="0">
                      <a:solidFill>
                        <a:srgbClr val="11F9FF"/>
                      </a:solidFill>
                    </a:rPr>
                    <a:t>换药行业领跑</a:t>
                  </a:r>
                  <a:r>
                    <a:rPr lang="zh-CN" altLang="en-US" sz="2400" b="1" dirty="0" smtClean="0">
                      <a:solidFill>
                        <a:srgbClr val="11F9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，抑菌止血效果优异</a:t>
                  </a:r>
                  <a:endParaRPr lang="zh-CN" altLang="en-US" sz="2400" dirty="0">
                    <a:solidFill>
                      <a:srgbClr val="11F9FF"/>
                    </a:solidFill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grpSp>
        <p:nvGrpSpPr>
          <p:cNvPr id="101" name="组合 100"/>
          <p:cNvGrpSpPr/>
          <p:nvPr/>
        </p:nvGrpSpPr>
        <p:grpSpPr>
          <a:xfrm>
            <a:off x="390393" y="1110409"/>
            <a:ext cx="5560775" cy="5429269"/>
            <a:chOff x="51725" y="880533"/>
            <a:chExt cx="5560775" cy="5429269"/>
          </a:xfrm>
        </p:grpSpPr>
        <p:grpSp>
          <p:nvGrpSpPr>
            <p:cNvPr id="103" name="组合 102"/>
            <p:cNvGrpSpPr/>
            <p:nvPr/>
          </p:nvGrpSpPr>
          <p:grpSpPr>
            <a:xfrm>
              <a:off x="159245" y="880533"/>
              <a:ext cx="5298023" cy="5429269"/>
              <a:chOff x="329945" y="1085596"/>
              <a:chExt cx="5298023" cy="5735493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329945" y="1144391"/>
                <a:ext cx="5298023" cy="5215122"/>
                <a:chOff x="304586" y="1833780"/>
                <a:chExt cx="4486545" cy="3787967"/>
              </a:xfrm>
            </p:grpSpPr>
            <p:sp>
              <p:nvSpPr>
                <p:cNvPr id="117" name="平行四边形 116"/>
                <p:cNvSpPr/>
                <p:nvPr/>
              </p:nvSpPr>
              <p:spPr>
                <a:xfrm flipH="1">
                  <a:off x="4206863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18" name="平行四边形 117"/>
                <p:cNvSpPr/>
                <p:nvPr/>
              </p:nvSpPr>
              <p:spPr>
                <a:xfrm flipH="1">
                  <a:off x="4286488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19" name="平行四边形 118"/>
                <p:cNvSpPr/>
                <p:nvPr/>
              </p:nvSpPr>
              <p:spPr>
                <a:xfrm flipH="1">
                  <a:off x="436611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20" name="平行四边形 119"/>
                <p:cNvSpPr/>
                <p:nvPr/>
              </p:nvSpPr>
              <p:spPr>
                <a:xfrm flipH="1">
                  <a:off x="444573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 flipH="1">
                  <a:off x="4525362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 flipH="1">
                  <a:off x="4604987" y="1842241"/>
                  <a:ext cx="98867" cy="91431"/>
                </a:xfrm>
                <a:prstGeom prst="parallelogram">
                  <a:avLst>
                    <a:gd name="adj" fmla="val 52078"/>
                  </a:avLst>
                </a:prstGeom>
                <a:gradFill>
                  <a:gsLst>
                    <a:gs pos="100000">
                      <a:srgbClr val="41C7FF">
                        <a:alpha val="0"/>
                      </a:srgbClr>
                    </a:gs>
                    <a:gs pos="0">
                      <a:srgbClr val="41C7FF">
                        <a:alpha val="20000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" panose="02010600010101010101" pitchFamily="2" charset="-122"/>
                    <a:ea typeface="腾讯体" panose="02010600010101010101" pitchFamily="2" charset="-122"/>
                    <a:cs typeface="+mn-cs"/>
                  </a:endParaRPr>
                </a:p>
              </p:txBody>
            </p:sp>
            <p:sp>
              <p:nvSpPr>
                <p:cNvPr id="123" name="任意多边形: 形状 142"/>
                <p:cNvSpPr/>
                <p:nvPr/>
              </p:nvSpPr>
              <p:spPr>
                <a:xfrm>
                  <a:off x="304586" y="1833780"/>
                  <a:ext cx="4486545" cy="3787967"/>
                </a:xfrm>
                <a:custGeom>
                  <a:avLst/>
                  <a:gdLst>
                    <a:gd name="connsiteX0" fmla="*/ 0 w 4486545"/>
                    <a:gd name="connsiteY0" fmla="*/ 0 h 3787967"/>
                    <a:gd name="connsiteX1" fmla="*/ 991634 w 4486545"/>
                    <a:gd name="connsiteY1" fmla="*/ 0 h 3787967"/>
                    <a:gd name="connsiteX2" fmla="*/ 2867890 w 4486545"/>
                    <a:gd name="connsiteY2" fmla="*/ 0 h 3787967"/>
                    <a:gd name="connsiteX3" fmla="*/ 3859524 w 4486545"/>
                    <a:gd name="connsiteY3" fmla="*/ 0 h 3787967"/>
                    <a:gd name="connsiteX4" fmla="*/ 3925108 w 4486545"/>
                    <a:gd name="connsiteY4" fmla="*/ 117554 h 3787967"/>
                    <a:gd name="connsiteX5" fmla="*/ 4486545 w 4486545"/>
                    <a:gd name="connsiteY5" fmla="*/ 117554 h 3787967"/>
                    <a:gd name="connsiteX6" fmla="*/ 4486545 w 4486545"/>
                    <a:gd name="connsiteY6" fmla="*/ 1692539 h 3787967"/>
                    <a:gd name="connsiteX7" fmla="*/ 4486545 w 4486545"/>
                    <a:gd name="connsiteY7" fmla="*/ 2212982 h 3787967"/>
                    <a:gd name="connsiteX8" fmla="*/ 4486545 w 4486545"/>
                    <a:gd name="connsiteY8" fmla="*/ 3787967 h 3787967"/>
                    <a:gd name="connsiteX9" fmla="*/ 3494911 w 4486545"/>
                    <a:gd name="connsiteY9" fmla="*/ 3787967 h 3787967"/>
                    <a:gd name="connsiteX10" fmla="*/ 991634 w 4486545"/>
                    <a:gd name="connsiteY10" fmla="*/ 3787967 h 3787967"/>
                    <a:gd name="connsiteX11" fmla="*/ 0 w 4486545"/>
                    <a:gd name="connsiteY11" fmla="*/ 3787967 h 3787967"/>
                    <a:gd name="connsiteX12" fmla="*/ 0 w 4486545"/>
                    <a:gd name="connsiteY12" fmla="*/ 2212982 h 3787967"/>
                    <a:gd name="connsiteX13" fmla="*/ 0 w 4486545"/>
                    <a:gd name="connsiteY13" fmla="*/ 1574985 h 3787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86545" h="3787967">
                      <a:moveTo>
                        <a:pt x="0" y="0"/>
                      </a:moveTo>
                      <a:lnTo>
                        <a:pt x="991634" y="0"/>
                      </a:lnTo>
                      <a:lnTo>
                        <a:pt x="2867890" y="0"/>
                      </a:lnTo>
                      <a:lnTo>
                        <a:pt x="3859524" y="0"/>
                      </a:lnTo>
                      <a:lnTo>
                        <a:pt x="3925108" y="117554"/>
                      </a:lnTo>
                      <a:lnTo>
                        <a:pt x="4486545" y="117554"/>
                      </a:lnTo>
                      <a:lnTo>
                        <a:pt x="4486545" y="1692539"/>
                      </a:lnTo>
                      <a:lnTo>
                        <a:pt x="4486545" y="2212982"/>
                      </a:lnTo>
                      <a:lnTo>
                        <a:pt x="4486545" y="3787967"/>
                      </a:lnTo>
                      <a:lnTo>
                        <a:pt x="3494911" y="3787967"/>
                      </a:lnTo>
                      <a:lnTo>
                        <a:pt x="991634" y="3787967"/>
                      </a:lnTo>
                      <a:lnTo>
                        <a:pt x="0" y="3787967"/>
                      </a:lnTo>
                      <a:lnTo>
                        <a:pt x="0" y="2212982"/>
                      </a:lnTo>
                      <a:lnTo>
                        <a:pt x="0" y="15749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1334"/>
                    </a:gs>
                    <a:gs pos="76000">
                      <a:srgbClr val="000040">
                        <a:alpha val="0"/>
                      </a:srgbClr>
                    </a:gs>
                  </a:gsLst>
                  <a:lin ang="5400000" scaled="0"/>
                </a:gradFill>
                <a:ln w="9525">
                  <a:gradFill>
                    <a:gsLst>
                      <a:gs pos="0">
                        <a:srgbClr val="41C7FF"/>
                      </a:gs>
                      <a:gs pos="88000">
                        <a:srgbClr val="009FDE">
                          <a:alpha val="0"/>
                        </a:srgbClr>
                      </a:gs>
                    </a:gsLst>
                    <a:lin ang="540000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grpSp>
              <p:nvGrpSpPr>
                <p:cNvPr id="124" name="组合 123"/>
                <p:cNvGrpSpPr/>
                <p:nvPr/>
              </p:nvGrpSpPr>
              <p:grpSpPr>
                <a:xfrm>
                  <a:off x="304586" y="1834328"/>
                  <a:ext cx="115121" cy="273581"/>
                  <a:chOff x="321188" y="1487834"/>
                  <a:chExt cx="181488" cy="497755"/>
                </a:xfrm>
              </p:grpSpPr>
              <p:sp>
                <p:nvSpPr>
                  <p:cNvPr id="125" name="矩形 124"/>
                  <p:cNvSpPr/>
                  <p:nvPr/>
                </p:nvSpPr>
                <p:spPr>
                  <a:xfrm>
                    <a:off x="321188" y="1487834"/>
                    <a:ext cx="181488" cy="250835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6" name="矩形 125"/>
                  <p:cNvSpPr/>
                  <p:nvPr/>
                </p:nvSpPr>
                <p:spPr>
                  <a:xfrm>
                    <a:off x="321188" y="1780306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7" name="矩形 126"/>
                  <p:cNvSpPr/>
                  <p:nvPr/>
                </p:nvSpPr>
                <p:spPr>
                  <a:xfrm>
                    <a:off x="321188" y="1860088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  <p:sp>
                <p:nvSpPr>
                  <p:cNvPr id="128" name="矩形 127"/>
                  <p:cNvSpPr/>
                  <p:nvPr/>
                </p:nvSpPr>
                <p:spPr>
                  <a:xfrm>
                    <a:off x="321188" y="1939870"/>
                    <a:ext cx="181488" cy="45719"/>
                  </a:xfrm>
                  <a:prstGeom prst="rect">
                    <a:avLst/>
                  </a:prstGeom>
                  <a:solidFill>
                    <a:srgbClr val="41C6F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腾讯体 W7" panose="020C08030202040F0204" pitchFamily="34" charset="-122"/>
                      <a:ea typeface="腾讯体 W7" panose="020C08030202040F0204" pitchFamily="34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15" name="矩形 25"/>
              <p:cNvSpPr/>
              <p:nvPr/>
            </p:nvSpPr>
            <p:spPr>
              <a:xfrm>
                <a:off x="339036" y="1148062"/>
                <a:ext cx="5265760" cy="5673027"/>
              </a:xfrm>
              <a:prstGeom prst="rect">
                <a:avLst/>
              </a:prstGeom>
              <a:gradFill flip="none" rotWithShape="1">
                <a:gsLst>
                  <a:gs pos="0">
                    <a:srgbClr val="00FFFF">
                      <a:alpha val="24000"/>
                    </a:srgbClr>
                  </a:gs>
                  <a:gs pos="51000">
                    <a:schemeClr val="tx1">
                      <a:lumMod val="75000"/>
                      <a:lumOff val="25000"/>
                      <a:alpha val="20000"/>
                    </a:schemeClr>
                  </a:gs>
                  <a:gs pos="100000">
                    <a:srgbClr val="00FFFF">
                      <a:alpha val="19000"/>
                    </a:srgbClr>
                  </a:gs>
                </a:gsLst>
                <a:lin ang="2700000" scaled="1"/>
              </a:gradFill>
              <a:ln w="31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6" name="半闭框 26"/>
              <p:cNvSpPr/>
              <p:nvPr/>
            </p:nvSpPr>
            <p:spPr>
              <a:xfrm rot="10800000" flipV="1">
                <a:off x="4134505" y="1085596"/>
                <a:ext cx="1434863" cy="255639"/>
              </a:xfrm>
              <a:prstGeom prst="halfFrame">
                <a:avLst/>
              </a:prstGeom>
              <a:gradFill flip="none" rotWithShape="1">
                <a:gsLst>
                  <a:gs pos="0">
                    <a:srgbClr val="00FFFF">
                      <a:alpha val="22000"/>
                    </a:srgbClr>
                  </a:gs>
                  <a:gs pos="50000">
                    <a:srgbClr val="74C2CF">
                      <a:alpha val="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51725" y="3061729"/>
              <a:ext cx="5560775" cy="889180"/>
              <a:chOff x="-4506063" y="5187700"/>
              <a:chExt cx="4463323" cy="707501"/>
            </a:xfrm>
          </p:grpSpPr>
          <p:sp>
            <p:nvSpPr>
              <p:cNvPr id="113" name="六边形 112"/>
              <p:cNvSpPr/>
              <p:nvPr/>
            </p:nvSpPr>
            <p:spPr>
              <a:xfrm>
                <a:off x="-4412466" y="5187700"/>
                <a:ext cx="4218492" cy="707501"/>
              </a:xfrm>
              <a:prstGeom prst="hexagon">
                <a:avLst>
                  <a:gd name="adj" fmla="val 22872"/>
                  <a:gd name="vf" fmla="val 115470"/>
                </a:avLst>
              </a:prstGeom>
              <a:gradFill>
                <a:gsLst>
                  <a:gs pos="0">
                    <a:srgbClr val="00B0F0">
                      <a:alpha val="20000"/>
                    </a:srgbClr>
                  </a:gs>
                  <a:gs pos="100000">
                    <a:srgbClr val="00B0F0">
                      <a:alpha val="0"/>
                    </a:srgbClr>
                  </a:gs>
                </a:gsLst>
                <a:lin ang="5400000" scaled="0"/>
              </a:gradFill>
              <a:ln w="15875">
                <a:gradFill>
                  <a:gsLst>
                    <a:gs pos="0">
                      <a:srgbClr val="00B0F0">
                        <a:alpha val="0"/>
                      </a:srgbClr>
                    </a:gs>
                    <a:gs pos="100000">
                      <a:srgbClr val="00B0F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/>
              </a:p>
            </p:txBody>
          </p:sp>
          <p:sp>
            <p:nvSpPr>
              <p:cNvPr id="112" name="文本框 179"/>
              <p:cNvSpPr txBox="1"/>
              <p:nvPr/>
            </p:nvSpPr>
            <p:spPr>
              <a:xfrm>
                <a:off x="-4506063" y="5521937"/>
                <a:ext cx="4463323" cy="367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>
                  <a:defRPr/>
                </a:pPr>
                <a:r>
                  <a:rPr lang="zh-CN" altLang="en-US" sz="2400" b="1" dirty="0" smtClean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创新主打性能</a:t>
                </a:r>
                <a:r>
                  <a:rPr lang="en-US" altLang="zh-CN" sz="2400" b="1" dirty="0" smtClean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2400" b="1" dirty="0" smtClean="0">
                    <a:ln w="6350">
                      <a:noFill/>
                    </a:ln>
                    <a:gradFill>
                      <a:gsLst>
                        <a:gs pos="0">
                          <a:srgbClr val="A6FCF9"/>
                        </a:gs>
                        <a:gs pos="100000">
                          <a:srgbClr val="24AEF9"/>
                        </a:gs>
                      </a:gsLst>
                      <a:lin ang="5400000" scaled="1"/>
                    </a:gradFill>
                    <a:effectLst>
                      <a:outerShdw blurRad="3048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按需揭除、无痛换药</a:t>
                </a:r>
                <a:endParaRPr lang="zh-CN" altLang="en-US" sz="2400" b="1" dirty="0">
                  <a:ln w="6350">
                    <a:noFill/>
                  </a:ln>
                  <a:gradFill>
                    <a:gsLst>
                      <a:gs pos="0">
                        <a:srgbClr val="A6FCF9"/>
                      </a:gs>
                      <a:gs pos="100000">
                        <a:srgbClr val="24AEF9"/>
                      </a:gs>
                    </a:gsLst>
                    <a:lin ang="5400000" scaled="1"/>
                  </a:gradFill>
                  <a:effectLst>
                    <a:outerShdw blurRad="3048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5" name="文本框 106"/>
            <p:cNvSpPr txBox="1"/>
            <p:nvPr/>
          </p:nvSpPr>
          <p:spPr>
            <a:xfrm>
              <a:off x="1203782" y="4005246"/>
              <a:ext cx="3213568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indent="0" algn="ctr">
                <a:buFont typeface="Wingdings" panose="05000000000000000000" pitchFamily="2" charset="2"/>
                <a:buNone/>
                <a:defRPr sz="4800" b="1">
                  <a:solidFill>
                    <a:schemeClr val="bg1"/>
                  </a:solidFill>
                  <a:latin typeface="+mj-lt"/>
                  <a:ea typeface="cwTeXMing" panose="02000609000000000000" pitchFamily="49" charset="-122"/>
                  <a:cs typeface="阿里巴巴普惠体 B" panose="00020600040101010101" pitchFamily="18" charset="-122"/>
                </a:defRPr>
              </a:lvl1pPr>
            </a:lstStyle>
            <a:p>
              <a:r>
                <a:rPr lang="zh-CN" altLang="en-US" sz="4400" dirty="0" smtClean="0">
                  <a:effectLst>
                    <a:outerShdw blurRad="101600" dist="38100" dir="2700000" sx="95000" sy="95000" algn="tl" rotWithShape="0">
                      <a:srgbClr val="33AEF2">
                        <a:alpha val="81000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</a:t>
              </a:r>
              <a:r>
                <a:rPr lang="zh-CN" altLang="en-US" sz="4400" dirty="0">
                  <a:effectLst>
                    <a:outerShdw blurRad="101600" dist="38100" dir="2700000" sx="95000" sy="95000" algn="tl" rotWithShape="0">
                      <a:srgbClr val="33AEF2">
                        <a:alpha val="81000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领跑</a:t>
              </a:r>
              <a:endParaRPr lang="zh-CN" altLang="en-US" sz="3600" dirty="0">
                <a:effectLst>
                  <a:outerShdw blurRad="101600" dist="38100" dir="2700000" sx="95000" sy="95000" algn="tl" rotWithShape="0">
                    <a:srgbClr val="33AEF2">
                      <a:alpha val="81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文本框 179"/>
            <p:cNvSpPr txBox="1"/>
            <p:nvPr/>
          </p:nvSpPr>
          <p:spPr>
            <a:xfrm>
              <a:off x="795384" y="4609250"/>
              <a:ext cx="3909913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 smtClean="0"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静电复合作用</a:t>
              </a:r>
              <a:r>
                <a:rPr lang="zh-CN" altLang="en-US" sz="2000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物理交联</a:t>
              </a:r>
              <a:endParaRPr lang="en-US" altLang="zh-CN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b="1" dirty="0" smtClean="0">
                  <a:solidFill>
                    <a:schemeClr val="bg1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对盐溶液敏感</a:t>
              </a:r>
              <a:r>
                <a:rPr lang="zh-CN" altLang="en-US" sz="2000" b="1" dirty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按需揭</a:t>
              </a:r>
              <a:r>
                <a:rPr lang="zh-CN" altLang="en-US" sz="2000" b="1" dirty="0" smtClean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除</a:t>
              </a:r>
              <a:endParaRPr lang="en-US" altLang="zh-CN" sz="20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b="1" dirty="0" smtClean="0">
                  <a:solidFill>
                    <a:prstClr val="white"/>
                  </a:solidFill>
                  <a:effectLst>
                    <a:outerShdw blurRad="63500" algn="ctr" rotWithShape="0">
                      <a:srgbClr val="0D94FD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避免组织拉扯</a:t>
              </a:r>
              <a:r>
                <a:rPr lang="zh-CN" altLang="en-US" sz="2800" b="1" dirty="0" smtClean="0">
                  <a:gradFill>
                    <a:gsLst>
                      <a:gs pos="100000">
                        <a:srgbClr val="35D9FF"/>
                      </a:gs>
                      <a:gs pos="50000">
                        <a:srgbClr val="4FFBC4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无痛换药</a:t>
              </a:r>
              <a:endParaRPr lang="zh-CN" altLang="en-US" sz="2800" b="1" dirty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iconfont-11868-5667982"/>
            <p:cNvSpPr/>
            <p:nvPr/>
          </p:nvSpPr>
          <p:spPr>
            <a:xfrm>
              <a:off x="1180150" y="4763913"/>
              <a:ext cx="304843" cy="304697"/>
            </a:xfrm>
            <a:custGeom>
              <a:avLst/>
              <a:gdLst>
                <a:gd name="T0" fmla="*/ 4513 w 13133"/>
                <a:gd name="T1" fmla="*/ 6313 h 13125"/>
                <a:gd name="T2" fmla="*/ 5796 w 13133"/>
                <a:gd name="T3" fmla="*/ 7593 h 13125"/>
                <a:gd name="T4" fmla="*/ 8622 w 13133"/>
                <a:gd name="T5" fmla="*/ 4767 h 13125"/>
                <a:gd name="T6" fmla="*/ 9452 w 13133"/>
                <a:gd name="T7" fmla="*/ 4760 h 13125"/>
                <a:gd name="T8" fmla="*/ 9445 w 13133"/>
                <a:gd name="T9" fmla="*/ 5590 h 13125"/>
                <a:gd name="T10" fmla="*/ 6340 w 13133"/>
                <a:gd name="T11" fmla="*/ 8695 h 13125"/>
                <a:gd name="T12" fmla="*/ 6223 w 13133"/>
                <a:gd name="T13" fmla="*/ 8870 h 13125"/>
                <a:gd name="T14" fmla="*/ 5782 w 13133"/>
                <a:gd name="T15" fmla="*/ 9044 h 13125"/>
                <a:gd name="T16" fmla="*/ 5331 w 13133"/>
                <a:gd name="T17" fmla="*/ 8881 h 13125"/>
                <a:gd name="T18" fmla="*/ 5237 w 13133"/>
                <a:gd name="T19" fmla="*/ 8739 h 13125"/>
                <a:gd name="T20" fmla="*/ 3659 w 13133"/>
                <a:gd name="T21" fmla="*/ 7166 h 13125"/>
                <a:gd name="T22" fmla="*/ 3659 w 13133"/>
                <a:gd name="T23" fmla="*/ 6312 h 13125"/>
                <a:gd name="T24" fmla="*/ 4513 w 13133"/>
                <a:gd name="T25" fmla="*/ 6313 h 13125"/>
                <a:gd name="T26" fmla="*/ 6400 w 13133"/>
                <a:gd name="T27" fmla="*/ 13123 h 13125"/>
                <a:gd name="T28" fmla="*/ 1875 w 13133"/>
                <a:gd name="T29" fmla="*/ 11248 h 13125"/>
                <a:gd name="T30" fmla="*/ 0 w 13133"/>
                <a:gd name="T31" fmla="*/ 6723 h 13125"/>
                <a:gd name="T32" fmla="*/ 582 w 13133"/>
                <a:gd name="T33" fmla="*/ 6141 h 13125"/>
                <a:gd name="T34" fmla="*/ 1164 w 13133"/>
                <a:gd name="T35" fmla="*/ 6723 h 13125"/>
                <a:gd name="T36" fmla="*/ 5244 w 13133"/>
                <a:gd name="T37" fmla="*/ 11843 h 13125"/>
                <a:gd name="T38" fmla="*/ 11137 w 13133"/>
                <a:gd name="T39" fmla="*/ 8993 h 13125"/>
                <a:gd name="T40" fmla="*/ 9660 w 13133"/>
                <a:gd name="T41" fmla="*/ 2616 h 13125"/>
                <a:gd name="T42" fmla="*/ 3113 w 13133"/>
                <a:gd name="T43" fmla="*/ 2650 h 13125"/>
                <a:gd name="T44" fmla="*/ 4073 w 13133"/>
                <a:gd name="T45" fmla="*/ 2650 h 13125"/>
                <a:gd name="T46" fmla="*/ 4655 w 13133"/>
                <a:gd name="T47" fmla="*/ 3232 h 13125"/>
                <a:gd name="T48" fmla="*/ 4073 w 13133"/>
                <a:gd name="T49" fmla="*/ 3814 h 13125"/>
                <a:gd name="T50" fmla="*/ 1745 w 13133"/>
                <a:gd name="T51" fmla="*/ 3814 h 13125"/>
                <a:gd name="T52" fmla="*/ 1164 w 13133"/>
                <a:gd name="T53" fmla="*/ 3232 h 13125"/>
                <a:gd name="T54" fmla="*/ 1040 w 13133"/>
                <a:gd name="T55" fmla="*/ 3232 h 13125"/>
                <a:gd name="T56" fmla="*/ 1164 w 13133"/>
                <a:gd name="T57" fmla="*/ 3055 h 13125"/>
                <a:gd name="T58" fmla="*/ 1164 w 13133"/>
                <a:gd name="T59" fmla="*/ 905 h 13125"/>
                <a:gd name="T60" fmla="*/ 1745 w 13133"/>
                <a:gd name="T61" fmla="*/ 323 h 13125"/>
                <a:gd name="T62" fmla="*/ 2327 w 13133"/>
                <a:gd name="T63" fmla="*/ 905 h 13125"/>
                <a:gd name="T64" fmla="*/ 2327 w 13133"/>
                <a:gd name="T65" fmla="*/ 1790 h 13125"/>
                <a:gd name="T66" fmla="*/ 8097 w 13133"/>
                <a:gd name="T67" fmla="*/ 551 h 13125"/>
                <a:gd name="T68" fmla="*/ 12428 w 13133"/>
                <a:gd name="T69" fmla="*/ 4559 h 13125"/>
                <a:gd name="T70" fmla="*/ 11639 w 13133"/>
                <a:gd name="T71" fmla="*/ 10407 h 13125"/>
                <a:gd name="T72" fmla="*/ 6400 w 13133"/>
                <a:gd name="T73" fmla="*/ 13123 h 1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33" h="13125">
                  <a:moveTo>
                    <a:pt x="4513" y="6313"/>
                  </a:moveTo>
                  <a:lnTo>
                    <a:pt x="5796" y="7593"/>
                  </a:lnTo>
                  <a:lnTo>
                    <a:pt x="8622" y="4767"/>
                  </a:lnTo>
                  <a:cubicBezTo>
                    <a:pt x="8848" y="4533"/>
                    <a:pt x="9222" y="4530"/>
                    <a:pt x="9452" y="4760"/>
                  </a:cubicBezTo>
                  <a:cubicBezTo>
                    <a:pt x="9682" y="4990"/>
                    <a:pt x="9679" y="5364"/>
                    <a:pt x="9445" y="5590"/>
                  </a:cubicBezTo>
                  <a:lnTo>
                    <a:pt x="6340" y="8695"/>
                  </a:lnTo>
                  <a:cubicBezTo>
                    <a:pt x="6312" y="8760"/>
                    <a:pt x="6272" y="8819"/>
                    <a:pt x="6223" y="8870"/>
                  </a:cubicBezTo>
                  <a:cubicBezTo>
                    <a:pt x="6106" y="8986"/>
                    <a:pt x="5947" y="9049"/>
                    <a:pt x="5782" y="9044"/>
                  </a:cubicBezTo>
                  <a:cubicBezTo>
                    <a:pt x="5615" y="9058"/>
                    <a:pt x="5450" y="8999"/>
                    <a:pt x="5331" y="8881"/>
                  </a:cubicBezTo>
                  <a:cubicBezTo>
                    <a:pt x="5293" y="8839"/>
                    <a:pt x="5261" y="8791"/>
                    <a:pt x="5237" y="8739"/>
                  </a:cubicBezTo>
                  <a:lnTo>
                    <a:pt x="3659" y="7166"/>
                  </a:lnTo>
                  <a:cubicBezTo>
                    <a:pt x="3423" y="6930"/>
                    <a:pt x="3423" y="6548"/>
                    <a:pt x="3659" y="6312"/>
                  </a:cubicBezTo>
                  <a:cubicBezTo>
                    <a:pt x="3895" y="6077"/>
                    <a:pt x="4278" y="6077"/>
                    <a:pt x="4513" y="6313"/>
                  </a:cubicBezTo>
                  <a:close/>
                  <a:moveTo>
                    <a:pt x="6400" y="13123"/>
                  </a:moveTo>
                  <a:cubicBezTo>
                    <a:pt x="4703" y="13123"/>
                    <a:pt x="3075" y="12449"/>
                    <a:pt x="1875" y="11248"/>
                  </a:cubicBezTo>
                  <a:cubicBezTo>
                    <a:pt x="674" y="10048"/>
                    <a:pt x="0" y="8420"/>
                    <a:pt x="0" y="6723"/>
                  </a:cubicBezTo>
                  <a:cubicBezTo>
                    <a:pt x="0" y="6402"/>
                    <a:pt x="260" y="6141"/>
                    <a:pt x="582" y="6141"/>
                  </a:cubicBezTo>
                  <a:cubicBezTo>
                    <a:pt x="903" y="6141"/>
                    <a:pt x="1164" y="6402"/>
                    <a:pt x="1164" y="6723"/>
                  </a:cubicBezTo>
                  <a:cubicBezTo>
                    <a:pt x="1160" y="9173"/>
                    <a:pt x="2855" y="11299"/>
                    <a:pt x="5244" y="11843"/>
                  </a:cubicBezTo>
                  <a:cubicBezTo>
                    <a:pt x="7633" y="12387"/>
                    <a:pt x="10079" y="11204"/>
                    <a:pt x="11137" y="8993"/>
                  </a:cubicBezTo>
                  <a:cubicBezTo>
                    <a:pt x="12195" y="6783"/>
                    <a:pt x="11582" y="4135"/>
                    <a:pt x="9660" y="2616"/>
                  </a:cubicBezTo>
                  <a:cubicBezTo>
                    <a:pt x="7737" y="1096"/>
                    <a:pt x="5019" y="1111"/>
                    <a:pt x="3113" y="2650"/>
                  </a:cubicBezTo>
                  <a:lnTo>
                    <a:pt x="4073" y="2650"/>
                  </a:lnTo>
                  <a:cubicBezTo>
                    <a:pt x="4394" y="2650"/>
                    <a:pt x="4655" y="2911"/>
                    <a:pt x="4655" y="3232"/>
                  </a:cubicBezTo>
                  <a:cubicBezTo>
                    <a:pt x="4655" y="3553"/>
                    <a:pt x="4394" y="3814"/>
                    <a:pt x="4073" y="3814"/>
                  </a:cubicBezTo>
                  <a:lnTo>
                    <a:pt x="1745" y="3814"/>
                  </a:lnTo>
                  <a:cubicBezTo>
                    <a:pt x="1424" y="3814"/>
                    <a:pt x="1164" y="3553"/>
                    <a:pt x="1164" y="3232"/>
                  </a:cubicBezTo>
                  <a:lnTo>
                    <a:pt x="1040" y="3232"/>
                  </a:lnTo>
                  <a:cubicBezTo>
                    <a:pt x="1079" y="3172"/>
                    <a:pt x="1122" y="3114"/>
                    <a:pt x="1164" y="3055"/>
                  </a:cubicBezTo>
                  <a:lnTo>
                    <a:pt x="1164" y="905"/>
                  </a:lnTo>
                  <a:cubicBezTo>
                    <a:pt x="1164" y="584"/>
                    <a:pt x="1424" y="323"/>
                    <a:pt x="1745" y="323"/>
                  </a:cubicBezTo>
                  <a:cubicBezTo>
                    <a:pt x="2067" y="323"/>
                    <a:pt x="2327" y="584"/>
                    <a:pt x="2327" y="905"/>
                  </a:cubicBezTo>
                  <a:lnTo>
                    <a:pt x="2327" y="1790"/>
                  </a:lnTo>
                  <a:cubicBezTo>
                    <a:pt x="3934" y="462"/>
                    <a:pt x="6086" y="0"/>
                    <a:pt x="8097" y="551"/>
                  </a:cubicBezTo>
                  <a:cubicBezTo>
                    <a:pt x="10107" y="1102"/>
                    <a:pt x="11723" y="2597"/>
                    <a:pt x="12428" y="4559"/>
                  </a:cubicBezTo>
                  <a:cubicBezTo>
                    <a:pt x="13133" y="6520"/>
                    <a:pt x="12838" y="8702"/>
                    <a:pt x="11639" y="10407"/>
                  </a:cubicBezTo>
                  <a:cubicBezTo>
                    <a:pt x="10439" y="12111"/>
                    <a:pt x="8484" y="13125"/>
                    <a:pt x="6400" y="13123"/>
                  </a:cubicBezTo>
                  <a:close/>
                </a:path>
              </a:pathLst>
            </a:custGeom>
            <a:gradFill>
              <a:gsLst>
                <a:gs pos="63000">
                  <a:srgbClr val="15CEE1"/>
                </a:gs>
                <a:gs pos="36000">
                  <a:srgbClr val="00B0F0"/>
                </a:gs>
                <a:gs pos="0">
                  <a:srgbClr val="00B0F0">
                    <a:alpha val="0"/>
                  </a:srgbClr>
                </a:gs>
                <a:gs pos="100000">
                  <a:srgbClr val="25E3D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iconfont-11868-5667982"/>
            <p:cNvSpPr/>
            <p:nvPr/>
          </p:nvSpPr>
          <p:spPr>
            <a:xfrm>
              <a:off x="1163638" y="5234882"/>
              <a:ext cx="304843" cy="304697"/>
            </a:xfrm>
            <a:custGeom>
              <a:avLst/>
              <a:gdLst>
                <a:gd name="T0" fmla="*/ 4513 w 13133"/>
                <a:gd name="T1" fmla="*/ 6313 h 13125"/>
                <a:gd name="T2" fmla="*/ 5796 w 13133"/>
                <a:gd name="T3" fmla="*/ 7593 h 13125"/>
                <a:gd name="T4" fmla="*/ 8622 w 13133"/>
                <a:gd name="T5" fmla="*/ 4767 h 13125"/>
                <a:gd name="T6" fmla="*/ 9452 w 13133"/>
                <a:gd name="T7" fmla="*/ 4760 h 13125"/>
                <a:gd name="T8" fmla="*/ 9445 w 13133"/>
                <a:gd name="T9" fmla="*/ 5590 h 13125"/>
                <a:gd name="T10" fmla="*/ 6340 w 13133"/>
                <a:gd name="T11" fmla="*/ 8695 h 13125"/>
                <a:gd name="T12" fmla="*/ 6223 w 13133"/>
                <a:gd name="T13" fmla="*/ 8870 h 13125"/>
                <a:gd name="T14" fmla="*/ 5782 w 13133"/>
                <a:gd name="T15" fmla="*/ 9044 h 13125"/>
                <a:gd name="T16" fmla="*/ 5331 w 13133"/>
                <a:gd name="T17" fmla="*/ 8881 h 13125"/>
                <a:gd name="T18" fmla="*/ 5237 w 13133"/>
                <a:gd name="T19" fmla="*/ 8739 h 13125"/>
                <a:gd name="T20" fmla="*/ 3659 w 13133"/>
                <a:gd name="T21" fmla="*/ 7166 h 13125"/>
                <a:gd name="T22" fmla="*/ 3659 w 13133"/>
                <a:gd name="T23" fmla="*/ 6312 h 13125"/>
                <a:gd name="T24" fmla="*/ 4513 w 13133"/>
                <a:gd name="T25" fmla="*/ 6313 h 13125"/>
                <a:gd name="T26" fmla="*/ 6400 w 13133"/>
                <a:gd name="T27" fmla="*/ 13123 h 13125"/>
                <a:gd name="T28" fmla="*/ 1875 w 13133"/>
                <a:gd name="T29" fmla="*/ 11248 h 13125"/>
                <a:gd name="T30" fmla="*/ 0 w 13133"/>
                <a:gd name="T31" fmla="*/ 6723 h 13125"/>
                <a:gd name="T32" fmla="*/ 582 w 13133"/>
                <a:gd name="T33" fmla="*/ 6141 h 13125"/>
                <a:gd name="T34" fmla="*/ 1164 w 13133"/>
                <a:gd name="T35" fmla="*/ 6723 h 13125"/>
                <a:gd name="T36" fmla="*/ 5244 w 13133"/>
                <a:gd name="T37" fmla="*/ 11843 h 13125"/>
                <a:gd name="T38" fmla="*/ 11137 w 13133"/>
                <a:gd name="T39" fmla="*/ 8993 h 13125"/>
                <a:gd name="T40" fmla="*/ 9660 w 13133"/>
                <a:gd name="T41" fmla="*/ 2616 h 13125"/>
                <a:gd name="T42" fmla="*/ 3113 w 13133"/>
                <a:gd name="T43" fmla="*/ 2650 h 13125"/>
                <a:gd name="T44" fmla="*/ 4073 w 13133"/>
                <a:gd name="T45" fmla="*/ 2650 h 13125"/>
                <a:gd name="T46" fmla="*/ 4655 w 13133"/>
                <a:gd name="T47" fmla="*/ 3232 h 13125"/>
                <a:gd name="T48" fmla="*/ 4073 w 13133"/>
                <a:gd name="T49" fmla="*/ 3814 h 13125"/>
                <a:gd name="T50" fmla="*/ 1745 w 13133"/>
                <a:gd name="T51" fmla="*/ 3814 h 13125"/>
                <a:gd name="T52" fmla="*/ 1164 w 13133"/>
                <a:gd name="T53" fmla="*/ 3232 h 13125"/>
                <a:gd name="T54" fmla="*/ 1040 w 13133"/>
                <a:gd name="T55" fmla="*/ 3232 h 13125"/>
                <a:gd name="T56" fmla="*/ 1164 w 13133"/>
                <a:gd name="T57" fmla="*/ 3055 h 13125"/>
                <a:gd name="T58" fmla="*/ 1164 w 13133"/>
                <a:gd name="T59" fmla="*/ 905 h 13125"/>
                <a:gd name="T60" fmla="*/ 1745 w 13133"/>
                <a:gd name="T61" fmla="*/ 323 h 13125"/>
                <a:gd name="T62" fmla="*/ 2327 w 13133"/>
                <a:gd name="T63" fmla="*/ 905 h 13125"/>
                <a:gd name="T64" fmla="*/ 2327 w 13133"/>
                <a:gd name="T65" fmla="*/ 1790 h 13125"/>
                <a:gd name="T66" fmla="*/ 8097 w 13133"/>
                <a:gd name="T67" fmla="*/ 551 h 13125"/>
                <a:gd name="T68" fmla="*/ 12428 w 13133"/>
                <a:gd name="T69" fmla="*/ 4559 h 13125"/>
                <a:gd name="T70" fmla="*/ 11639 w 13133"/>
                <a:gd name="T71" fmla="*/ 10407 h 13125"/>
                <a:gd name="T72" fmla="*/ 6400 w 13133"/>
                <a:gd name="T73" fmla="*/ 13123 h 1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33" h="13125">
                  <a:moveTo>
                    <a:pt x="4513" y="6313"/>
                  </a:moveTo>
                  <a:lnTo>
                    <a:pt x="5796" y="7593"/>
                  </a:lnTo>
                  <a:lnTo>
                    <a:pt x="8622" y="4767"/>
                  </a:lnTo>
                  <a:cubicBezTo>
                    <a:pt x="8848" y="4533"/>
                    <a:pt x="9222" y="4530"/>
                    <a:pt x="9452" y="4760"/>
                  </a:cubicBezTo>
                  <a:cubicBezTo>
                    <a:pt x="9682" y="4990"/>
                    <a:pt x="9679" y="5364"/>
                    <a:pt x="9445" y="5590"/>
                  </a:cubicBezTo>
                  <a:lnTo>
                    <a:pt x="6340" y="8695"/>
                  </a:lnTo>
                  <a:cubicBezTo>
                    <a:pt x="6312" y="8760"/>
                    <a:pt x="6272" y="8819"/>
                    <a:pt x="6223" y="8870"/>
                  </a:cubicBezTo>
                  <a:cubicBezTo>
                    <a:pt x="6106" y="8986"/>
                    <a:pt x="5947" y="9049"/>
                    <a:pt x="5782" y="9044"/>
                  </a:cubicBezTo>
                  <a:cubicBezTo>
                    <a:pt x="5615" y="9058"/>
                    <a:pt x="5450" y="8999"/>
                    <a:pt x="5331" y="8881"/>
                  </a:cubicBezTo>
                  <a:cubicBezTo>
                    <a:pt x="5293" y="8839"/>
                    <a:pt x="5261" y="8791"/>
                    <a:pt x="5237" y="8739"/>
                  </a:cubicBezTo>
                  <a:lnTo>
                    <a:pt x="3659" y="7166"/>
                  </a:lnTo>
                  <a:cubicBezTo>
                    <a:pt x="3423" y="6930"/>
                    <a:pt x="3423" y="6548"/>
                    <a:pt x="3659" y="6312"/>
                  </a:cubicBezTo>
                  <a:cubicBezTo>
                    <a:pt x="3895" y="6077"/>
                    <a:pt x="4278" y="6077"/>
                    <a:pt x="4513" y="6313"/>
                  </a:cubicBezTo>
                  <a:close/>
                  <a:moveTo>
                    <a:pt x="6400" y="13123"/>
                  </a:moveTo>
                  <a:cubicBezTo>
                    <a:pt x="4703" y="13123"/>
                    <a:pt x="3075" y="12449"/>
                    <a:pt x="1875" y="11248"/>
                  </a:cubicBezTo>
                  <a:cubicBezTo>
                    <a:pt x="674" y="10048"/>
                    <a:pt x="0" y="8420"/>
                    <a:pt x="0" y="6723"/>
                  </a:cubicBezTo>
                  <a:cubicBezTo>
                    <a:pt x="0" y="6402"/>
                    <a:pt x="260" y="6141"/>
                    <a:pt x="582" y="6141"/>
                  </a:cubicBezTo>
                  <a:cubicBezTo>
                    <a:pt x="903" y="6141"/>
                    <a:pt x="1164" y="6402"/>
                    <a:pt x="1164" y="6723"/>
                  </a:cubicBezTo>
                  <a:cubicBezTo>
                    <a:pt x="1160" y="9173"/>
                    <a:pt x="2855" y="11299"/>
                    <a:pt x="5244" y="11843"/>
                  </a:cubicBezTo>
                  <a:cubicBezTo>
                    <a:pt x="7633" y="12387"/>
                    <a:pt x="10079" y="11204"/>
                    <a:pt x="11137" y="8993"/>
                  </a:cubicBezTo>
                  <a:cubicBezTo>
                    <a:pt x="12195" y="6783"/>
                    <a:pt x="11582" y="4135"/>
                    <a:pt x="9660" y="2616"/>
                  </a:cubicBezTo>
                  <a:cubicBezTo>
                    <a:pt x="7737" y="1096"/>
                    <a:pt x="5019" y="1111"/>
                    <a:pt x="3113" y="2650"/>
                  </a:cubicBezTo>
                  <a:lnTo>
                    <a:pt x="4073" y="2650"/>
                  </a:lnTo>
                  <a:cubicBezTo>
                    <a:pt x="4394" y="2650"/>
                    <a:pt x="4655" y="2911"/>
                    <a:pt x="4655" y="3232"/>
                  </a:cubicBezTo>
                  <a:cubicBezTo>
                    <a:pt x="4655" y="3553"/>
                    <a:pt x="4394" y="3814"/>
                    <a:pt x="4073" y="3814"/>
                  </a:cubicBezTo>
                  <a:lnTo>
                    <a:pt x="1745" y="3814"/>
                  </a:lnTo>
                  <a:cubicBezTo>
                    <a:pt x="1424" y="3814"/>
                    <a:pt x="1164" y="3553"/>
                    <a:pt x="1164" y="3232"/>
                  </a:cubicBezTo>
                  <a:lnTo>
                    <a:pt x="1040" y="3232"/>
                  </a:lnTo>
                  <a:cubicBezTo>
                    <a:pt x="1079" y="3172"/>
                    <a:pt x="1122" y="3114"/>
                    <a:pt x="1164" y="3055"/>
                  </a:cubicBezTo>
                  <a:lnTo>
                    <a:pt x="1164" y="905"/>
                  </a:lnTo>
                  <a:cubicBezTo>
                    <a:pt x="1164" y="584"/>
                    <a:pt x="1424" y="323"/>
                    <a:pt x="1745" y="323"/>
                  </a:cubicBezTo>
                  <a:cubicBezTo>
                    <a:pt x="2067" y="323"/>
                    <a:pt x="2327" y="584"/>
                    <a:pt x="2327" y="905"/>
                  </a:cubicBezTo>
                  <a:lnTo>
                    <a:pt x="2327" y="1790"/>
                  </a:lnTo>
                  <a:cubicBezTo>
                    <a:pt x="3934" y="462"/>
                    <a:pt x="6086" y="0"/>
                    <a:pt x="8097" y="551"/>
                  </a:cubicBezTo>
                  <a:cubicBezTo>
                    <a:pt x="10107" y="1102"/>
                    <a:pt x="11723" y="2597"/>
                    <a:pt x="12428" y="4559"/>
                  </a:cubicBezTo>
                  <a:cubicBezTo>
                    <a:pt x="13133" y="6520"/>
                    <a:pt x="12838" y="8702"/>
                    <a:pt x="11639" y="10407"/>
                  </a:cubicBezTo>
                  <a:cubicBezTo>
                    <a:pt x="10439" y="12111"/>
                    <a:pt x="8484" y="13125"/>
                    <a:pt x="6400" y="13123"/>
                  </a:cubicBezTo>
                  <a:close/>
                </a:path>
              </a:pathLst>
            </a:custGeom>
            <a:gradFill>
              <a:gsLst>
                <a:gs pos="63000">
                  <a:srgbClr val="15CEE1"/>
                </a:gs>
                <a:gs pos="36000">
                  <a:srgbClr val="00B0F0"/>
                </a:gs>
                <a:gs pos="0">
                  <a:srgbClr val="00B0F0">
                    <a:alpha val="0"/>
                  </a:srgbClr>
                </a:gs>
                <a:gs pos="100000">
                  <a:srgbClr val="25E3D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iconfont-11868-5667982"/>
            <p:cNvSpPr/>
            <p:nvPr/>
          </p:nvSpPr>
          <p:spPr>
            <a:xfrm>
              <a:off x="1163637" y="5794577"/>
              <a:ext cx="304843" cy="304697"/>
            </a:xfrm>
            <a:custGeom>
              <a:avLst/>
              <a:gdLst>
                <a:gd name="T0" fmla="*/ 4513 w 13133"/>
                <a:gd name="T1" fmla="*/ 6313 h 13125"/>
                <a:gd name="T2" fmla="*/ 5796 w 13133"/>
                <a:gd name="T3" fmla="*/ 7593 h 13125"/>
                <a:gd name="T4" fmla="*/ 8622 w 13133"/>
                <a:gd name="T5" fmla="*/ 4767 h 13125"/>
                <a:gd name="T6" fmla="*/ 9452 w 13133"/>
                <a:gd name="T7" fmla="*/ 4760 h 13125"/>
                <a:gd name="T8" fmla="*/ 9445 w 13133"/>
                <a:gd name="T9" fmla="*/ 5590 h 13125"/>
                <a:gd name="T10" fmla="*/ 6340 w 13133"/>
                <a:gd name="T11" fmla="*/ 8695 h 13125"/>
                <a:gd name="T12" fmla="*/ 6223 w 13133"/>
                <a:gd name="T13" fmla="*/ 8870 h 13125"/>
                <a:gd name="T14" fmla="*/ 5782 w 13133"/>
                <a:gd name="T15" fmla="*/ 9044 h 13125"/>
                <a:gd name="T16" fmla="*/ 5331 w 13133"/>
                <a:gd name="T17" fmla="*/ 8881 h 13125"/>
                <a:gd name="T18" fmla="*/ 5237 w 13133"/>
                <a:gd name="T19" fmla="*/ 8739 h 13125"/>
                <a:gd name="T20" fmla="*/ 3659 w 13133"/>
                <a:gd name="T21" fmla="*/ 7166 h 13125"/>
                <a:gd name="T22" fmla="*/ 3659 w 13133"/>
                <a:gd name="T23" fmla="*/ 6312 h 13125"/>
                <a:gd name="T24" fmla="*/ 4513 w 13133"/>
                <a:gd name="T25" fmla="*/ 6313 h 13125"/>
                <a:gd name="T26" fmla="*/ 6400 w 13133"/>
                <a:gd name="T27" fmla="*/ 13123 h 13125"/>
                <a:gd name="T28" fmla="*/ 1875 w 13133"/>
                <a:gd name="T29" fmla="*/ 11248 h 13125"/>
                <a:gd name="T30" fmla="*/ 0 w 13133"/>
                <a:gd name="T31" fmla="*/ 6723 h 13125"/>
                <a:gd name="T32" fmla="*/ 582 w 13133"/>
                <a:gd name="T33" fmla="*/ 6141 h 13125"/>
                <a:gd name="T34" fmla="*/ 1164 w 13133"/>
                <a:gd name="T35" fmla="*/ 6723 h 13125"/>
                <a:gd name="T36" fmla="*/ 5244 w 13133"/>
                <a:gd name="T37" fmla="*/ 11843 h 13125"/>
                <a:gd name="T38" fmla="*/ 11137 w 13133"/>
                <a:gd name="T39" fmla="*/ 8993 h 13125"/>
                <a:gd name="T40" fmla="*/ 9660 w 13133"/>
                <a:gd name="T41" fmla="*/ 2616 h 13125"/>
                <a:gd name="T42" fmla="*/ 3113 w 13133"/>
                <a:gd name="T43" fmla="*/ 2650 h 13125"/>
                <a:gd name="T44" fmla="*/ 4073 w 13133"/>
                <a:gd name="T45" fmla="*/ 2650 h 13125"/>
                <a:gd name="T46" fmla="*/ 4655 w 13133"/>
                <a:gd name="T47" fmla="*/ 3232 h 13125"/>
                <a:gd name="T48" fmla="*/ 4073 w 13133"/>
                <a:gd name="T49" fmla="*/ 3814 h 13125"/>
                <a:gd name="T50" fmla="*/ 1745 w 13133"/>
                <a:gd name="T51" fmla="*/ 3814 h 13125"/>
                <a:gd name="T52" fmla="*/ 1164 w 13133"/>
                <a:gd name="T53" fmla="*/ 3232 h 13125"/>
                <a:gd name="T54" fmla="*/ 1040 w 13133"/>
                <a:gd name="T55" fmla="*/ 3232 h 13125"/>
                <a:gd name="T56" fmla="*/ 1164 w 13133"/>
                <a:gd name="T57" fmla="*/ 3055 h 13125"/>
                <a:gd name="T58" fmla="*/ 1164 w 13133"/>
                <a:gd name="T59" fmla="*/ 905 h 13125"/>
                <a:gd name="T60" fmla="*/ 1745 w 13133"/>
                <a:gd name="T61" fmla="*/ 323 h 13125"/>
                <a:gd name="T62" fmla="*/ 2327 w 13133"/>
                <a:gd name="T63" fmla="*/ 905 h 13125"/>
                <a:gd name="T64" fmla="*/ 2327 w 13133"/>
                <a:gd name="T65" fmla="*/ 1790 h 13125"/>
                <a:gd name="T66" fmla="*/ 8097 w 13133"/>
                <a:gd name="T67" fmla="*/ 551 h 13125"/>
                <a:gd name="T68" fmla="*/ 12428 w 13133"/>
                <a:gd name="T69" fmla="*/ 4559 h 13125"/>
                <a:gd name="T70" fmla="*/ 11639 w 13133"/>
                <a:gd name="T71" fmla="*/ 10407 h 13125"/>
                <a:gd name="T72" fmla="*/ 6400 w 13133"/>
                <a:gd name="T73" fmla="*/ 13123 h 1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33" h="13125">
                  <a:moveTo>
                    <a:pt x="4513" y="6313"/>
                  </a:moveTo>
                  <a:lnTo>
                    <a:pt x="5796" y="7593"/>
                  </a:lnTo>
                  <a:lnTo>
                    <a:pt x="8622" y="4767"/>
                  </a:lnTo>
                  <a:cubicBezTo>
                    <a:pt x="8848" y="4533"/>
                    <a:pt x="9222" y="4530"/>
                    <a:pt x="9452" y="4760"/>
                  </a:cubicBezTo>
                  <a:cubicBezTo>
                    <a:pt x="9682" y="4990"/>
                    <a:pt x="9679" y="5364"/>
                    <a:pt x="9445" y="5590"/>
                  </a:cubicBezTo>
                  <a:lnTo>
                    <a:pt x="6340" y="8695"/>
                  </a:lnTo>
                  <a:cubicBezTo>
                    <a:pt x="6312" y="8760"/>
                    <a:pt x="6272" y="8819"/>
                    <a:pt x="6223" y="8870"/>
                  </a:cubicBezTo>
                  <a:cubicBezTo>
                    <a:pt x="6106" y="8986"/>
                    <a:pt x="5947" y="9049"/>
                    <a:pt x="5782" y="9044"/>
                  </a:cubicBezTo>
                  <a:cubicBezTo>
                    <a:pt x="5615" y="9058"/>
                    <a:pt x="5450" y="8999"/>
                    <a:pt x="5331" y="8881"/>
                  </a:cubicBezTo>
                  <a:cubicBezTo>
                    <a:pt x="5293" y="8839"/>
                    <a:pt x="5261" y="8791"/>
                    <a:pt x="5237" y="8739"/>
                  </a:cubicBezTo>
                  <a:lnTo>
                    <a:pt x="3659" y="7166"/>
                  </a:lnTo>
                  <a:cubicBezTo>
                    <a:pt x="3423" y="6930"/>
                    <a:pt x="3423" y="6548"/>
                    <a:pt x="3659" y="6312"/>
                  </a:cubicBezTo>
                  <a:cubicBezTo>
                    <a:pt x="3895" y="6077"/>
                    <a:pt x="4278" y="6077"/>
                    <a:pt x="4513" y="6313"/>
                  </a:cubicBezTo>
                  <a:close/>
                  <a:moveTo>
                    <a:pt x="6400" y="13123"/>
                  </a:moveTo>
                  <a:cubicBezTo>
                    <a:pt x="4703" y="13123"/>
                    <a:pt x="3075" y="12449"/>
                    <a:pt x="1875" y="11248"/>
                  </a:cubicBezTo>
                  <a:cubicBezTo>
                    <a:pt x="674" y="10048"/>
                    <a:pt x="0" y="8420"/>
                    <a:pt x="0" y="6723"/>
                  </a:cubicBezTo>
                  <a:cubicBezTo>
                    <a:pt x="0" y="6402"/>
                    <a:pt x="260" y="6141"/>
                    <a:pt x="582" y="6141"/>
                  </a:cubicBezTo>
                  <a:cubicBezTo>
                    <a:pt x="903" y="6141"/>
                    <a:pt x="1164" y="6402"/>
                    <a:pt x="1164" y="6723"/>
                  </a:cubicBezTo>
                  <a:cubicBezTo>
                    <a:pt x="1160" y="9173"/>
                    <a:pt x="2855" y="11299"/>
                    <a:pt x="5244" y="11843"/>
                  </a:cubicBezTo>
                  <a:cubicBezTo>
                    <a:pt x="7633" y="12387"/>
                    <a:pt x="10079" y="11204"/>
                    <a:pt x="11137" y="8993"/>
                  </a:cubicBezTo>
                  <a:cubicBezTo>
                    <a:pt x="12195" y="6783"/>
                    <a:pt x="11582" y="4135"/>
                    <a:pt x="9660" y="2616"/>
                  </a:cubicBezTo>
                  <a:cubicBezTo>
                    <a:pt x="7737" y="1096"/>
                    <a:pt x="5019" y="1111"/>
                    <a:pt x="3113" y="2650"/>
                  </a:cubicBezTo>
                  <a:lnTo>
                    <a:pt x="4073" y="2650"/>
                  </a:lnTo>
                  <a:cubicBezTo>
                    <a:pt x="4394" y="2650"/>
                    <a:pt x="4655" y="2911"/>
                    <a:pt x="4655" y="3232"/>
                  </a:cubicBezTo>
                  <a:cubicBezTo>
                    <a:pt x="4655" y="3553"/>
                    <a:pt x="4394" y="3814"/>
                    <a:pt x="4073" y="3814"/>
                  </a:cubicBezTo>
                  <a:lnTo>
                    <a:pt x="1745" y="3814"/>
                  </a:lnTo>
                  <a:cubicBezTo>
                    <a:pt x="1424" y="3814"/>
                    <a:pt x="1164" y="3553"/>
                    <a:pt x="1164" y="3232"/>
                  </a:cubicBezTo>
                  <a:lnTo>
                    <a:pt x="1040" y="3232"/>
                  </a:lnTo>
                  <a:cubicBezTo>
                    <a:pt x="1079" y="3172"/>
                    <a:pt x="1122" y="3114"/>
                    <a:pt x="1164" y="3055"/>
                  </a:cubicBezTo>
                  <a:lnTo>
                    <a:pt x="1164" y="905"/>
                  </a:lnTo>
                  <a:cubicBezTo>
                    <a:pt x="1164" y="584"/>
                    <a:pt x="1424" y="323"/>
                    <a:pt x="1745" y="323"/>
                  </a:cubicBezTo>
                  <a:cubicBezTo>
                    <a:pt x="2067" y="323"/>
                    <a:pt x="2327" y="584"/>
                    <a:pt x="2327" y="905"/>
                  </a:cubicBezTo>
                  <a:lnTo>
                    <a:pt x="2327" y="1790"/>
                  </a:lnTo>
                  <a:cubicBezTo>
                    <a:pt x="3934" y="462"/>
                    <a:pt x="6086" y="0"/>
                    <a:pt x="8097" y="551"/>
                  </a:cubicBezTo>
                  <a:cubicBezTo>
                    <a:pt x="10107" y="1102"/>
                    <a:pt x="11723" y="2597"/>
                    <a:pt x="12428" y="4559"/>
                  </a:cubicBezTo>
                  <a:cubicBezTo>
                    <a:pt x="13133" y="6520"/>
                    <a:pt x="12838" y="8702"/>
                    <a:pt x="11639" y="10407"/>
                  </a:cubicBezTo>
                  <a:cubicBezTo>
                    <a:pt x="10439" y="12111"/>
                    <a:pt x="8484" y="13125"/>
                    <a:pt x="6400" y="13123"/>
                  </a:cubicBezTo>
                  <a:close/>
                </a:path>
              </a:pathLst>
            </a:custGeom>
            <a:gradFill>
              <a:gsLst>
                <a:gs pos="63000">
                  <a:srgbClr val="15CEE1"/>
                </a:gs>
                <a:gs pos="36000">
                  <a:srgbClr val="00B0F0"/>
                </a:gs>
                <a:gs pos="0">
                  <a:srgbClr val="00B0F0">
                    <a:alpha val="0"/>
                  </a:srgbClr>
                </a:gs>
                <a:gs pos="100000">
                  <a:srgbClr val="25E3D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6335934" y="1110409"/>
            <a:ext cx="5447681" cy="5429269"/>
            <a:chOff x="329945" y="1085596"/>
            <a:chExt cx="5298023" cy="5470012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9945" y="1144391"/>
              <a:ext cx="5298023" cy="5215122"/>
              <a:chOff x="304586" y="1833780"/>
              <a:chExt cx="4486545" cy="3787967"/>
            </a:xfrm>
          </p:grpSpPr>
          <p:sp>
            <p:nvSpPr>
              <p:cNvPr id="152" name="平行四边形 151"/>
              <p:cNvSpPr/>
              <p:nvPr/>
            </p:nvSpPr>
            <p:spPr>
              <a:xfrm flipH="1">
                <a:off x="4206863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3" name="平行四边形 152"/>
              <p:cNvSpPr/>
              <p:nvPr/>
            </p:nvSpPr>
            <p:spPr>
              <a:xfrm flipH="1">
                <a:off x="4286488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4" name="平行四边形 153"/>
              <p:cNvSpPr/>
              <p:nvPr/>
            </p:nvSpPr>
            <p:spPr>
              <a:xfrm flipH="1">
                <a:off x="436611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5" name="平行四边形 154"/>
              <p:cNvSpPr/>
              <p:nvPr/>
            </p:nvSpPr>
            <p:spPr>
              <a:xfrm flipH="1">
                <a:off x="444573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6" name="平行四边形 155"/>
              <p:cNvSpPr/>
              <p:nvPr/>
            </p:nvSpPr>
            <p:spPr>
              <a:xfrm flipH="1">
                <a:off x="4525362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7" name="平行四边形 156"/>
              <p:cNvSpPr/>
              <p:nvPr/>
            </p:nvSpPr>
            <p:spPr>
              <a:xfrm flipH="1">
                <a:off x="4604987" y="1842241"/>
                <a:ext cx="98867" cy="91431"/>
              </a:xfrm>
              <a:prstGeom prst="parallelogram">
                <a:avLst>
                  <a:gd name="adj" fmla="val 52078"/>
                </a:avLst>
              </a:prstGeom>
              <a:gradFill>
                <a:gsLst>
                  <a:gs pos="100000">
                    <a:srgbClr val="41C7FF">
                      <a:alpha val="0"/>
                    </a:srgbClr>
                  </a:gs>
                  <a:gs pos="0">
                    <a:srgbClr val="41C7FF">
                      <a:alpha val="20000"/>
                    </a:srgb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" panose="02010600010101010101" pitchFamily="2" charset="-122"/>
                  <a:ea typeface="腾讯体" panose="02010600010101010101" pitchFamily="2" charset="-122"/>
                  <a:cs typeface="+mn-cs"/>
                </a:endParaRPr>
              </a:p>
            </p:txBody>
          </p:sp>
          <p:sp>
            <p:nvSpPr>
              <p:cNvPr id="158" name="任意多边形: 形状 181"/>
              <p:cNvSpPr/>
              <p:nvPr/>
            </p:nvSpPr>
            <p:spPr>
              <a:xfrm>
                <a:off x="304586" y="1833780"/>
                <a:ext cx="4486545" cy="3787967"/>
              </a:xfrm>
              <a:custGeom>
                <a:avLst/>
                <a:gdLst>
                  <a:gd name="connsiteX0" fmla="*/ 0 w 4486545"/>
                  <a:gd name="connsiteY0" fmla="*/ 0 h 3787967"/>
                  <a:gd name="connsiteX1" fmla="*/ 991634 w 4486545"/>
                  <a:gd name="connsiteY1" fmla="*/ 0 h 3787967"/>
                  <a:gd name="connsiteX2" fmla="*/ 2867890 w 4486545"/>
                  <a:gd name="connsiteY2" fmla="*/ 0 h 3787967"/>
                  <a:gd name="connsiteX3" fmla="*/ 3859524 w 4486545"/>
                  <a:gd name="connsiteY3" fmla="*/ 0 h 3787967"/>
                  <a:gd name="connsiteX4" fmla="*/ 3925108 w 4486545"/>
                  <a:gd name="connsiteY4" fmla="*/ 117554 h 3787967"/>
                  <a:gd name="connsiteX5" fmla="*/ 4486545 w 4486545"/>
                  <a:gd name="connsiteY5" fmla="*/ 117554 h 3787967"/>
                  <a:gd name="connsiteX6" fmla="*/ 4486545 w 4486545"/>
                  <a:gd name="connsiteY6" fmla="*/ 1692539 h 3787967"/>
                  <a:gd name="connsiteX7" fmla="*/ 4486545 w 4486545"/>
                  <a:gd name="connsiteY7" fmla="*/ 2212982 h 3787967"/>
                  <a:gd name="connsiteX8" fmla="*/ 4486545 w 4486545"/>
                  <a:gd name="connsiteY8" fmla="*/ 3787967 h 3787967"/>
                  <a:gd name="connsiteX9" fmla="*/ 3494911 w 4486545"/>
                  <a:gd name="connsiteY9" fmla="*/ 3787967 h 3787967"/>
                  <a:gd name="connsiteX10" fmla="*/ 991634 w 4486545"/>
                  <a:gd name="connsiteY10" fmla="*/ 3787967 h 3787967"/>
                  <a:gd name="connsiteX11" fmla="*/ 0 w 4486545"/>
                  <a:gd name="connsiteY11" fmla="*/ 3787967 h 3787967"/>
                  <a:gd name="connsiteX12" fmla="*/ 0 w 4486545"/>
                  <a:gd name="connsiteY12" fmla="*/ 2212982 h 3787967"/>
                  <a:gd name="connsiteX13" fmla="*/ 0 w 4486545"/>
                  <a:gd name="connsiteY13" fmla="*/ 1574985 h 378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545" h="3787967">
                    <a:moveTo>
                      <a:pt x="0" y="0"/>
                    </a:moveTo>
                    <a:lnTo>
                      <a:pt x="991634" y="0"/>
                    </a:lnTo>
                    <a:lnTo>
                      <a:pt x="2867890" y="0"/>
                    </a:lnTo>
                    <a:lnTo>
                      <a:pt x="3859524" y="0"/>
                    </a:lnTo>
                    <a:lnTo>
                      <a:pt x="3925108" y="117554"/>
                    </a:lnTo>
                    <a:lnTo>
                      <a:pt x="4486545" y="117554"/>
                    </a:lnTo>
                    <a:lnTo>
                      <a:pt x="4486545" y="1692539"/>
                    </a:lnTo>
                    <a:lnTo>
                      <a:pt x="4486545" y="2212982"/>
                    </a:lnTo>
                    <a:lnTo>
                      <a:pt x="4486545" y="3787967"/>
                    </a:lnTo>
                    <a:lnTo>
                      <a:pt x="3494911" y="3787967"/>
                    </a:lnTo>
                    <a:lnTo>
                      <a:pt x="991634" y="3787967"/>
                    </a:lnTo>
                    <a:lnTo>
                      <a:pt x="0" y="3787967"/>
                    </a:lnTo>
                    <a:lnTo>
                      <a:pt x="0" y="2212982"/>
                    </a:lnTo>
                    <a:lnTo>
                      <a:pt x="0" y="1574985"/>
                    </a:lnTo>
                    <a:close/>
                  </a:path>
                </a:pathLst>
              </a:custGeom>
              <a:gradFill>
                <a:gsLst>
                  <a:gs pos="0">
                    <a:srgbClr val="001334"/>
                  </a:gs>
                  <a:gs pos="76000">
                    <a:srgbClr val="000040">
                      <a:alpha val="0"/>
                    </a:srgb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rgbClr val="41C7FF"/>
                    </a:gs>
                    <a:gs pos="88000">
                      <a:srgbClr val="009FDE">
                        <a:alpha val="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腾讯体 W7" panose="020C08030202040F0204" pitchFamily="34" charset="-122"/>
                  <a:ea typeface="腾讯体 W7" panose="020C08030202040F0204" pitchFamily="34" charset="-122"/>
                  <a:cs typeface="+mn-cs"/>
                </a:endParaRPr>
              </a:p>
            </p:txBody>
          </p:sp>
          <p:grpSp>
            <p:nvGrpSpPr>
              <p:cNvPr id="159" name="组合 158"/>
              <p:cNvGrpSpPr/>
              <p:nvPr/>
            </p:nvGrpSpPr>
            <p:grpSpPr>
              <a:xfrm>
                <a:off x="304586" y="1834328"/>
                <a:ext cx="115121" cy="273581"/>
                <a:chOff x="321188" y="1487834"/>
                <a:chExt cx="181488" cy="497755"/>
              </a:xfrm>
            </p:grpSpPr>
            <p:sp>
              <p:nvSpPr>
                <p:cNvPr id="160" name="矩形 159"/>
                <p:cNvSpPr/>
                <p:nvPr/>
              </p:nvSpPr>
              <p:spPr>
                <a:xfrm>
                  <a:off x="321188" y="1487834"/>
                  <a:ext cx="181488" cy="250835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161" name="矩形 160"/>
                <p:cNvSpPr/>
                <p:nvPr/>
              </p:nvSpPr>
              <p:spPr>
                <a:xfrm>
                  <a:off x="321188" y="1780306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162" name="矩形 161"/>
                <p:cNvSpPr/>
                <p:nvPr/>
              </p:nvSpPr>
              <p:spPr>
                <a:xfrm>
                  <a:off x="321188" y="1860088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  <p:sp>
              <p:nvSpPr>
                <p:cNvPr id="163" name="矩形 162"/>
                <p:cNvSpPr/>
                <p:nvPr/>
              </p:nvSpPr>
              <p:spPr>
                <a:xfrm>
                  <a:off x="321188" y="1939870"/>
                  <a:ext cx="181488" cy="45719"/>
                </a:xfrm>
                <a:prstGeom prst="rect">
                  <a:avLst/>
                </a:prstGeom>
                <a:solidFill>
                  <a:srgbClr val="41C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腾讯体 W7" panose="020C08030202040F0204" pitchFamily="34" charset="-122"/>
                    <a:ea typeface="腾讯体 W7" panose="020C08030202040F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150" name="矩形 25"/>
            <p:cNvSpPr/>
            <p:nvPr/>
          </p:nvSpPr>
          <p:spPr>
            <a:xfrm>
              <a:off x="339036" y="1148062"/>
              <a:ext cx="5265760" cy="5407546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alpha val="24000"/>
                  </a:srgbClr>
                </a:gs>
                <a:gs pos="51000">
                  <a:schemeClr val="tx1">
                    <a:lumMod val="75000"/>
                    <a:lumOff val="25000"/>
                    <a:alpha val="20000"/>
                  </a:schemeClr>
                </a:gs>
                <a:gs pos="100000">
                  <a:srgbClr val="00FFFF">
                    <a:alpha val="19000"/>
                  </a:srgbClr>
                </a:gs>
              </a:gsLst>
              <a:lin ang="2700000" scaled="1"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1" name="半闭框 26"/>
            <p:cNvSpPr/>
            <p:nvPr/>
          </p:nvSpPr>
          <p:spPr>
            <a:xfrm rot="10800000" flipV="1">
              <a:off x="4134505" y="1085596"/>
              <a:ext cx="1434863" cy="255639"/>
            </a:xfrm>
            <a:prstGeom prst="halfFrame">
              <a:avLst/>
            </a:prstGeom>
            <a:gradFill flip="none" rotWithShape="1">
              <a:gsLst>
                <a:gs pos="0">
                  <a:srgbClr val="00FFFF">
                    <a:alpha val="22000"/>
                  </a:srgbClr>
                </a:gs>
                <a:gs pos="50000">
                  <a:srgbClr val="74C2CF">
                    <a:alpha val="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64" name="文本框 179"/>
          <p:cNvSpPr txBox="1"/>
          <p:nvPr/>
        </p:nvSpPr>
        <p:spPr>
          <a:xfrm>
            <a:off x="6335935" y="3704011"/>
            <a:ext cx="56109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 smtClean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高效辅助性能</a:t>
            </a:r>
            <a:r>
              <a:rPr lang="en-US" altLang="zh-CN" sz="2400" b="1" dirty="0" smtClean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 smtClean="0">
                <a:ln w="6350">
                  <a:noFill/>
                </a:ln>
                <a:gradFill>
                  <a:gsLst>
                    <a:gs pos="0">
                      <a:srgbClr val="A6FCF9"/>
                    </a:gs>
                    <a:gs pos="100000">
                      <a:srgbClr val="24AEF9"/>
                    </a:gs>
                  </a:gsLst>
                  <a:lin ang="5400000" scaled="1"/>
                </a:gradFill>
                <a:effectLst>
                  <a:outerShdw blurRad="3048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强效抑菌、快速止血</a:t>
            </a:r>
            <a:endParaRPr lang="zh-CN" altLang="en-US" sz="2400" b="1" dirty="0">
              <a:ln w="6350">
                <a:noFill/>
              </a:ln>
              <a:gradFill>
                <a:gsLst>
                  <a:gs pos="0">
                    <a:srgbClr val="A6FCF9"/>
                  </a:gs>
                  <a:gs pos="100000">
                    <a:srgbClr val="24AEF9"/>
                  </a:gs>
                </a:gsLst>
                <a:lin ang="5400000" scaled="1"/>
              </a:gradFill>
              <a:effectLst>
                <a:outerShdw blurRad="3048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06"/>
          <p:cNvSpPr txBox="1"/>
          <p:nvPr/>
        </p:nvSpPr>
        <p:spPr>
          <a:xfrm>
            <a:off x="7530129" y="4235122"/>
            <a:ext cx="321356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indent="0" algn="ctr">
              <a:buFont typeface="Wingdings" panose="05000000000000000000" pitchFamily="2" charset="2"/>
              <a:buNone/>
              <a:defRPr sz="4800" b="1">
                <a:solidFill>
                  <a:schemeClr val="bg1"/>
                </a:solidFill>
                <a:latin typeface="+mj-lt"/>
                <a:ea typeface="cwTeXMing" panose="02000609000000000000" pitchFamily="49" charset="-122"/>
                <a:cs typeface="阿里巴巴普惠体 B" panose="00020600040101010101" pitchFamily="18" charset="-122"/>
              </a:defRPr>
            </a:lvl1pPr>
          </a:lstStyle>
          <a:p>
            <a:r>
              <a:rPr lang="zh-CN" altLang="en-US" sz="4400" dirty="0" smtClean="0">
                <a:effectLst>
                  <a:outerShdw blurRad="101600" dist="38100" dir="2700000" sx="95000" sy="95000" algn="tl" rotWithShape="0">
                    <a:srgbClr val="33AEF2">
                      <a:alpha val="81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性能优异</a:t>
            </a:r>
            <a:endParaRPr lang="zh-CN" altLang="en-US" sz="3600" dirty="0">
              <a:effectLst>
                <a:outerShdw blurRad="101600" dist="38100" dir="2700000" sx="95000" sy="95000" algn="tl" rotWithShape="0">
                  <a:srgbClr val="33AEF2">
                    <a:alpha val="81000"/>
                  </a:srgbClr>
                </a:outerShdw>
                <a:reflection blurRad="6350" stA="55000" endA="300" endPos="455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79"/>
          <p:cNvSpPr txBox="1"/>
          <p:nvPr/>
        </p:nvSpPr>
        <p:spPr>
          <a:xfrm>
            <a:off x="6386134" y="4894890"/>
            <a:ext cx="556077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defRPr/>
            </a:pPr>
            <a:r>
              <a:rPr lang="zh-CN" altLang="en-US" sz="2000" b="1" dirty="0" smtClean="0">
                <a:solidFill>
                  <a:prstClr val="white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与</a:t>
            </a:r>
            <a:r>
              <a:rPr lang="en-US" altLang="zh-CN" sz="2000" b="1" dirty="0" smtClean="0">
                <a:solidFill>
                  <a:prstClr val="white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3M</a:t>
            </a:r>
            <a:r>
              <a:rPr lang="zh-CN" altLang="en-US" sz="2000" b="1" dirty="0" smtClean="0">
                <a:solidFill>
                  <a:prstClr val="white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相比，本产品</a:t>
            </a:r>
            <a:r>
              <a:rPr lang="zh-CN" altLang="en-US" sz="20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抑菌能力          </a:t>
            </a:r>
            <a:endParaRPr lang="en-US" altLang="zh-CN" sz="2000" b="1" dirty="0" smtClean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0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000" b="1" dirty="0" smtClean="0">
                <a:solidFill>
                  <a:prstClr val="white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提高了 </a:t>
            </a:r>
            <a:r>
              <a:rPr lang="en-US" altLang="zh-CN" sz="28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1400%</a:t>
            </a:r>
            <a:r>
              <a:rPr lang="en-US" altLang="zh-CN" sz="20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prstClr val="white"/>
                </a:soli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，近</a:t>
            </a:r>
            <a:r>
              <a:rPr lang="en-US" altLang="zh-CN" sz="28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8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sz="2800" b="1" dirty="0" smtClean="0"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止血能力</a:t>
            </a:r>
            <a:r>
              <a:rPr lang="zh-CN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较对照组提高了约 </a:t>
            </a:r>
            <a:r>
              <a:rPr lang="en-US" altLang="zh-CN" sz="2800" b="1" dirty="0" smtClean="0"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300%</a:t>
            </a:r>
            <a:endParaRPr lang="en-US" altLang="zh-CN" sz="2800" b="1" dirty="0">
              <a:solidFill>
                <a:prstClr val="white"/>
              </a:soli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iconfont-11868-5667982"/>
          <p:cNvSpPr/>
          <p:nvPr/>
        </p:nvSpPr>
        <p:spPr>
          <a:xfrm>
            <a:off x="7147505" y="4973016"/>
            <a:ext cx="304843" cy="304697"/>
          </a:xfrm>
          <a:custGeom>
            <a:avLst/>
            <a:gdLst>
              <a:gd name="T0" fmla="*/ 4513 w 13133"/>
              <a:gd name="T1" fmla="*/ 6313 h 13125"/>
              <a:gd name="T2" fmla="*/ 5796 w 13133"/>
              <a:gd name="T3" fmla="*/ 7593 h 13125"/>
              <a:gd name="T4" fmla="*/ 8622 w 13133"/>
              <a:gd name="T5" fmla="*/ 4767 h 13125"/>
              <a:gd name="T6" fmla="*/ 9452 w 13133"/>
              <a:gd name="T7" fmla="*/ 4760 h 13125"/>
              <a:gd name="T8" fmla="*/ 9445 w 13133"/>
              <a:gd name="T9" fmla="*/ 5590 h 13125"/>
              <a:gd name="T10" fmla="*/ 6340 w 13133"/>
              <a:gd name="T11" fmla="*/ 8695 h 13125"/>
              <a:gd name="T12" fmla="*/ 6223 w 13133"/>
              <a:gd name="T13" fmla="*/ 8870 h 13125"/>
              <a:gd name="T14" fmla="*/ 5782 w 13133"/>
              <a:gd name="T15" fmla="*/ 9044 h 13125"/>
              <a:gd name="T16" fmla="*/ 5331 w 13133"/>
              <a:gd name="T17" fmla="*/ 8881 h 13125"/>
              <a:gd name="T18" fmla="*/ 5237 w 13133"/>
              <a:gd name="T19" fmla="*/ 8739 h 13125"/>
              <a:gd name="T20" fmla="*/ 3659 w 13133"/>
              <a:gd name="T21" fmla="*/ 7166 h 13125"/>
              <a:gd name="T22" fmla="*/ 3659 w 13133"/>
              <a:gd name="T23" fmla="*/ 6312 h 13125"/>
              <a:gd name="T24" fmla="*/ 4513 w 13133"/>
              <a:gd name="T25" fmla="*/ 6313 h 13125"/>
              <a:gd name="T26" fmla="*/ 6400 w 13133"/>
              <a:gd name="T27" fmla="*/ 13123 h 13125"/>
              <a:gd name="T28" fmla="*/ 1875 w 13133"/>
              <a:gd name="T29" fmla="*/ 11248 h 13125"/>
              <a:gd name="T30" fmla="*/ 0 w 13133"/>
              <a:gd name="T31" fmla="*/ 6723 h 13125"/>
              <a:gd name="T32" fmla="*/ 582 w 13133"/>
              <a:gd name="T33" fmla="*/ 6141 h 13125"/>
              <a:gd name="T34" fmla="*/ 1164 w 13133"/>
              <a:gd name="T35" fmla="*/ 6723 h 13125"/>
              <a:gd name="T36" fmla="*/ 5244 w 13133"/>
              <a:gd name="T37" fmla="*/ 11843 h 13125"/>
              <a:gd name="T38" fmla="*/ 11137 w 13133"/>
              <a:gd name="T39" fmla="*/ 8993 h 13125"/>
              <a:gd name="T40" fmla="*/ 9660 w 13133"/>
              <a:gd name="T41" fmla="*/ 2616 h 13125"/>
              <a:gd name="T42" fmla="*/ 3113 w 13133"/>
              <a:gd name="T43" fmla="*/ 2650 h 13125"/>
              <a:gd name="T44" fmla="*/ 4073 w 13133"/>
              <a:gd name="T45" fmla="*/ 2650 h 13125"/>
              <a:gd name="T46" fmla="*/ 4655 w 13133"/>
              <a:gd name="T47" fmla="*/ 3232 h 13125"/>
              <a:gd name="T48" fmla="*/ 4073 w 13133"/>
              <a:gd name="T49" fmla="*/ 3814 h 13125"/>
              <a:gd name="T50" fmla="*/ 1745 w 13133"/>
              <a:gd name="T51" fmla="*/ 3814 h 13125"/>
              <a:gd name="T52" fmla="*/ 1164 w 13133"/>
              <a:gd name="T53" fmla="*/ 3232 h 13125"/>
              <a:gd name="T54" fmla="*/ 1040 w 13133"/>
              <a:gd name="T55" fmla="*/ 3232 h 13125"/>
              <a:gd name="T56" fmla="*/ 1164 w 13133"/>
              <a:gd name="T57" fmla="*/ 3055 h 13125"/>
              <a:gd name="T58" fmla="*/ 1164 w 13133"/>
              <a:gd name="T59" fmla="*/ 905 h 13125"/>
              <a:gd name="T60" fmla="*/ 1745 w 13133"/>
              <a:gd name="T61" fmla="*/ 323 h 13125"/>
              <a:gd name="T62" fmla="*/ 2327 w 13133"/>
              <a:gd name="T63" fmla="*/ 905 h 13125"/>
              <a:gd name="T64" fmla="*/ 2327 w 13133"/>
              <a:gd name="T65" fmla="*/ 1790 h 13125"/>
              <a:gd name="T66" fmla="*/ 8097 w 13133"/>
              <a:gd name="T67" fmla="*/ 551 h 13125"/>
              <a:gd name="T68" fmla="*/ 12428 w 13133"/>
              <a:gd name="T69" fmla="*/ 4559 h 13125"/>
              <a:gd name="T70" fmla="*/ 11639 w 13133"/>
              <a:gd name="T71" fmla="*/ 10407 h 13125"/>
              <a:gd name="T72" fmla="*/ 6400 w 13133"/>
              <a:gd name="T73" fmla="*/ 13123 h 13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133" h="13125">
                <a:moveTo>
                  <a:pt x="4513" y="6313"/>
                </a:moveTo>
                <a:lnTo>
                  <a:pt x="5796" y="7593"/>
                </a:lnTo>
                <a:lnTo>
                  <a:pt x="8622" y="4767"/>
                </a:lnTo>
                <a:cubicBezTo>
                  <a:pt x="8848" y="4533"/>
                  <a:pt x="9222" y="4530"/>
                  <a:pt x="9452" y="4760"/>
                </a:cubicBezTo>
                <a:cubicBezTo>
                  <a:pt x="9682" y="4990"/>
                  <a:pt x="9679" y="5364"/>
                  <a:pt x="9445" y="5590"/>
                </a:cubicBezTo>
                <a:lnTo>
                  <a:pt x="6340" y="8695"/>
                </a:lnTo>
                <a:cubicBezTo>
                  <a:pt x="6312" y="8760"/>
                  <a:pt x="6272" y="8819"/>
                  <a:pt x="6223" y="8870"/>
                </a:cubicBezTo>
                <a:cubicBezTo>
                  <a:pt x="6106" y="8986"/>
                  <a:pt x="5947" y="9049"/>
                  <a:pt x="5782" y="9044"/>
                </a:cubicBezTo>
                <a:cubicBezTo>
                  <a:pt x="5615" y="9058"/>
                  <a:pt x="5450" y="8999"/>
                  <a:pt x="5331" y="8881"/>
                </a:cubicBezTo>
                <a:cubicBezTo>
                  <a:pt x="5293" y="8839"/>
                  <a:pt x="5261" y="8791"/>
                  <a:pt x="5237" y="8739"/>
                </a:cubicBezTo>
                <a:lnTo>
                  <a:pt x="3659" y="7166"/>
                </a:lnTo>
                <a:cubicBezTo>
                  <a:pt x="3423" y="6930"/>
                  <a:pt x="3423" y="6548"/>
                  <a:pt x="3659" y="6312"/>
                </a:cubicBezTo>
                <a:cubicBezTo>
                  <a:pt x="3895" y="6077"/>
                  <a:pt x="4278" y="6077"/>
                  <a:pt x="4513" y="6313"/>
                </a:cubicBezTo>
                <a:close/>
                <a:moveTo>
                  <a:pt x="6400" y="13123"/>
                </a:moveTo>
                <a:cubicBezTo>
                  <a:pt x="4703" y="13123"/>
                  <a:pt x="3075" y="12449"/>
                  <a:pt x="1875" y="11248"/>
                </a:cubicBezTo>
                <a:cubicBezTo>
                  <a:pt x="674" y="10048"/>
                  <a:pt x="0" y="8420"/>
                  <a:pt x="0" y="6723"/>
                </a:cubicBezTo>
                <a:cubicBezTo>
                  <a:pt x="0" y="6402"/>
                  <a:pt x="260" y="6141"/>
                  <a:pt x="582" y="6141"/>
                </a:cubicBezTo>
                <a:cubicBezTo>
                  <a:pt x="903" y="6141"/>
                  <a:pt x="1164" y="6402"/>
                  <a:pt x="1164" y="6723"/>
                </a:cubicBezTo>
                <a:cubicBezTo>
                  <a:pt x="1160" y="9173"/>
                  <a:pt x="2855" y="11299"/>
                  <a:pt x="5244" y="11843"/>
                </a:cubicBezTo>
                <a:cubicBezTo>
                  <a:pt x="7633" y="12387"/>
                  <a:pt x="10079" y="11204"/>
                  <a:pt x="11137" y="8993"/>
                </a:cubicBezTo>
                <a:cubicBezTo>
                  <a:pt x="12195" y="6783"/>
                  <a:pt x="11582" y="4135"/>
                  <a:pt x="9660" y="2616"/>
                </a:cubicBezTo>
                <a:cubicBezTo>
                  <a:pt x="7737" y="1096"/>
                  <a:pt x="5019" y="1111"/>
                  <a:pt x="3113" y="2650"/>
                </a:cubicBezTo>
                <a:lnTo>
                  <a:pt x="4073" y="2650"/>
                </a:lnTo>
                <a:cubicBezTo>
                  <a:pt x="4394" y="2650"/>
                  <a:pt x="4655" y="2911"/>
                  <a:pt x="4655" y="3232"/>
                </a:cubicBezTo>
                <a:cubicBezTo>
                  <a:pt x="4655" y="3553"/>
                  <a:pt x="4394" y="3814"/>
                  <a:pt x="4073" y="3814"/>
                </a:cubicBezTo>
                <a:lnTo>
                  <a:pt x="1745" y="3814"/>
                </a:lnTo>
                <a:cubicBezTo>
                  <a:pt x="1424" y="3814"/>
                  <a:pt x="1164" y="3553"/>
                  <a:pt x="1164" y="3232"/>
                </a:cubicBezTo>
                <a:lnTo>
                  <a:pt x="1040" y="3232"/>
                </a:lnTo>
                <a:cubicBezTo>
                  <a:pt x="1079" y="3172"/>
                  <a:pt x="1122" y="3114"/>
                  <a:pt x="1164" y="3055"/>
                </a:cubicBezTo>
                <a:lnTo>
                  <a:pt x="1164" y="905"/>
                </a:lnTo>
                <a:cubicBezTo>
                  <a:pt x="1164" y="584"/>
                  <a:pt x="1424" y="323"/>
                  <a:pt x="1745" y="323"/>
                </a:cubicBezTo>
                <a:cubicBezTo>
                  <a:pt x="2067" y="323"/>
                  <a:pt x="2327" y="584"/>
                  <a:pt x="2327" y="905"/>
                </a:cubicBezTo>
                <a:lnTo>
                  <a:pt x="2327" y="1790"/>
                </a:lnTo>
                <a:cubicBezTo>
                  <a:pt x="3934" y="462"/>
                  <a:pt x="6086" y="0"/>
                  <a:pt x="8097" y="551"/>
                </a:cubicBezTo>
                <a:cubicBezTo>
                  <a:pt x="10107" y="1102"/>
                  <a:pt x="11723" y="2597"/>
                  <a:pt x="12428" y="4559"/>
                </a:cubicBezTo>
                <a:cubicBezTo>
                  <a:pt x="13133" y="6520"/>
                  <a:pt x="12838" y="8702"/>
                  <a:pt x="11639" y="10407"/>
                </a:cubicBezTo>
                <a:cubicBezTo>
                  <a:pt x="10439" y="12111"/>
                  <a:pt x="8484" y="13125"/>
                  <a:pt x="6400" y="13123"/>
                </a:cubicBezTo>
                <a:close/>
              </a:path>
            </a:pathLst>
          </a:custGeom>
          <a:gradFill>
            <a:gsLst>
              <a:gs pos="63000">
                <a:srgbClr val="15CEE1"/>
              </a:gs>
              <a:gs pos="36000">
                <a:srgbClr val="00B0F0"/>
              </a:gs>
              <a:gs pos="0">
                <a:srgbClr val="00B0F0">
                  <a:alpha val="0"/>
                </a:srgbClr>
              </a:gs>
              <a:gs pos="100000">
                <a:srgbClr val="25E3D6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iconfont-11868-5667982"/>
          <p:cNvSpPr/>
          <p:nvPr/>
        </p:nvSpPr>
        <p:spPr>
          <a:xfrm>
            <a:off x="7188853" y="6091235"/>
            <a:ext cx="304843" cy="304697"/>
          </a:xfrm>
          <a:custGeom>
            <a:avLst/>
            <a:gdLst>
              <a:gd name="T0" fmla="*/ 4513 w 13133"/>
              <a:gd name="T1" fmla="*/ 6313 h 13125"/>
              <a:gd name="T2" fmla="*/ 5796 w 13133"/>
              <a:gd name="T3" fmla="*/ 7593 h 13125"/>
              <a:gd name="T4" fmla="*/ 8622 w 13133"/>
              <a:gd name="T5" fmla="*/ 4767 h 13125"/>
              <a:gd name="T6" fmla="*/ 9452 w 13133"/>
              <a:gd name="T7" fmla="*/ 4760 h 13125"/>
              <a:gd name="T8" fmla="*/ 9445 w 13133"/>
              <a:gd name="T9" fmla="*/ 5590 h 13125"/>
              <a:gd name="T10" fmla="*/ 6340 w 13133"/>
              <a:gd name="T11" fmla="*/ 8695 h 13125"/>
              <a:gd name="T12" fmla="*/ 6223 w 13133"/>
              <a:gd name="T13" fmla="*/ 8870 h 13125"/>
              <a:gd name="T14" fmla="*/ 5782 w 13133"/>
              <a:gd name="T15" fmla="*/ 9044 h 13125"/>
              <a:gd name="T16" fmla="*/ 5331 w 13133"/>
              <a:gd name="T17" fmla="*/ 8881 h 13125"/>
              <a:gd name="T18" fmla="*/ 5237 w 13133"/>
              <a:gd name="T19" fmla="*/ 8739 h 13125"/>
              <a:gd name="T20" fmla="*/ 3659 w 13133"/>
              <a:gd name="T21" fmla="*/ 7166 h 13125"/>
              <a:gd name="T22" fmla="*/ 3659 w 13133"/>
              <a:gd name="T23" fmla="*/ 6312 h 13125"/>
              <a:gd name="T24" fmla="*/ 4513 w 13133"/>
              <a:gd name="T25" fmla="*/ 6313 h 13125"/>
              <a:gd name="T26" fmla="*/ 6400 w 13133"/>
              <a:gd name="T27" fmla="*/ 13123 h 13125"/>
              <a:gd name="T28" fmla="*/ 1875 w 13133"/>
              <a:gd name="T29" fmla="*/ 11248 h 13125"/>
              <a:gd name="T30" fmla="*/ 0 w 13133"/>
              <a:gd name="T31" fmla="*/ 6723 h 13125"/>
              <a:gd name="T32" fmla="*/ 582 w 13133"/>
              <a:gd name="T33" fmla="*/ 6141 h 13125"/>
              <a:gd name="T34" fmla="*/ 1164 w 13133"/>
              <a:gd name="T35" fmla="*/ 6723 h 13125"/>
              <a:gd name="T36" fmla="*/ 5244 w 13133"/>
              <a:gd name="T37" fmla="*/ 11843 h 13125"/>
              <a:gd name="T38" fmla="*/ 11137 w 13133"/>
              <a:gd name="T39" fmla="*/ 8993 h 13125"/>
              <a:gd name="T40" fmla="*/ 9660 w 13133"/>
              <a:gd name="T41" fmla="*/ 2616 h 13125"/>
              <a:gd name="T42" fmla="*/ 3113 w 13133"/>
              <a:gd name="T43" fmla="*/ 2650 h 13125"/>
              <a:gd name="T44" fmla="*/ 4073 w 13133"/>
              <a:gd name="T45" fmla="*/ 2650 h 13125"/>
              <a:gd name="T46" fmla="*/ 4655 w 13133"/>
              <a:gd name="T47" fmla="*/ 3232 h 13125"/>
              <a:gd name="T48" fmla="*/ 4073 w 13133"/>
              <a:gd name="T49" fmla="*/ 3814 h 13125"/>
              <a:gd name="T50" fmla="*/ 1745 w 13133"/>
              <a:gd name="T51" fmla="*/ 3814 h 13125"/>
              <a:gd name="T52" fmla="*/ 1164 w 13133"/>
              <a:gd name="T53" fmla="*/ 3232 h 13125"/>
              <a:gd name="T54" fmla="*/ 1040 w 13133"/>
              <a:gd name="T55" fmla="*/ 3232 h 13125"/>
              <a:gd name="T56" fmla="*/ 1164 w 13133"/>
              <a:gd name="T57" fmla="*/ 3055 h 13125"/>
              <a:gd name="T58" fmla="*/ 1164 w 13133"/>
              <a:gd name="T59" fmla="*/ 905 h 13125"/>
              <a:gd name="T60" fmla="*/ 1745 w 13133"/>
              <a:gd name="T61" fmla="*/ 323 h 13125"/>
              <a:gd name="T62" fmla="*/ 2327 w 13133"/>
              <a:gd name="T63" fmla="*/ 905 h 13125"/>
              <a:gd name="T64" fmla="*/ 2327 w 13133"/>
              <a:gd name="T65" fmla="*/ 1790 h 13125"/>
              <a:gd name="T66" fmla="*/ 8097 w 13133"/>
              <a:gd name="T67" fmla="*/ 551 h 13125"/>
              <a:gd name="T68" fmla="*/ 12428 w 13133"/>
              <a:gd name="T69" fmla="*/ 4559 h 13125"/>
              <a:gd name="T70" fmla="*/ 11639 w 13133"/>
              <a:gd name="T71" fmla="*/ 10407 h 13125"/>
              <a:gd name="T72" fmla="*/ 6400 w 13133"/>
              <a:gd name="T73" fmla="*/ 13123 h 13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133" h="13125">
                <a:moveTo>
                  <a:pt x="4513" y="6313"/>
                </a:moveTo>
                <a:lnTo>
                  <a:pt x="5796" y="7593"/>
                </a:lnTo>
                <a:lnTo>
                  <a:pt x="8622" y="4767"/>
                </a:lnTo>
                <a:cubicBezTo>
                  <a:pt x="8848" y="4533"/>
                  <a:pt x="9222" y="4530"/>
                  <a:pt x="9452" y="4760"/>
                </a:cubicBezTo>
                <a:cubicBezTo>
                  <a:pt x="9682" y="4990"/>
                  <a:pt x="9679" y="5364"/>
                  <a:pt x="9445" y="5590"/>
                </a:cubicBezTo>
                <a:lnTo>
                  <a:pt x="6340" y="8695"/>
                </a:lnTo>
                <a:cubicBezTo>
                  <a:pt x="6312" y="8760"/>
                  <a:pt x="6272" y="8819"/>
                  <a:pt x="6223" y="8870"/>
                </a:cubicBezTo>
                <a:cubicBezTo>
                  <a:pt x="6106" y="8986"/>
                  <a:pt x="5947" y="9049"/>
                  <a:pt x="5782" y="9044"/>
                </a:cubicBezTo>
                <a:cubicBezTo>
                  <a:pt x="5615" y="9058"/>
                  <a:pt x="5450" y="8999"/>
                  <a:pt x="5331" y="8881"/>
                </a:cubicBezTo>
                <a:cubicBezTo>
                  <a:pt x="5293" y="8839"/>
                  <a:pt x="5261" y="8791"/>
                  <a:pt x="5237" y="8739"/>
                </a:cubicBezTo>
                <a:lnTo>
                  <a:pt x="3659" y="7166"/>
                </a:lnTo>
                <a:cubicBezTo>
                  <a:pt x="3423" y="6930"/>
                  <a:pt x="3423" y="6548"/>
                  <a:pt x="3659" y="6312"/>
                </a:cubicBezTo>
                <a:cubicBezTo>
                  <a:pt x="3895" y="6077"/>
                  <a:pt x="4278" y="6077"/>
                  <a:pt x="4513" y="6313"/>
                </a:cubicBezTo>
                <a:close/>
                <a:moveTo>
                  <a:pt x="6400" y="13123"/>
                </a:moveTo>
                <a:cubicBezTo>
                  <a:pt x="4703" y="13123"/>
                  <a:pt x="3075" y="12449"/>
                  <a:pt x="1875" y="11248"/>
                </a:cubicBezTo>
                <a:cubicBezTo>
                  <a:pt x="674" y="10048"/>
                  <a:pt x="0" y="8420"/>
                  <a:pt x="0" y="6723"/>
                </a:cubicBezTo>
                <a:cubicBezTo>
                  <a:pt x="0" y="6402"/>
                  <a:pt x="260" y="6141"/>
                  <a:pt x="582" y="6141"/>
                </a:cubicBezTo>
                <a:cubicBezTo>
                  <a:pt x="903" y="6141"/>
                  <a:pt x="1164" y="6402"/>
                  <a:pt x="1164" y="6723"/>
                </a:cubicBezTo>
                <a:cubicBezTo>
                  <a:pt x="1160" y="9173"/>
                  <a:pt x="2855" y="11299"/>
                  <a:pt x="5244" y="11843"/>
                </a:cubicBezTo>
                <a:cubicBezTo>
                  <a:pt x="7633" y="12387"/>
                  <a:pt x="10079" y="11204"/>
                  <a:pt x="11137" y="8993"/>
                </a:cubicBezTo>
                <a:cubicBezTo>
                  <a:pt x="12195" y="6783"/>
                  <a:pt x="11582" y="4135"/>
                  <a:pt x="9660" y="2616"/>
                </a:cubicBezTo>
                <a:cubicBezTo>
                  <a:pt x="7737" y="1096"/>
                  <a:pt x="5019" y="1111"/>
                  <a:pt x="3113" y="2650"/>
                </a:cubicBezTo>
                <a:lnTo>
                  <a:pt x="4073" y="2650"/>
                </a:lnTo>
                <a:cubicBezTo>
                  <a:pt x="4394" y="2650"/>
                  <a:pt x="4655" y="2911"/>
                  <a:pt x="4655" y="3232"/>
                </a:cubicBezTo>
                <a:cubicBezTo>
                  <a:pt x="4655" y="3553"/>
                  <a:pt x="4394" y="3814"/>
                  <a:pt x="4073" y="3814"/>
                </a:cubicBezTo>
                <a:lnTo>
                  <a:pt x="1745" y="3814"/>
                </a:lnTo>
                <a:cubicBezTo>
                  <a:pt x="1424" y="3814"/>
                  <a:pt x="1164" y="3553"/>
                  <a:pt x="1164" y="3232"/>
                </a:cubicBezTo>
                <a:lnTo>
                  <a:pt x="1040" y="3232"/>
                </a:lnTo>
                <a:cubicBezTo>
                  <a:pt x="1079" y="3172"/>
                  <a:pt x="1122" y="3114"/>
                  <a:pt x="1164" y="3055"/>
                </a:cubicBezTo>
                <a:lnTo>
                  <a:pt x="1164" y="905"/>
                </a:lnTo>
                <a:cubicBezTo>
                  <a:pt x="1164" y="584"/>
                  <a:pt x="1424" y="323"/>
                  <a:pt x="1745" y="323"/>
                </a:cubicBezTo>
                <a:cubicBezTo>
                  <a:pt x="2067" y="323"/>
                  <a:pt x="2327" y="584"/>
                  <a:pt x="2327" y="905"/>
                </a:cubicBezTo>
                <a:lnTo>
                  <a:pt x="2327" y="1790"/>
                </a:lnTo>
                <a:cubicBezTo>
                  <a:pt x="3934" y="462"/>
                  <a:pt x="6086" y="0"/>
                  <a:pt x="8097" y="551"/>
                </a:cubicBezTo>
                <a:cubicBezTo>
                  <a:pt x="10107" y="1102"/>
                  <a:pt x="11723" y="2597"/>
                  <a:pt x="12428" y="4559"/>
                </a:cubicBezTo>
                <a:cubicBezTo>
                  <a:pt x="13133" y="6520"/>
                  <a:pt x="12838" y="8702"/>
                  <a:pt x="11639" y="10407"/>
                </a:cubicBezTo>
                <a:cubicBezTo>
                  <a:pt x="10439" y="12111"/>
                  <a:pt x="8484" y="13125"/>
                  <a:pt x="6400" y="13123"/>
                </a:cubicBezTo>
                <a:close/>
              </a:path>
            </a:pathLst>
          </a:custGeom>
          <a:gradFill>
            <a:gsLst>
              <a:gs pos="63000">
                <a:srgbClr val="15CEE1"/>
              </a:gs>
              <a:gs pos="36000">
                <a:srgbClr val="00B0F0"/>
              </a:gs>
              <a:gs pos="0">
                <a:srgbClr val="00B0F0">
                  <a:alpha val="0"/>
                </a:srgbClr>
              </a:gs>
              <a:gs pos="100000">
                <a:srgbClr val="25E3D6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视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1157" y="1225691"/>
            <a:ext cx="4873534" cy="24859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5978" t="3022"/>
          <a:stretch>
            <a:fillRect/>
          </a:stretch>
        </p:blipFill>
        <p:spPr>
          <a:xfrm>
            <a:off x="6572400" y="1222880"/>
            <a:ext cx="2537823" cy="24516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007" y="1218628"/>
            <a:ext cx="2478943" cy="2449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3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2"/>
                  </p:tgtEl>
                </p:cond>
              </p:nextCondLst>
            </p:seq>
            <p:video>
              <p:cMediaNode vol="100000">
                <p:cTn id="12" fill="remove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613079" y="-77247"/>
            <a:ext cx="12126838" cy="947063"/>
            <a:chOff x="-599112" y="138061"/>
            <a:chExt cx="12126838" cy="947063"/>
          </a:xfrm>
        </p:grpSpPr>
        <p:sp>
          <p:nvSpPr>
            <p:cNvPr id="102" name="六边形 101"/>
            <p:cNvSpPr/>
            <p:nvPr/>
          </p:nvSpPr>
          <p:spPr>
            <a:xfrm>
              <a:off x="-599112" y="138061"/>
              <a:ext cx="3869112" cy="838088"/>
            </a:xfrm>
            <a:prstGeom prst="hexagon">
              <a:avLst>
                <a:gd name="adj" fmla="val 22872"/>
                <a:gd name="vf" fmla="val 115470"/>
              </a:avLst>
            </a:prstGeom>
            <a:gradFill>
              <a:gsLst>
                <a:gs pos="0">
                  <a:srgbClr val="00B0F0">
                    <a:alpha val="20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5400000" scaled="0"/>
            </a:gradFill>
            <a:ln w="15875">
              <a:gradFill>
                <a:gsLst>
                  <a:gs pos="0">
                    <a:srgbClr val="00B0F0">
                      <a:alpha val="0"/>
                    </a:srgbClr>
                  </a:gs>
                  <a:gs pos="100000">
                    <a:srgbClr val="00B0F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utler" panose="02070803080706020303"/>
                <a:cs typeface="+mn-cs"/>
              </a:endParaRPr>
            </a:p>
          </p:txBody>
        </p:sp>
        <p:grpSp>
          <p:nvGrpSpPr>
            <p:cNvPr id="141" name="组合 35"/>
            <p:cNvGrpSpPr/>
            <p:nvPr/>
          </p:nvGrpSpPr>
          <p:grpSpPr>
            <a:xfrm>
              <a:off x="437650" y="407964"/>
              <a:ext cx="3021021" cy="523220"/>
              <a:chOff x="437650" y="407964"/>
              <a:chExt cx="3021021" cy="523220"/>
            </a:xfrm>
          </p:grpSpPr>
          <p:grpSp>
            <p:nvGrpSpPr>
              <p:cNvPr id="142" name="组合 41"/>
              <p:cNvGrpSpPr/>
              <p:nvPr/>
            </p:nvGrpSpPr>
            <p:grpSpPr>
              <a:xfrm>
                <a:off x="437650" y="426743"/>
                <a:ext cx="503641" cy="485662"/>
                <a:chOff x="431503" y="418769"/>
                <a:chExt cx="710506" cy="685142"/>
              </a:xfrm>
            </p:grpSpPr>
            <p:sp>
              <p:nvSpPr>
                <p:cNvPr id="1048743" name="矩形 43"/>
                <p:cNvSpPr/>
                <p:nvPr/>
              </p:nvSpPr>
              <p:spPr>
                <a:xfrm>
                  <a:off x="508000" y="469900"/>
                  <a:ext cx="634009" cy="634011"/>
                </a:xfrm>
                <a:prstGeom prst="rect">
                  <a:avLst/>
                </a:prstGeom>
                <a:solidFill>
                  <a:srgbClr val="39D1D6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  <p:sp>
              <p:nvSpPr>
                <p:cNvPr id="1048744" name="矩形 45"/>
                <p:cNvSpPr/>
                <p:nvPr/>
              </p:nvSpPr>
              <p:spPr>
                <a:xfrm>
                  <a:off x="431503" y="418769"/>
                  <a:ext cx="634008" cy="634011"/>
                </a:xfrm>
                <a:prstGeom prst="rect">
                  <a:avLst/>
                </a:prstGeom>
                <a:solidFill>
                  <a:srgbClr val="39D1D6">
                    <a:alpha val="5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/>
                    <a:ea typeface="Source Han Sans Regular"/>
                    <a:cs typeface="+mn-cs"/>
                  </a:endParaRPr>
                </a:p>
              </p:txBody>
            </p:sp>
          </p:grpSp>
          <p:sp>
            <p:nvSpPr>
              <p:cNvPr id="1048745" name="文本框 42"/>
              <p:cNvSpPr txBox="1"/>
              <p:nvPr/>
            </p:nvSpPr>
            <p:spPr>
              <a:xfrm>
                <a:off x="1039846" y="407964"/>
                <a:ext cx="24188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产 品 对 比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739509" y="504761"/>
              <a:ext cx="8733709" cy="369332"/>
              <a:chOff x="2345007" y="288626"/>
              <a:chExt cx="8733709" cy="369332"/>
            </a:xfrm>
          </p:grpSpPr>
          <p:grpSp>
            <p:nvGrpSpPr>
              <p:cNvPr id="39" name="组合 38"/>
              <p:cNvGrpSpPr/>
              <p:nvPr/>
            </p:nvGrpSpPr>
            <p:grpSpPr>
              <a:xfrm flipH="1">
                <a:off x="8893911" y="428517"/>
                <a:ext cx="1440493" cy="120648"/>
                <a:chOff x="1830388" y="1439865"/>
                <a:chExt cx="1440493" cy="120648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3152811" y="1441450"/>
                  <a:ext cx="118070" cy="118070"/>
                </a:xfrm>
                <a:prstGeom prst="ellipse">
                  <a:avLst/>
                </a:prstGeom>
                <a:noFill/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  <p:sp>
              <p:nvSpPr>
                <p:cNvPr id="51" name="任意多边形: 形状 114"/>
                <p:cNvSpPr/>
                <p:nvPr/>
              </p:nvSpPr>
              <p:spPr>
                <a:xfrm>
                  <a:off x="1844675" y="1439865"/>
                  <a:ext cx="1314450" cy="50800"/>
                </a:xfrm>
                <a:custGeom>
                  <a:avLst/>
                  <a:gdLst>
                    <a:gd name="connsiteX0" fmla="*/ 0 w 1314450"/>
                    <a:gd name="connsiteY0" fmla="*/ 50800 h 50800"/>
                    <a:gd name="connsiteX1" fmla="*/ 352425 w 1314450"/>
                    <a:gd name="connsiteY1" fmla="*/ 50800 h 50800"/>
                    <a:gd name="connsiteX2" fmla="*/ 403225 w 1314450"/>
                    <a:gd name="connsiteY2" fmla="*/ 0 h 50800"/>
                    <a:gd name="connsiteX3" fmla="*/ 714375 w 1314450"/>
                    <a:gd name="connsiteY3" fmla="*/ 0 h 50800"/>
                    <a:gd name="connsiteX4" fmla="*/ 746125 w 1314450"/>
                    <a:gd name="connsiteY4" fmla="*/ 31750 h 50800"/>
                    <a:gd name="connsiteX5" fmla="*/ 1314450 w 1314450"/>
                    <a:gd name="connsiteY5" fmla="*/ 31750 h 5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14450" h="50800">
                      <a:moveTo>
                        <a:pt x="0" y="50800"/>
                      </a:moveTo>
                      <a:lnTo>
                        <a:pt x="352425" y="50800"/>
                      </a:lnTo>
                      <a:lnTo>
                        <a:pt x="403225" y="0"/>
                      </a:lnTo>
                      <a:lnTo>
                        <a:pt x="714375" y="0"/>
                      </a:lnTo>
                      <a:lnTo>
                        <a:pt x="746125" y="31750"/>
                      </a:lnTo>
                      <a:lnTo>
                        <a:pt x="1314450" y="31750"/>
                      </a:lnTo>
                    </a:path>
                  </a:pathLst>
                </a:custGeom>
                <a:ln w="190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  <p:sp>
              <p:nvSpPr>
                <p:cNvPr id="52" name="任意多边形: 形状 115"/>
                <p:cNvSpPr/>
                <p:nvPr/>
              </p:nvSpPr>
              <p:spPr>
                <a:xfrm>
                  <a:off x="1830388" y="1525588"/>
                  <a:ext cx="1328737" cy="34925"/>
                </a:xfrm>
                <a:custGeom>
                  <a:avLst/>
                  <a:gdLst>
                    <a:gd name="connsiteX0" fmla="*/ 0 w 1328737"/>
                    <a:gd name="connsiteY0" fmla="*/ 1587 h 34925"/>
                    <a:gd name="connsiteX1" fmla="*/ 611187 w 1328737"/>
                    <a:gd name="connsiteY1" fmla="*/ 1587 h 34925"/>
                    <a:gd name="connsiteX2" fmla="*/ 644525 w 1328737"/>
                    <a:gd name="connsiteY2" fmla="*/ 34925 h 34925"/>
                    <a:gd name="connsiteX3" fmla="*/ 1143000 w 1328737"/>
                    <a:gd name="connsiteY3" fmla="*/ 34925 h 34925"/>
                    <a:gd name="connsiteX4" fmla="*/ 1177925 w 1328737"/>
                    <a:gd name="connsiteY4" fmla="*/ 0 h 34925"/>
                    <a:gd name="connsiteX5" fmla="*/ 1328737 w 1328737"/>
                    <a:gd name="connsiteY5" fmla="*/ 0 h 34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8737" h="34925">
                      <a:moveTo>
                        <a:pt x="0" y="1587"/>
                      </a:moveTo>
                      <a:lnTo>
                        <a:pt x="611187" y="1587"/>
                      </a:lnTo>
                      <a:lnTo>
                        <a:pt x="644525" y="34925"/>
                      </a:lnTo>
                      <a:lnTo>
                        <a:pt x="1143000" y="34925"/>
                      </a:lnTo>
                      <a:lnTo>
                        <a:pt x="1177925" y="0"/>
                      </a:lnTo>
                      <a:lnTo>
                        <a:pt x="1328737" y="0"/>
                      </a:lnTo>
                    </a:path>
                  </a:pathLst>
                </a:custGeom>
                <a:ln w="6350">
                  <a:gradFill>
                    <a:gsLst>
                      <a:gs pos="0">
                        <a:srgbClr val="00B0F0">
                          <a:alpha val="0"/>
                        </a:srgbClr>
                      </a:gs>
                      <a:gs pos="100000">
                        <a:srgbClr val="00B0F0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utler" panose="02070803080706020303"/>
                    <a:cs typeface="+mn-cs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345007" y="288626"/>
                <a:ext cx="8733709" cy="369332"/>
                <a:chOff x="2446402" y="-1336675"/>
                <a:chExt cx="8733709" cy="369332"/>
              </a:xfrm>
            </p:grpSpPr>
            <p:sp>
              <p:nvSpPr>
                <p:cNvPr id="41" name="文本框 40"/>
                <p:cNvSpPr txBox="1"/>
                <p:nvPr/>
              </p:nvSpPr>
              <p:spPr>
                <a:xfrm>
                  <a:off x="3972248" y="-1336675"/>
                  <a:ext cx="4924426" cy="369332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2400" b="1">
                      <a:gradFill>
                        <a:gsLst>
                          <a:gs pos="100000">
                            <a:srgbClr val="4DFCB7"/>
                          </a:gs>
                          <a:gs pos="0">
                            <a:srgbClr val="53E6E3"/>
                          </a:gs>
                        </a:gsLst>
                        <a:lin ang="5400000" scaled="1"/>
                      </a:gra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11F9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本产品创新理念突出，实用优势巨大</a:t>
                  </a:r>
                  <a:endPara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1F9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9512276" y="-1210523"/>
                  <a:ext cx="1667835" cy="119137"/>
                  <a:chOff x="1603046" y="1441376"/>
                  <a:chExt cx="1667835" cy="119137"/>
                </a:xfrm>
              </p:grpSpPr>
              <p:sp>
                <p:nvSpPr>
                  <p:cNvPr id="47" name="椭圆 46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8" name="任意多边形: 形状 111"/>
                  <p:cNvSpPr/>
                  <p:nvPr/>
                </p:nvSpPr>
                <p:spPr>
                  <a:xfrm>
                    <a:off x="1603046" y="1441376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9" name="任意多边形: 形状 112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100000">
                          <a:srgbClr val="00B0F0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>
                  <a:off x="2446402" y="-1210523"/>
                  <a:ext cx="1440493" cy="120648"/>
                  <a:chOff x="1830388" y="1439865"/>
                  <a:chExt cx="1440493" cy="120648"/>
                </a:xfrm>
              </p:grpSpPr>
              <p:sp>
                <p:nvSpPr>
                  <p:cNvPr id="44" name="椭圆 43"/>
                  <p:cNvSpPr/>
                  <p:nvPr/>
                </p:nvSpPr>
                <p:spPr>
                  <a:xfrm>
                    <a:off x="3152811" y="1441450"/>
                    <a:ext cx="118070" cy="118070"/>
                  </a:xfrm>
                  <a:prstGeom prst="ellipse">
                    <a:avLst/>
                  </a:prstGeom>
                  <a:noFill/>
                  <a:ln w="19050">
                    <a:solidFill>
                      <a:srgbClr val="04FCB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5" name="任意多边形: 形状 108"/>
                  <p:cNvSpPr/>
                  <p:nvPr/>
                </p:nvSpPr>
                <p:spPr>
                  <a:xfrm>
                    <a:off x="1844675" y="1439865"/>
                    <a:ext cx="1314450" cy="50800"/>
                  </a:xfrm>
                  <a:custGeom>
                    <a:avLst/>
                    <a:gdLst>
                      <a:gd name="connsiteX0" fmla="*/ 0 w 1314450"/>
                      <a:gd name="connsiteY0" fmla="*/ 50800 h 50800"/>
                      <a:gd name="connsiteX1" fmla="*/ 352425 w 1314450"/>
                      <a:gd name="connsiteY1" fmla="*/ 50800 h 50800"/>
                      <a:gd name="connsiteX2" fmla="*/ 403225 w 1314450"/>
                      <a:gd name="connsiteY2" fmla="*/ 0 h 50800"/>
                      <a:gd name="connsiteX3" fmla="*/ 714375 w 1314450"/>
                      <a:gd name="connsiteY3" fmla="*/ 0 h 50800"/>
                      <a:gd name="connsiteX4" fmla="*/ 746125 w 1314450"/>
                      <a:gd name="connsiteY4" fmla="*/ 31750 h 50800"/>
                      <a:gd name="connsiteX5" fmla="*/ 1314450 w 1314450"/>
                      <a:gd name="connsiteY5" fmla="*/ 31750 h 50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14450" h="50800">
                        <a:moveTo>
                          <a:pt x="0" y="50800"/>
                        </a:moveTo>
                        <a:lnTo>
                          <a:pt x="352425" y="50800"/>
                        </a:lnTo>
                        <a:lnTo>
                          <a:pt x="403225" y="0"/>
                        </a:lnTo>
                        <a:lnTo>
                          <a:pt x="714375" y="0"/>
                        </a:lnTo>
                        <a:lnTo>
                          <a:pt x="746125" y="31750"/>
                        </a:lnTo>
                        <a:lnTo>
                          <a:pt x="1314450" y="31750"/>
                        </a:lnTo>
                      </a:path>
                    </a:pathLst>
                  </a:custGeom>
                  <a:ln w="190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  <p:sp>
                <p:nvSpPr>
                  <p:cNvPr id="46" name="任意多边形: 形状 109"/>
                  <p:cNvSpPr/>
                  <p:nvPr/>
                </p:nvSpPr>
                <p:spPr>
                  <a:xfrm>
                    <a:off x="1830388" y="1525588"/>
                    <a:ext cx="1328737" cy="34925"/>
                  </a:xfrm>
                  <a:custGeom>
                    <a:avLst/>
                    <a:gdLst>
                      <a:gd name="connsiteX0" fmla="*/ 0 w 1328737"/>
                      <a:gd name="connsiteY0" fmla="*/ 1587 h 34925"/>
                      <a:gd name="connsiteX1" fmla="*/ 611187 w 1328737"/>
                      <a:gd name="connsiteY1" fmla="*/ 1587 h 34925"/>
                      <a:gd name="connsiteX2" fmla="*/ 644525 w 1328737"/>
                      <a:gd name="connsiteY2" fmla="*/ 34925 h 34925"/>
                      <a:gd name="connsiteX3" fmla="*/ 1143000 w 1328737"/>
                      <a:gd name="connsiteY3" fmla="*/ 34925 h 34925"/>
                      <a:gd name="connsiteX4" fmla="*/ 1177925 w 1328737"/>
                      <a:gd name="connsiteY4" fmla="*/ 0 h 34925"/>
                      <a:gd name="connsiteX5" fmla="*/ 1328737 w 1328737"/>
                      <a:gd name="connsiteY5" fmla="*/ 0 h 34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8737" h="34925">
                        <a:moveTo>
                          <a:pt x="0" y="1587"/>
                        </a:moveTo>
                        <a:lnTo>
                          <a:pt x="611187" y="1587"/>
                        </a:lnTo>
                        <a:lnTo>
                          <a:pt x="644525" y="34925"/>
                        </a:lnTo>
                        <a:lnTo>
                          <a:pt x="1143000" y="34925"/>
                        </a:lnTo>
                        <a:lnTo>
                          <a:pt x="1177925" y="0"/>
                        </a:lnTo>
                        <a:lnTo>
                          <a:pt x="1328737" y="0"/>
                        </a:lnTo>
                      </a:path>
                    </a:pathLst>
                  </a:custGeom>
                  <a:ln w="6350">
                    <a:gradFill>
                      <a:gsLst>
                        <a:gs pos="0">
                          <a:srgbClr val="04FCBB">
                            <a:alpha val="0"/>
                          </a:srgbClr>
                        </a:gs>
                        <a:gs pos="100000">
                          <a:srgbClr val="04FCBB"/>
                        </a:gs>
                      </a:gsLst>
                      <a:lin ang="0" scaled="0"/>
                    </a:gra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思源黑体 CN Regular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0" name="组合 79"/>
            <p:cNvGrpSpPr/>
            <p:nvPr/>
          </p:nvGrpSpPr>
          <p:grpSpPr>
            <a:xfrm>
              <a:off x="662358" y="978179"/>
              <a:ext cx="10865368" cy="106945"/>
              <a:chOff x="1452554" y="-989789"/>
              <a:chExt cx="31654767" cy="425450"/>
            </a:xfrm>
          </p:grpSpPr>
          <p:sp>
            <p:nvSpPr>
              <p:cNvPr id="81" name="Freeform 12"/>
              <p:cNvSpPr/>
              <p:nvPr/>
            </p:nvSpPr>
            <p:spPr bwMode="auto">
              <a:xfrm>
                <a:off x="1452554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33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2" name="Freeform 13"/>
              <p:cNvSpPr/>
              <p:nvPr/>
            </p:nvSpPr>
            <p:spPr bwMode="auto">
              <a:xfrm>
                <a:off x="9909458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3" name="Freeform 15"/>
              <p:cNvSpPr/>
              <p:nvPr/>
            </p:nvSpPr>
            <p:spPr bwMode="auto">
              <a:xfrm>
                <a:off x="4643429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950F9">
                        <a:alpha val="0"/>
                      </a:srgbClr>
                    </a:gs>
                    <a:gs pos="100000">
                      <a:srgbClr val="0950F9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4" name="Freeform 12"/>
              <p:cNvSpPr/>
              <p:nvPr/>
            </p:nvSpPr>
            <p:spPr bwMode="auto">
              <a:xfrm flipH="1">
                <a:off x="19438946" y="-989789"/>
                <a:ext cx="13668375" cy="425450"/>
              </a:xfrm>
              <a:custGeom>
                <a:avLst/>
                <a:gdLst>
                  <a:gd name="T0" fmla="*/ 0 w 8610"/>
                  <a:gd name="T1" fmla="*/ 256 h 268"/>
                  <a:gd name="T2" fmla="*/ 1900 w 8610"/>
                  <a:gd name="T3" fmla="*/ 256 h 268"/>
                  <a:gd name="T4" fmla="*/ 2152 w 8610"/>
                  <a:gd name="T5" fmla="*/ 0 h 268"/>
                  <a:gd name="T6" fmla="*/ 7635 w 8610"/>
                  <a:gd name="T7" fmla="*/ 0 h 268"/>
                  <a:gd name="T8" fmla="*/ 7898 w 8610"/>
                  <a:gd name="T9" fmla="*/ 268 h 268"/>
                  <a:gd name="T10" fmla="*/ 8610 w 861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10" h="268">
                    <a:moveTo>
                      <a:pt x="0" y="256"/>
                    </a:moveTo>
                    <a:lnTo>
                      <a:pt x="1900" y="256"/>
                    </a:lnTo>
                    <a:lnTo>
                      <a:pt x="2152" y="0"/>
                    </a:lnTo>
                    <a:lnTo>
                      <a:pt x="7635" y="0"/>
                    </a:lnTo>
                    <a:lnTo>
                      <a:pt x="7898" y="268"/>
                    </a:lnTo>
                    <a:lnTo>
                      <a:pt x="861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33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5" name="Freeform 13"/>
              <p:cNvSpPr/>
              <p:nvPr/>
            </p:nvSpPr>
            <p:spPr bwMode="auto">
              <a:xfrm flipH="1">
                <a:off x="20569020" y="-989789"/>
                <a:ext cx="4079875" cy="425450"/>
              </a:xfrm>
              <a:custGeom>
                <a:avLst/>
                <a:gdLst>
                  <a:gd name="T0" fmla="*/ 0 w 2570"/>
                  <a:gd name="T1" fmla="*/ 0 h 268"/>
                  <a:gd name="T2" fmla="*/ 131 w 2570"/>
                  <a:gd name="T3" fmla="*/ 135 h 268"/>
                  <a:gd name="T4" fmla="*/ 1218 w 2570"/>
                  <a:gd name="T5" fmla="*/ 135 h 268"/>
                  <a:gd name="T6" fmla="*/ 1282 w 2570"/>
                  <a:gd name="T7" fmla="*/ 198 h 268"/>
                  <a:gd name="T8" fmla="*/ 2501 w 2570"/>
                  <a:gd name="T9" fmla="*/ 198 h 268"/>
                  <a:gd name="T10" fmla="*/ 2570 w 2570"/>
                  <a:gd name="T11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70" h="268">
                    <a:moveTo>
                      <a:pt x="0" y="0"/>
                    </a:moveTo>
                    <a:lnTo>
                      <a:pt x="131" y="135"/>
                    </a:lnTo>
                    <a:lnTo>
                      <a:pt x="1218" y="135"/>
                    </a:lnTo>
                    <a:lnTo>
                      <a:pt x="1282" y="198"/>
                    </a:lnTo>
                    <a:lnTo>
                      <a:pt x="2501" y="198"/>
                    </a:lnTo>
                    <a:lnTo>
                      <a:pt x="2570" y="268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/>
                    </a:gs>
                    <a:gs pos="100000">
                      <a:srgbClr val="00CDDD">
                        <a:alpha val="0"/>
                      </a:srgbClr>
                    </a:gs>
                  </a:gsLst>
                  <a:lin ang="1080000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sp>
            <p:nvSpPr>
              <p:cNvPr id="86" name="Freeform 15"/>
              <p:cNvSpPr/>
              <p:nvPr/>
            </p:nvSpPr>
            <p:spPr bwMode="auto">
              <a:xfrm flipH="1">
                <a:off x="28632158" y="-989789"/>
                <a:ext cx="1284288" cy="425450"/>
              </a:xfrm>
              <a:custGeom>
                <a:avLst/>
                <a:gdLst>
                  <a:gd name="T0" fmla="*/ 0 w 809"/>
                  <a:gd name="T1" fmla="*/ 268 h 268"/>
                  <a:gd name="T2" fmla="*/ 545 w 809"/>
                  <a:gd name="T3" fmla="*/ 268 h 268"/>
                  <a:gd name="T4" fmla="*/ 809 w 809"/>
                  <a:gd name="T5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09" h="268">
                    <a:moveTo>
                      <a:pt x="0" y="268"/>
                    </a:moveTo>
                    <a:lnTo>
                      <a:pt x="545" y="268"/>
                    </a:lnTo>
                    <a:lnTo>
                      <a:pt x="809" y="0"/>
                    </a:lnTo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00CDDD">
                        <a:alpha val="0"/>
                      </a:srgbClr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utler" panose="02070803080706020303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3857177" y="-898386"/>
                <a:ext cx="6845520" cy="233050"/>
                <a:chOff x="13834519" y="1640840"/>
                <a:chExt cx="6845520" cy="233050"/>
              </a:xfrm>
            </p:grpSpPr>
            <p:grpSp>
              <p:nvGrpSpPr>
                <p:cNvPr id="89" name="组合 88"/>
                <p:cNvGrpSpPr/>
                <p:nvPr/>
              </p:nvGrpSpPr>
              <p:grpSpPr>
                <a:xfrm>
                  <a:off x="13834519" y="1640840"/>
                  <a:ext cx="1091550" cy="233050"/>
                  <a:chOff x="12590118" y="1475180"/>
                  <a:chExt cx="923589" cy="197190"/>
                </a:xfrm>
              </p:grpSpPr>
              <p:sp>
                <p:nvSpPr>
                  <p:cNvPr id="96" name="平行四边形 95"/>
                  <p:cNvSpPr/>
                  <p:nvPr/>
                </p:nvSpPr>
                <p:spPr>
                  <a:xfrm flipH="1">
                    <a:off x="1325144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/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7" name="平行四边形 96"/>
                  <p:cNvSpPr/>
                  <p:nvPr/>
                </p:nvSpPr>
                <p:spPr>
                  <a:xfrm flipH="1">
                    <a:off x="13086114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8" name="平行四边形 97"/>
                  <p:cNvSpPr/>
                  <p:nvPr/>
                </p:nvSpPr>
                <p:spPr>
                  <a:xfrm flipH="1">
                    <a:off x="12920782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9" name="平行四边形 98"/>
                  <p:cNvSpPr/>
                  <p:nvPr/>
                </p:nvSpPr>
                <p:spPr>
                  <a:xfrm flipH="1">
                    <a:off x="12755450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100" name="平行四边形 99"/>
                  <p:cNvSpPr/>
                  <p:nvPr/>
                </p:nvSpPr>
                <p:spPr>
                  <a:xfrm flipH="1">
                    <a:off x="1259011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950F9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950F9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19588489" y="1640840"/>
                  <a:ext cx="1091550" cy="233050"/>
                  <a:chOff x="21046168" y="1475180"/>
                  <a:chExt cx="923589" cy="197190"/>
                </a:xfrm>
              </p:grpSpPr>
              <p:sp>
                <p:nvSpPr>
                  <p:cNvPr id="91" name="平行四边形 90"/>
                  <p:cNvSpPr/>
                  <p:nvPr/>
                </p:nvSpPr>
                <p:spPr>
                  <a:xfrm>
                    <a:off x="21046168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/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2" name="平行四边形 91"/>
                  <p:cNvSpPr/>
                  <p:nvPr/>
                </p:nvSpPr>
                <p:spPr>
                  <a:xfrm>
                    <a:off x="21211501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8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3" name="平行四边形 92"/>
                  <p:cNvSpPr/>
                  <p:nvPr/>
                </p:nvSpPr>
                <p:spPr>
                  <a:xfrm>
                    <a:off x="21376833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6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4" name="平行四边形 93"/>
                  <p:cNvSpPr/>
                  <p:nvPr/>
                </p:nvSpPr>
                <p:spPr>
                  <a:xfrm>
                    <a:off x="21542165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4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  <p:sp>
                <p:nvSpPr>
                  <p:cNvPr id="95" name="平行四边形 94"/>
                  <p:cNvSpPr/>
                  <p:nvPr/>
                </p:nvSpPr>
                <p:spPr>
                  <a:xfrm>
                    <a:off x="21707497" y="1475180"/>
                    <a:ext cx="262260" cy="197190"/>
                  </a:xfrm>
                  <a:prstGeom prst="parallelogram">
                    <a:avLst>
                      <a:gd name="adj" fmla="val 98362"/>
                    </a:avLst>
                  </a:prstGeom>
                  <a:solidFill>
                    <a:srgbClr val="00CDDD">
                      <a:alpha val="20000"/>
                    </a:srgbClr>
                  </a:solidFill>
                  <a:ln>
                    <a:noFill/>
                  </a:ln>
                  <a:effectLst>
                    <a:outerShdw blurRad="63500" algn="ctr" rotWithShape="0">
                      <a:srgbClr val="00CDDD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utler" panose="02070803080706020303"/>
                      <a:cs typeface="+mn-cs"/>
                    </a:endParaRPr>
                  </a:p>
                </p:txBody>
              </p:sp>
            </p:grpSp>
          </p:grpSp>
          <p:cxnSp>
            <p:nvCxnSpPr>
              <p:cNvPr id="88" name="直接连接符 87"/>
              <p:cNvCxnSpPr/>
              <p:nvPr/>
            </p:nvCxnSpPr>
            <p:spPr>
              <a:xfrm>
                <a:off x="14771255" y="-564339"/>
                <a:ext cx="5017365" cy="0"/>
              </a:xfrm>
              <a:prstGeom prst="lin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0950F9"/>
                    </a:gs>
                    <a:gs pos="100000">
                      <a:srgbClr val="00CDDD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</p:grpSp>
      <p:sp>
        <p:nvSpPr>
          <p:cNvPr id="75" name="文本框 40"/>
          <p:cNvSpPr txBox="1"/>
          <p:nvPr/>
        </p:nvSpPr>
        <p:spPr>
          <a:xfrm>
            <a:off x="3187632" y="1583784"/>
            <a:ext cx="2498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创面愈合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缓慢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易与创面伤口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粘连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屏障作用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易感染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止血效果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6" name="文本框 92"/>
          <p:cNvSpPr txBox="1"/>
          <p:nvPr/>
        </p:nvSpPr>
        <p:spPr>
          <a:xfrm>
            <a:off x="6472525" y="1371931"/>
            <a:ext cx="2713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algn="just"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Calibri" panose="020F0502020204030204" pitchFamily="34" charset="0"/>
              </a:defRPr>
            </a:lvl1pPr>
          </a:lstStyle>
          <a:p>
            <a:pPr marL="0" marR="0" lvl="0" indent="0" algn="ctr" defTabSz="12166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愈合速度快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12166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不粘连，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更换无痛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12166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屏障作用良好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121666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rPr>
              <a:t>止血效果好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77" name="文本框 104"/>
          <p:cNvSpPr txBox="1"/>
          <p:nvPr/>
        </p:nvSpPr>
        <p:spPr>
          <a:xfrm>
            <a:off x="2634354" y="4476524"/>
            <a:ext cx="3604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交联剂、引发剂有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毒性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粘附性较弱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固定形态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不具有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抗菌性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116"/>
          <p:cNvSpPr txBox="1"/>
          <p:nvPr/>
        </p:nvSpPr>
        <p:spPr>
          <a:xfrm>
            <a:off x="6567727" y="4289893"/>
            <a:ext cx="2966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物理制法，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无毒性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粘附性强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可以根据伤口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形状改变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ct val="65000"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具有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35D9FF"/>
                    </a:gs>
                    <a:gs pos="50000">
                      <a:srgbClr val="4FFBC4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抗菌性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35D9FF"/>
                  </a:gs>
                  <a:gs pos="50000">
                    <a:srgbClr val="4FFBC4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0" name="箭头: 右 1"/>
          <p:cNvSpPr/>
          <p:nvPr/>
        </p:nvSpPr>
        <p:spPr>
          <a:xfrm>
            <a:off x="6093211" y="933727"/>
            <a:ext cx="5300138" cy="565203"/>
          </a:xfrm>
          <a:prstGeom prst="rightArrow">
            <a:avLst>
              <a:gd name="adj1" fmla="val 75177"/>
              <a:gd name="adj2" fmla="val 50000"/>
            </a:avLst>
          </a:prstGeom>
          <a:gradFill flip="none" rotWithShape="1">
            <a:gsLst>
              <a:gs pos="0">
                <a:srgbClr val="36C8CC">
                  <a:tint val="66000"/>
                  <a:satMod val="160000"/>
                  <a:alpha val="32000"/>
                </a:srgbClr>
              </a:gs>
              <a:gs pos="50000">
                <a:srgbClr val="36C8CC">
                  <a:tint val="44500"/>
                  <a:satMod val="160000"/>
                  <a:alpha val="54000"/>
                </a:srgbClr>
              </a:gs>
              <a:gs pos="100000">
                <a:srgbClr val="36C8CC">
                  <a:tint val="23500"/>
                  <a:satMod val="160000"/>
                  <a:alpha val="7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utler" panose="02070803080706020303"/>
              <a:cs typeface="+mn-cs"/>
            </a:endParaRPr>
          </a:p>
        </p:txBody>
      </p:sp>
      <p:sp>
        <p:nvSpPr>
          <p:cNvPr id="131" name="箭头: 右 1"/>
          <p:cNvSpPr/>
          <p:nvPr/>
        </p:nvSpPr>
        <p:spPr>
          <a:xfrm rot="10800000">
            <a:off x="793073" y="931704"/>
            <a:ext cx="5300138" cy="567226"/>
          </a:xfrm>
          <a:prstGeom prst="rightArrow">
            <a:avLst>
              <a:gd name="adj1" fmla="val 75177"/>
              <a:gd name="adj2" fmla="val 50000"/>
            </a:avLst>
          </a:prstGeom>
          <a:gradFill flip="none" rotWithShape="1">
            <a:gsLst>
              <a:gs pos="0">
                <a:srgbClr val="36C8CC">
                  <a:tint val="66000"/>
                  <a:satMod val="160000"/>
                  <a:alpha val="32000"/>
                </a:srgbClr>
              </a:gs>
              <a:gs pos="50000">
                <a:srgbClr val="36C8CC">
                  <a:tint val="44500"/>
                  <a:satMod val="160000"/>
                  <a:alpha val="54000"/>
                </a:srgbClr>
              </a:gs>
              <a:gs pos="100000">
                <a:srgbClr val="36C8CC">
                  <a:tint val="23500"/>
                  <a:satMod val="160000"/>
                  <a:alpha val="7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utler" panose="02070803080706020303"/>
              <a:cs typeface="+mn-cs"/>
            </a:endParaRPr>
          </a:p>
        </p:txBody>
      </p:sp>
      <p:sp>
        <p:nvSpPr>
          <p:cNvPr id="101" name="文本框 36"/>
          <p:cNvSpPr txBox="1"/>
          <p:nvPr/>
        </p:nvSpPr>
        <p:spPr>
          <a:xfrm>
            <a:off x="2182780" y="984117"/>
            <a:ext cx="36902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传统敷料：纱布，棉垫等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2" name="文本框 36"/>
          <p:cNvSpPr txBox="1"/>
          <p:nvPr/>
        </p:nvSpPr>
        <p:spPr>
          <a:xfrm>
            <a:off x="5845239" y="1005869"/>
            <a:ext cx="52485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HA-EPL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水凝胶敷料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本产品）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箭头: 右 1"/>
          <p:cNvSpPr/>
          <p:nvPr/>
        </p:nvSpPr>
        <p:spPr>
          <a:xfrm rot="10800000">
            <a:off x="826359" y="3660778"/>
            <a:ext cx="5300138" cy="567226"/>
          </a:xfrm>
          <a:prstGeom prst="rightArrow">
            <a:avLst>
              <a:gd name="adj1" fmla="val 75177"/>
              <a:gd name="adj2" fmla="val 50000"/>
            </a:avLst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  <a:alpha val="36000"/>
                </a:schemeClr>
              </a:gs>
              <a:gs pos="50000">
                <a:schemeClr val="accent5">
                  <a:lumMod val="75000"/>
                  <a:tint val="44500"/>
                  <a:satMod val="160000"/>
                  <a:alpha val="61000"/>
                </a:schemeClr>
              </a:gs>
              <a:gs pos="100000">
                <a:schemeClr val="accent5">
                  <a:lumMod val="75000"/>
                  <a:tint val="23500"/>
                  <a:satMod val="160000"/>
                  <a:alpha val="8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utler" panose="02070803080706020303"/>
              <a:cs typeface="+mn-cs"/>
            </a:endParaRPr>
          </a:p>
        </p:txBody>
      </p:sp>
      <p:sp>
        <p:nvSpPr>
          <p:cNvPr id="134" name="箭头: 右 1"/>
          <p:cNvSpPr/>
          <p:nvPr/>
        </p:nvSpPr>
        <p:spPr>
          <a:xfrm>
            <a:off x="6126497" y="3660779"/>
            <a:ext cx="5300138" cy="567226"/>
          </a:xfrm>
          <a:prstGeom prst="rightArrow">
            <a:avLst>
              <a:gd name="adj1" fmla="val 75177"/>
              <a:gd name="adj2" fmla="val 50000"/>
            </a:avLst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  <a:alpha val="36000"/>
                </a:schemeClr>
              </a:gs>
              <a:gs pos="50000">
                <a:schemeClr val="accent5">
                  <a:lumMod val="75000"/>
                  <a:tint val="44500"/>
                  <a:satMod val="160000"/>
                  <a:alpha val="61000"/>
                </a:schemeClr>
              </a:gs>
              <a:gs pos="100000">
                <a:schemeClr val="accent5">
                  <a:lumMod val="75000"/>
                  <a:tint val="23500"/>
                  <a:satMod val="160000"/>
                  <a:alpha val="8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utler" panose="02070803080706020303"/>
              <a:cs typeface="+mn-cs"/>
            </a:endParaRPr>
          </a:p>
        </p:txBody>
      </p:sp>
      <p:sp>
        <p:nvSpPr>
          <p:cNvPr id="106" name="文本框 103"/>
          <p:cNvSpPr txBox="1"/>
          <p:nvPr/>
        </p:nvSpPr>
        <p:spPr>
          <a:xfrm>
            <a:off x="3171573" y="3693388"/>
            <a:ext cx="2338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其他新型敷料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6371491" y="3723138"/>
            <a:ext cx="4196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 smtClean="0">
                <a:solidFill>
                  <a:srgbClr val="FFFF00"/>
                </a:solidFill>
              </a:rPr>
              <a:t>HA-EPL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水凝胶敷料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本产品）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4855544" y="1805298"/>
            <a:ext cx="2541905" cy="1106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solidFill>
                    <a:srgbClr val="0BD0D9">
                      <a:lumMod val="60000"/>
                      <a:lumOff val="40000"/>
                    </a:srgbClr>
                  </a:solidFill>
                </a:ln>
                <a:gradFill>
                  <a:gsLst>
                    <a:gs pos="26000">
                      <a:srgbClr val="0BD0D9">
                        <a:lumMod val="60000"/>
                        <a:lumOff val="40000"/>
                      </a:srgbClr>
                    </a:gs>
                    <a:gs pos="0">
                      <a:srgbClr val="0064FA"/>
                    </a:gs>
                    <a:gs pos="78000">
                      <a:srgbClr val="0BD0D9">
                        <a:lumMod val="60000"/>
                        <a:lumOff val="40000"/>
                      </a:srgbClr>
                    </a:gs>
                    <a:gs pos="52000">
                      <a:srgbClr val="46FEF5"/>
                    </a:gs>
                    <a:gs pos="90000">
                      <a:srgbClr val="0950F9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微软雅黑" panose="020B0503020204020204" pitchFamily="34" charset="-122"/>
                <a:cs typeface="+mn-cs"/>
              </a:rPr>
              <a:t>VS</a:t>
            </a:r>
            <a:endParaRPr kumimoji="0" lang="en-US" altLang="zh-CN" sz="6600" b="1" i="0" u="none" strike="noStrike" kern="1200" cap="none" spc="0" normalizeH="0" baseline="0" noProof="0" dirty="0">
              <a:ln>
                <a:solidFill>
                  <a:srgbClr val="0BD0D9">
                    <a:lumMod val="60000"/>
                    <a:lumOff val="40000"/>
                  </a:srgbClr>
                </a:solidFill>
              </a:ln>
              <a:gradFill>
                <a:gsLst>
                  <a:gs pos="26000">
                    <a:srgbClr val="0BD0D9">
                      <a:lumMod val="60000"/>
                      <a:lumOff val="40000"/>
                    </a:srgbClr>
                  </a:gs>
                  <a:gs pos="0">
                    <a:srgbClr val="0064FA"/>
                  </a:gs>
                  <a:gs pos="78000">
                    <a:srgbClr val="0BD0D9">
                      <a:lumMod val="60000"/>
                      <a:lumOff val="40000"/>
                    </a:srgbClr>
                  </a:gs>
                  <a:gs pos="52000">
                    <a:srgbClr val="46FEF5"/>
                  </a:gs>
                  <a:gs pos="90000">
                    <a:srgbClr val="0950F9"/>
                  </a:gs>
                </a:gsLst>
                <a:lin ang="18900000" scaled="1"/>
              </a:gra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Bahnschrift SemiBold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4825047" y="4716087"/>
            <a:ext cx="2541905" cy="11068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solidFill>
                    <a:srgbClr val="0BD0D9">
                      <a:lumMod val="60000"/>
                      <a:lumOff val="40000"/>
                    </a:srgbClr>
                  </a:solidFill>
                </a:ln>
                <a:gradFill>
                  <a:gsLst>
                    <a:gs pos="26000">
                      <a:srgbClr val="0BD0D9">
                        <a:lumMod val="60000"/>
                        <a:lumOff val="40000"/>
                      </a:srgbClr>
                    </a:gs>
                    <a:gs pos="0">
                      <a:srgbClr val="0064FA"/>
                    </a:gs>
                    <a:gs pos="78000">
                      <a:srgbClr val="0BD0D9">
                        <a:lumMod val="60000"/>
                        <a:lumOff val="40000"/>
                      </a:srgbClr>
                    </a:gs>
                    <a:gs pos="52000">
                      <a:srgbClr val="46FEF5"/>
                    </a:gs>
                    <a:gs pos="90000">
                      <a:srgbClr val="0950F9"/>
                    </a:gs>
                  </a:gsLst>
                  <a:lin ang="18900000" scaled="1"/>
                </a:gradFill>
                <a:effectLst>
                  <a:outerShdw blurRad="63500" algn="ctr" rotWithShape="0">
                    <a:srgbClr val="0D94FD">
                      <a:alpha val="40000"/>
                    </a:srgbClr>
                  </a:outerShdw>
                </a:effectLst>
                <a:uLnTx/>
                <a:uFillTx/>
                <a:latin typeface="Bahnschrift SemiBold" panose="020B0502040204020203" pitchFamily="34" charset="0"/>
                <a:ea typeface="微软雅黑" panose="020B0503020204020204" pitchFamily="34" charset="-122"/>
                <a:cs typeface="+mn-cs"/>
              </a:rPr>
              <a:t>VS</a:t>
            </a:r>
            <a:endParaRPr kumimoji="0" lang="en-US" altLang="zh-CN" sz="6600" b="1" i="0" u="none" strike="noStrike" kern="1200" cap="none" spc="0" normalizeH="0" baseline="0" noProof="0" dirty="0">
              <a:ln>
                <a:solidFill>
                  <a:srgbClr val="0BD0D9">
                    <a:lumMod val="60000"/>
                    <a:lumOff val="40000"/>
                  </a:srgbClr>
                </a:solidFill>
              </a:ln>
              <a:gradFill>
                <a:gsLst>
                  <a:gs pos="26000">
                    <a:srgbClr val="0BD0D9">
                      <a:lumMod val="60000"/>
                      <a:lumOff val="40000"/>
                    </a:srgbClr>
                  </a:gs>
                  <a:gs pos="0">
                    <a:srgbClr val="0064FA"/>
                  </a:gs>
                  <a:gs pos="78000">
                    <a:srgbClr val="0BD0D9">
                      <a:lumMod val="60000"/>
                      <a:lumOff val="40000"/>
                    </a:srgbClr>
                  </a:gs>
                  <a:gs pos="52000">
                    <a:srgbClr val="46FEF5"/>
                  </a:gs>
                  <a:gs pos="90000">
                    <a:srgbClr val="0950F9"/>
                  </a:gs>
                </a:gsLst>
                <a:lin ang="18900000" scaled="1"/>
              </a:gradFill>
              <a:effectLst>
                <a:outerShdw blurRad="63500" algn="ctr" rotWithShape="0">
                  <a:srgbClr val="0D94FD">
                    <a:alpha val="40000"/>
                  </a:srgbClr>
                </a:outerShdw>
              </a:effectLst>
              <a:uLnTx/>
              <a:uFillTx/>
              <a:latin typeface="Bahnschrift SemiBold" panose="020B0502040204020203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060" name="Picture 1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48" y="1780100"/>
            <a:ext cx="1737309" cy="1417122"/>
          </a:xfrm>
          <a:prstGeom prst="hexagon">
            <a:avLst/>
          </a:prstGeom>
          <a:noFill/>
          <a:ln w="57150" cap="rnd" cmpd="thickThin">
            <a:solidFill>
              <a:srgbClr val="39D1D6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查看源图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37" y="4590921"/>
            <a:ext cx="1843130" cy="1549519"/>
          </a:xfrm>
          <a:prstGeom prst="hexagon">
            <a:avLst/>
          </a:prstGeom>
          <a:noFill/>
          <a:ln w="57150" cap="rnd" cmpd="thickThin">
            <a:solidFill>
              <a:srgbClr val="39D1D6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5" r="8274"/>
          <a:stretch>
            <a:fillRect/>
          </a:stretch>
        </p:blipFill>
        <p:spPr bwMode="auto">
          <a:xfrm>
            <a:off x="9477323" y="4590921"/>
            <a:ext cx="1882364" cy="1614010"/>
          </a:xfrm>
          <a:prstGeom prst="hexagon">
            <a:avLst/>
          </a:prstGeom>
          <a:noFill/>
          <a:ln w="57150" cap="rnd" cmpd="thickThin">
            <a:solidFill>
              <a:srgbClr val="39D1D6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查看源图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510" y="1840246"/>
            <a:ext cx="1691706" cy="1417122"/>
          </a:xfrm>
          <a:prstGeom prst="hexagon">
            <a:avLst/>
          </a:prstGeom>
          <a:noFill/>
          <a:ln w="57150" cap="rnd" cmpd="thickThin">
            <a:solidFill>
              <a:srgbClr val="39D1D6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UNIT_PLACING_PICTURE_USER_VIEWPORT" val="{&quot;height&quot;:3538,&quot;width&quot;:5320}"/>
</p:tagLst>
</file>

<file path=ppt/tags/tag67.xml><?xml version="1.0" encoding="utf-8"?>
<p:tagLst xmlns:p="http://schemas.openxmlformats.org/presentationml/2006/main">
  <p:tag name="KSO_WM_UNIT_PLACING_PICTURE_USER_VIEWPORT" val="{&quot;height&quot;:3767,&quot;width&quot;:5650}"/>
</p:tagLst>
</file>

<file path=ppt/tags/tag68.xml><?xml version="1.0" encoding="utf-8"?>
<p:tagLst xmlns:p="http://schemas.openxmlformats.org/presentationml/2006/main">
  <p:tag name="KSO_WM_UNIT_PLACING_PICTURE_USER_VIEWPORT" val="{&quot;height&quot;:3232,&quot;width&quot;:5751}"/>
</p:tagLst>
</file>

<file path=ppt/tags/tag69.xml><?xml version="1.0" encoding="utf-8"?>
<p:tagLst xmlns:p="http://schemas.openxmlformats.org/presentationml/2006/main">
  <p:tag name="KSO_WM_UNIT_PLACING_PICTURE_USER_VIEWPORT" val="{&quot;height&quot;:3558,&quot;width&quot;:543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jb3VudCI6NCwiaGRpZCI6IjZhMDUzMjZhNWRkZGY2M2Y0NGM3N2Q1M2U3ZTM4NDFiIiwidXNlckNvdW50Ijo0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Butler"/>
        <a:ea typeface="思源黑体 Bold"/>
        <a:cs typeface=""/>
      </a:majorFont>
      <a:minorFont>
        <a:latin typeface="Butler"/>
        <a:ea typeface="思源黑体 Ex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站酷文艺体"/>
        <a:cs typeface=""/>
      </a:majorFont>
      <a:minorFont>
        <a:latin typeface="Arial"/>
        <a:ea typeface="站酷文艺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站酷文艺体"/>
        <a:cs typeface=""/>
      </a:majorFont>
      <a:minorFont>
        <a:latin typeface="Arial"/>
        <a:ea typeface="站酷文艺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思源宋体 CN"/>
        <a:ea typeface="Source Han Sans Regular"/>
        <a:cs typeface=""/>
      </a:majorFont>
      <a:minorFont>
        <a:latin typeface="思源宋体 CN"/>
        <a:ea typeface="Source Han Sans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">
    <a:dk1>
      <a:sysClr val="windowText" lastClr="000000"/>
    </a:dk1>
    <a:lt1>
      <a:sysClr val="window" lastClr="FFFFFF"/>
    </a:lt1>
    <a:dk2>
      <a:srgbClr val="DDDDDD"/>
    </a:dk2>
    <a:lt2>
      <a:srgbClr val="080808"/>
    </a:lt2>
    <a:accent1>
      <a:srgbClr val="6EEDFF"/>
    </a:accent1>
    <a:accent2>
      <a:srgbClr val="7FC5FD"/>
    </a:accent2>
    <a:accent3>
      <a:srgbClr val="8BA5FF"/>
    </a:accent3>
    <a:accent4>
      <a:srgbClr val="A399FF"/>
    </a:accent4>
    <a:accent5>
      <a:srgbClr val="A976FF"/>
    </a:accent5>
    <a:accent6>
      <a:srgbClr val="BB5EFF"/>
    </a:accent6>
    <a:hlink>
      <a:srgbClr val="5F5F5F"/>
    </a:hlink>
    <a:folHlink>
      <a:srgbClr val="919191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2857</Words>
  <Application>WPS 演示</Application>
  <PresentationFormat>宽屏</PresentationFormat>
  <Paragraphs>556</Paragraphs>
  <Slides>22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22</vt:i4>
      </vt:variant>
    </vt:vector>
  </HeadingPairs>
  <TitlesOfParts>
    <vt:vector size="62" baseType="lpstr">
      <vt:lpstr>Arial</vt:lpstr>
      <vt:lpstr>宋体</vt:lpstr>
      <vt:lpstr>Wingdings</vt:lpstr>
      <vt:lpstr>Arial</vt:lpstr>
      <vt:lpstr>站酷文艺体</vt:lpstr>
      <vt:lpstr>思源宋体 CN</vt:lpstr>
      <vt:lpstr>微软雅黑</vt:lpstr>
      <vt:lpstr>Wingdings</vt:lpstr>
      <vt:lpstr>思源黑体 CN Regular</vt:lpstr>
      <vt:lpstr>汉仪雅酷黑 85W</vt:lpstr>
      <vt:lpstr>汉仪铸字卡酷体简</vt:lpstr>
      <vt:lpstr>Source Han Sans Regular</vt:lpstr>
      <vt:lpstr>Segoe Print</vt:lpstr>
      <vt:lpstr>站酷小薇LOGO体</vt:lpstr>
      <vt:lpstr>腾讯体</vt:lpstr>
      <vt:lpstr>腾讯体 W7</vt:lpstr>
      <vt:lpstr>cwTeXMing</vt:lpstr>
      <vt:lpstr>阿里巴巴普惠体 B</vt:lpstr>
      <vt:lpstr>汉仪力量黑简</vt:lpstr>
      <vt:lpstr>Bahnschrift SemiBold</vt:lpstr>
      <vt:lpstr>Roboto Regular</vt:lpstr>
      <vt:lpstr>阿里巴巴普惠体 R</vt:lpstr>
      <vt:lpstr>Butler</vt:lpstr>
      <vt:lpstr>思源黑体 CN Light</vt:lpstr>
      <vt:lpstr>阿里巴巴普惠体 R</vt:lpstr>
      <vt:lpstr>等线</vt:lpstr>
      <vt:lpstr>Times New Roman</vt:lpstr>
      <vt:lpstr>Calibri</vt:lpstr>
      <vt:lpstr>黑体</vt:lpstr>
      <vt:lpstr>Arial Unicode MS</vt:lpstr>
      <vt:lpstr>Arial Black</vt:lpstr>
      <vt:lpstr>思源黑体 ExtraLight</vt:lpstr>
      <vt:lpstr>等线 Light</vt:lpstr>
      <vt:lpstr>思源黑体 Bold</vt:lpstr>
      <vt:lpstr>Office 主题​​</vt:lpstr>
      <vt:lpstr>6_Office 主题​​</vt:lpstr>
      <vt:lpstr>1_Office 主题​​</vt:lpstr>
      <vt:lpstr>2_Office 主题​​</vt:lpstr>
      <vt:lpstr>3_Office 主题​​</vt:lpstr>
      <vt:lpstr>5_Office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樊 谕</dc:creator>
  <cp:lastModifiedBy>Wabi-Sabi</cp:lastModifiedBy>
  <cp:revision>77</cp:revision>
  <dcterms:created xsi:type="dcterms:W3CDTF">2019-08-07T19:28:00Z</dcterms:created>
  <dcterms:modified xsi:type="dcterms:W3CDTF">2022-05-31T03:36:59Z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2052-11.1.0.9914</vt:lpwstr>
  </property>
  <property fmtid="{D5CDD505-2E9C-101B-9397-08002B2CF9AE}" pid="3" name="KSOTemplateUUID">
    <vt:lpwstr>v1.0_mb_Vzh+XXWhLXtDDBZw6xW40Q==</vt:lpwstr>
  </property>
  <property fmtid="{D5CDD505-2E9C-101B-9397-08002B2CF9AE}" pid="4" name="ICV">
    <vt:lpwstr>12f6022914c94f858a7a01f3d94be219</vt:lpwstr>
  </property>
</Properties>
</file>